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57"/>
  </p:notesMasterIdLst>
  <p:handoutMasterIdLst>
    <p:handoutMasterId r:id="rId58"/>
  </p:handoutMasterIdLst>
  <p:sldIdLst>
    <p:sldId id="506" r:id="rId2"/>
    <p:sldId id="325" r:id="rId3"/>
    <p:sldId id="273" r:id="rId4"/>
    <p:sldId id="391" r:id="rId5"/>
    <p:sldId id="277" r:id="rId6"/>
    <p:sldId id="282" r:id="rId7"/>
    <p:sldId id="397" r:id="rId8"/>
    <p:sldId id="418" r:id="rId9"/>
    <p:sldId id="502" r:id="rId10"/>
    <p:sldId id="419" r:id="rId11"/>
    <p:sldId id="421" r:id="rId12"/>
    <p:sldId id="422" r:id="rId13"/>
    <p:sldId id="423" r:id="rId14"/>
    <p:sldId id="466" r:id="rId15"/>
    <p:sldId id="504" r:id="rId16"/>
    <p:sldId id="505" r:id="rId17"/>
    <p:sldId id="467" r:id="rId18"/>
    <p:sldId id="468" r:id="rId19"/>
    <p:sldId id="483" r:id="rId20"/>
    <p:sldId id="488" r:id="rId21"/>
    <p:sldId id="493" r:id="rId22"/>
    <p:sldId id="484" r:id="rId23"/>
    <p:sldId id="509" r:id="rId24"/>
    <p:sldId id="489" r:id="rId25"/>
    <p:sldId id="503" r:id="rId26"/>
    <p:sldId id="485" r:id="rId27"/>
    <p:sldId id="510" r:id="rId28"/>
    <p:sldId id="491" r:id="rId29"/>
    <p:sldId id="508" r:id="rId30"/>
    <p:sldId id="486" r:id="rId31"/>
    <p:sldId id="490" r:id="rId32"/>
    <p:sldId id="487" r:id="rId33"/>
    <p:sldId id="492" r:id="rId34"/>
    <p:sldId id="434" r:id="rId35"/>
    <p:sldId id="494" r:id="rId36"/>
    <p:sldId id="517" r:id="rId37"/>
    <p:sldId id="495" r:id="rId38"/>
    <p:sldId id="496" r:id="rId39"/>
    <p:sldId id="498" r:id="rId40"/>
    <p:sldId id="497" r:id="rId41"/>
    <p:sldId id="475" r:id="rId42"/>
    <p:sldId id="454" r:id="rId43"/>
    <p:sldId id="500" r:id="rId44"/>
    <p:sldId id="457" r:id="rId45"/>
    <p:sldId id="458" r:id="rId46"/>
    <p:sldId id="460" r:id="rId47"/>
    <p:sldId id="459" r:id="rId48"/>
    <p:sldId id="469" r:id="rId49"/>
    <p:sldId id="501" r:id="rId50"/>
    <p:sldId id="404" r:id="rId51"/>
    <p:sldId id="416" r:id="rId52"/>
    <p:sldId id="470" r:id="rId53"/>
    <p:sldId id="473" r:id="rId54"/>
    <p:sldId id="474" r:id="rId55"/>
    <p:sldId id="507" r:id="rId56"/>
  </p:sldIdLst>
  <p:sldSz cx="9144000" cy="6858000" type="screen4x3"/>
  <p:notesSz cx="6858000" cy="9144000"/>
  <p:custDataLst>
    <p:tags r:id="rId5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a:srgbClr val="FF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94660"/>
  </p:normalViewPr>
  <p:slideViewPr>
    <p:cSldViewPr>
      <p:cViewPr varScale="1">
        <p:scale>
          <a:sx n="109" d="100"/>
          <a:sy n="109" d="100"/>
        </p:scale>
        <p:origin x="180"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7908"/>
    </p:cViewPr>
  </p:sorterViewPr>
  <p:notesViewPr>
    <p:cSldViewPr>
      <p:cViewPr varScale="1">
        <p:scale>
          <a:sx n="58" d="100"/>
          <a:sy n="58" d="100"/>
        </p:scale>
        <p:origin x="-11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bwMode="auto">
          <a:xfrm>
            <a:off x="1600200" y="228600"/>
            <a:ext cx="3886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b="1">
                <a:latin typeface="Comic Sans MS" pitchFamily="66" charset="0"/>
              </a:defRPr>
            </a:lvl1pPr>
          </a:lstStyle>
          <a:p>
            <a:pPr>
              <a:defRPr/>
            </a:pPr>
            <a:r>
              <a:rPr lang="en-US"/>
              <a:t>Maryland</a:t>
            </a:r>
            <a:r>
              <a:rPr lang="en-US" sz="1600"/>
              <a:t> EMSC Program </a:t>
            </a:r>
          </a:p>
        </p:txBody>
      </p:sp>
      <p:sp>
        <p:nvSpPr>
          <p:cNvPr id="201731" name="Rectangle 3"/>
          <p:cNvSpPr>
            <a:spLocks noGrp="1" noChangeArrowheads="1"/>
          </p:cNvSpPr>
          <p:nvPr>
            <p:ph type="dt" sz="quarter" idx="1"/>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latin typeface="Arial" charset="0"/>
              </a:defRPr>
            </a:lvl1pPr>
          </a:lstStyle>
          <a:p>
            <a:pPr>
              <a:defRPr/>
            </a:pPr>
            <a:r>
              <a:rPr lang="en-US"/>
              <a:t>January 2006 </a:t>
            </a:r>
          </a:p>
        </p:txBody>
      </p:sp>
      <p:sp>
        <p:nvSpPr>
          <p:cNvPr id="2017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C219C6E-C7D1-4DA5-BB42-8B5DE0A83E9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75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3C6C03F-630B-4441-83BF-8B30CB103FA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5BDAA6-317E-4634-B462-EDDDB4533E34}" type="slidenum">
              <a:rPr lang="en-US" altLang="en-US"/>
              <a:pPr/>
              <a:t>2</a:t>
            </a:fld>
            <a:endParaRPr lang="en-US" altLang="en-US"/>
          </a:p>
        </p:txBody>
      </p:sp>
      <p:sp>
        <p:nvSpPr>
          <p:cNvPr id="68611" name="Rectangle 2"/>
          <p:cNvSpPr>
            <a:spLocks noRot="1" noChangeArrowheads="1" noTextEdit="1"/>
          </p:cNvSpPr>
          <p:nvPr>
            <p:ph type="sldImg"/>
          </p:nvPr>
        </p:nvSpPr>
        <p:spPr>
          <a:xfrm>
            <a:off x="1144588" y="687388"/>
            <a:ext cx="4568825" cy="3425825"/>
          </a:xfrm>
          <a:ln/>
        </p:spPr>
      </p:sp>
      <p:sp>
        <p:nvSpPr>
          <p:cNvPr id="68612"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B95637-EBE3-465B-9F3A-F44DE8F24B30}" type="slidenum">
              <a:rPr lang="en-US" altLang="en-US"/>
              <a:pPr/>
              <a:t>53</a:t>
            </a:fld>
            <a:endParaRPr lang="en-US" altLang="en-US"/>
          </a:p>
        </p:txBody>
      </p:sp>
      <p:sp>
        <p:nvSpPr>
          <p:cNvPr id="77827" name="Rectangle 2"/>
          <p:cNvSpPr>
            <a:spLocks noRot="1" noChangeArrowheads="1" noTextEdit="1"/>
          </p:cNvSpPr>
          <p:nvPr>
            <p:ph type="sldImg"/>
          </p:nvPr>
        </p:nvSpPr>
        <p:spPr>
          <a:xfrm>
            <a:off x="1139825" y="684213"/>
            <a:ext cx="4579938" cy="3433762"/>
          </a:xfrm>
          <a:ln/>
        </p:spPr>
      </p:sp>
      <p:sp>
        <p:nvSpPr>
          <p:cNvPr id="77828" name="Rectangle 3"/>
          <p:cNvSpPr>
            <a:spLocks noGrp="1" noChangeArrowheads="1"/>
          </p:cNvSpPr>
          <p:nvPr>
            <p:ph type="body" idx="1"/>
          </p:nvPr>
        </p:nvSpPr>
        <p:spPr>
          <a:xfrm>
            <a:off x="914400" y="4344988"/>
            <a:ext cx="50292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6131BC-4F51-4FA0-BB22-1D5F71A4274F}" type="slidenum">
              <a:rPr lang="en-US" altLang="en-US"/>
              <a:pPr/>
              <a:t>4</a:t>
            </a:fld>
            <a:endParaRPr lang="en-US" altLang="en-US"/>
          </a:p>
        </p:txBody>
      </p:sp>
      <p:sp>
        <p:nvSpPr>
          <p:cNvPr id="69635" name="Rectangle 2"/>
          <p:cNvSpPr>
            <a:spLocks noRot="1" noChangeArrowheads="1" noTextEdit="1"/>
          </p:cNvSpPr>
          <p:nvPr>
            <p:ph type="sldImg"/>
          </p:nvPr>
        </p:nvSpPr>
        <p:spPr>
          <a:xfrm>
            <a:off x="1146175" y="687388"/>
            <a:ext cx="4567238" cy="3425825"/>
          </a:xfrm>
          <a:ln/>
        </p:spPr>
      </p:sp>
      <p:sp>
        <p:nvSpPr>
          <p:cNvPr id="69636"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08BDAB-22F0-4E43-A224-99A0C39466B7}" type="slidenum">
              <a:rPr lang="en-US" altLang="en-US"/>
              <a:pPr/>
              <a:t>5</a:t>
            </a:fld>
            <a:endParaRPr lang="en-US" altLang="en-US"/>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2645F6-A388-4DCA-9C2B-A7E2AF9F3618}" type="slidenum">
              <a:rPr lang="en-US" altLang="en-US"/>
              <a:pPr/>
              <a:t>8</a:t>
            </a:fld>
            <a:endParaRPr lang="en-US" altLang="en-US"/>
          </a:p>
        </p:txBody>
      </p:sp>
      <p:sp>
        <p:nvSpPr>
          <p:cNvPr id="71683" name="Slide Image Placeholder 1"/>
          <p:cNvSpPr>
            <a:spLocks noGrp="1" noRot="1" noChangeAspect="1" noTextEdit="1"/>
          </p:cNvSpPr>
          <p:nvPr>
            <p:ph type="sldImg"/>
          </p:nvPr>
        </p:nvSpPr>
        <p:spPr>
          <a:ln/>
        </p:spPr>
      </p:sp>
      <p:sp>
        <p:nvSpPr>
          <p:cNvPr id="7168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
        <p:nvSpPr>
          <p:cNvPr id="7168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3358F2B-79C2-4209-891A-6059AD0DF30E}" type="slidenum">
              <a:rPr lang="en-US" altLang="en-US" sz="1200">
                <a:latin typeface="Calibri" panose="020F0502020204030204" pitchFamily="34" charset="0"/>
                <a:cs typeface="Arial" panose="020B0604020202020204" pitchFamily="34" charset="0"/>
              </a:rPr>
              <a:pPr algn="r" eaLnBrk="1" hangingPunct="1"/>
              <a:t>8</a:t>
            </a:fld>
            <a:endParaRPr lang="en-US"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B2CA713-738C-4241-9ACC-B159C2977C86}" type="slidenum">
              <a:rPr lang="en-US" altLang="en-US" sz="1200"/>
              <a:pPr algn="r" eaLnBrk="1" hangingPunct="1"/>
              <a:t>9</a:t>
            </a:fld>
            <a:endParaRPr lang="en-US" altLang="en-US" sz="1200"/>
          </a:p>
        </p:txBody>
      </p:sp>
      <p:sp>
        <p:nvSpPr>
          <p:cNvPr id="72707" name="Slide Image Placeholder 1"/>
          <p:cNvSpPr>
            <a:spLocks noGrp="1" noRot="1" noChangeAspect="1" noTextEdit="1"/>
          </p:cNvSpPr>
          <p:nvPr>
            <p:ph type="sldImg"/>
          </p:nvPr>
        </p:nvSpPr>
        <p:spPr>
          <a:ln/>
        </p:spPr>
      </p:sp>
      <p:sp>
        <p:nvSpPr>
          <p:cNvPr id="727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
        <p:nvSpPr>
          <p:cNvPr id="62468"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5452667-F23A-45FA-AF8E-A16AE191287B}" type="slidenum">
              <a:rPr lang="en-US" altLang="en-US" sz="1200">
                <a:latin typeface="Calibri" panose="020F0502020204030204" pitchFamily="34" charset="0"/>
              </a:rPr>
              <a:pPr algn="r" eaLnBrk="1" hangingPunct="1"/>
              <a:t>9</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C0D8BA-3B38-412D-AE00-6CD8CD5E1082}" type="slidenum">
              <a:rPr lang="en-US" altLang="en-US"/>
              <a:pPr/>
              <a:t>10</a:t>
            </a:fld>
            <a:endParaRPr lang="en-US" altLang="en-US"/>
          </a:p>
        </p:txBody>
      </p:sp>
      <p:sp>
        <p:nvSpPr>
          <p:cNvPr id="73731" name="Slide Image Placeholder 1"/>
          <p:cNvSpPr>
            <a:spLocks noGrp="1" noRot="1" noChangeAspect="1" noTextEdit="1"/>
          </p:cNvSpPr>
          <p:nvPr>
            <p:ph type="sldImg"/>
          </p:nvPr>
        </p:nvSpPr>
        <p:spPr>
          <a:ln/>
        </p:spPr>
      </p:sp>
      <p:sp>
        <p:nvSpPr>
          <p:cNvPr id="737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
        <p:nvSpPr>
          <p:cNvPr id="7373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6BD3782-1467-4447-90B8-8913907B0E85}" type="slidenum">
              <a:rPr lang="en-US" altLang="en-US" sz="1200">
                <a:latin typeface="Calibri" panose="020F0502020204030204" pitchFamily="34" charset="0"/>
                <a:cs typeface="Arial" panose="020B0604020202020204" pitchFamily="34" charset="0"/>
              </a:rPr>
              <a:pPr algn="r" eaLnBrk="1" hangingPunct="1"/>
              <a:t>10</a:t>
            </a:fld>
            <a:endParaRPr lang="en-US" altLang="en-US" sz="1200">
              <a:latin typeface="Calibri" panose="020F050202020403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747C38-F090-4D64-B95D-41C8C41277A4}" type="slidenum">
              <a:rPr lang="en-US" altLang="en-US"/>
              <a:pPr/>
              <a:t>11</a:t>
            </a:fld>
            <a:endParaRPr lang="en-US" altLang="en-US"/>
          </a:p>
        </p:txBody>
      </p:sp>
      <p:sp>
        <p:nvSpPr>
          <p:cNvPr id="74755" name="Slide Image Placeholder 1"/>
          <p:cNvSpPr>
            <a:spLocks noGrp="1" noRot="1" noChangeAspect="1" noTextEdit="1"/>
          </p:cNvSpPr>
          <p:nvPr>
            <p:ph type="sldImg"/>
          </p:nvPr>
        </p:nvSpPr>
        <p:spPr>
          <a:ln/>
        </p:spPr>
      </p:sp>
      <p:sp>
        <p:nvSpPr>
          <p:cNvPr id="7475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
        <p:nvSpPr>
          <p:cNvPr id="59396"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3CC617A-AF9A-4621-AE0D-ECEBDF9F43DC}" type="slidenum">
              <a:rPr lang="en-US" altLang="en-US" sz="1200">
                <a:latin typeface="Calibri" panose="020F0502020204030204" pitchFamily="34" charset="0"/>
              </a:rPr>
              <a:pPr algn="r" eaLnBrk="1" hangingPunct="1"/>
              <a:t>11</a:t>
            </a:fld>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4D4B88-D502-4931-9C07-0944E33A7530}" type="slidenum">
              <a:rPr lang="en-US" altLang="en-US"/>
              <a:pPr/>
              <a:t>12</a:t>
            </a:fld>
            <a:endParaRPr lang="en-US" altLang="en-US"/>
          </a:p>
        </p:txBody>
      </p:sp>
      <p:sp>
        <p:nvSpPr>
          <p:cNvPr id="75779" name="Slide Image Placeholder 1"/>
          <p:cNvSpPr>
            <a:spLocks noGrp="1" noRot="1" noChangeAspect="1" noTextEdit="1"/>
          </p:cNvSpPr>
          <p:nvPr>
            <p:ph type="sldImg"/>
          </p:nvPr>
        </p:nvSpPr>
        <p:spPr>
          <a:ln/>
        </p:spPr>
      </p:sp>
      <p:sp>
        <p:nvSpPr>
          <p:cNvPr id="757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
        <p:nvSpPr>
          <p:cNvPr id="6042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708A680-D469-4AFF-8422-788D03CB4313}" type="slidenum">
              <a:rPr lang="en-US" altLang="en-US" sz="1200">
                <a:latin typeface="Calibri" panose="020F0502020204030204" pitchFamily="34" charset="0"/>
              </a:rPr>
              <a:pPr algn="r" eaLnBrk="1" hangingPunct="1"/>
              <a:t>12</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B971E6-B1C1-48B9-8E39-93322470EFB4}" type="slidenum">
              <a:rPr lang="en-US" altLang="en-US"/>
              <a:pPr/>
              <a:t>13</a:t>
            </a:fld>
            <a:endParaRPr lang="en-US" altLang="en-US"/>
          </a:p>
        </p:txBody>
      </p:sp>
      <p:sp>
        <p:nvSpPr>
          <p:cNvPr id="76803" name="Slide Image Placeholder 1"/>
          <p:cNvSpPr>
            <a:spLocks noGrp="1" noRot="1" noChangeAspect="1" noTextEdit="1"/>
          </p:cNvSpPr>
          <p:nvPr>
            <p:ph type="sldImg"/>
          </p:nvPr>
        </p:nvSpPr>
        <p:spPr>
          <a:ln/>
        </p:spPr>
      </p:sp>
      <p:sp>
        <p:nvSpPr>
          <p:cNvPr id="7680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
        <p:nvSpPr>
          <p:cNvPr id="6144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712654A-B1CC-4B79-A2AC-9B137A7628BB}" type="slidenum">
              <a:rPr lang="en-US" altLang="en-US" sz="1200">
                <a:latin typeface="Calibri" panose="020F0502020204030204" pitchFamily="34" charset="0"/>
              </a:rPr>
              <a:pPr algn="r" eaLnBrk="1" hangingPunct="1"/>
              <a:t>13</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Footer Placeholder 18"/>
          <p:cNvSpPr>
            <a:spLocks noGrp="1"/>
          </p:cNvSpPr>
          <p:nvPr>
            <p:ph type="ftr" sz="quarter" idx="10"/>
          </p:nvPr>
        </p:nvSpPr>
        <p:spPr/>
        <p:txBody>
          <a:bodyPr/>
          <a:lstStyle>
            <a:lvl1pPr>
              <a:defRPr>
                <a:solidFill>
                  <a:schemeClr val="accent1">
                    <a:tint val="20000"/>
                  </a:schemeClr>
                </a:solidFill>
              </a:defRPr>
            </a:lvl1pPr>
            <a:extLst/>
          </a:lstStyle>
          <a:p>
            <a:pPr>
              <a:defRPr/>
            </a:pPr>
            <a:endParaRPr lang="en-US"/>
          </a:p>
        </p:txBody>
      </p:sp>
      <p:sp>
        <p:nvSpPr>
          <p:cNvPr id="12" name="Slide Number Placeholder 26"/>
          <p:cNvSpPr>
            <a:spLocks noGrp="1"/>
          </p:cNvSpPr>
          <p:nvPr>
            <p:ph type="sldNum" sz="quarter" idx="11"/>
          </p:nvPr>
        </p:nvSpPr>
        <p:spPr/>
        <p:txBody>
          <a:bodyPr/>
          <a:lstStyle>
            <a:lvl1pPr>
              <a:defRPr>
                <a:solidFill>
                  <a:srgbClr val="FFFFFF"/>
                </a:solidFill>
              </a:defRPr>
            </a:lvl1pPr>
          </a:lstStyle>
          <a:p>
            <a:fld id="{3B3E5500-5998-4780-BFF8-427A13820F33}" type="slidenum">
              <a:rPr lang="en-US" altLang="en-US"/>
              <a:pPr/>
              <a:t>‹#›</a:t>
            </a:fld>
            <a:endParaRPr lang="en-US" altLang="en-US"/>
          </a:p>
        </p:txBody>
      </p:sp>
      <p:sp>
        <p:nvSpPr>
          <p:cNvPr id="13" name="Date Placeholder 9"/>
          <p:cNvSpPr>
            <a:spLocks noGrp="1"/>
          </p:cNvSpPr>
          <p:nvPr>
            <p:ph type="dt" sz="half" idx="12"/>
          </p:nvPr>
        </p:nvSpPr>
        <p:spPr bwMode="auto">
          <a:xfrm>
            <a:off x="6727825" y="6408738"/>
            <a:ext cx="1919288"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lvl1pPr>
          </a:lstStyle>
          <a:p>
            <a:pPr>
              <a:defRPr/>
            </a:pPr>
            <a:r>
              <a:rPr lang="en-US" altLang="en-US"/>
              <a:t>March 2013 </a:t>
            </a:r>
          </a:p>
        </p:txBody>
      </p:sp>
    </p:spTree>
    <p:extLst>
      <p:ext uri="{BB962C8B-B14F-4D97-AF65-F5344CB8AC3E}">
        <p14:creationId xmlns:p14="http://schemas.microsoft.com/office/powerpoint/2010/main" val="420915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altLang="en-US"/>
              <a:t>March 2013 </a:t>
            </a:r>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EE8224AD-D50A-4371-B676-2449CFCCAD4E}" type="slidenum">
              <a:rPr lang="en-US" altLang="en-US"/>
              <a:pPr/>
              <a:t>‹#›</a:t>
            </a:fld>
            <a:endParaRPr lang="en-US" altLang="en-US"/>
          </a:p>
        </p:txBody>
      </p:sp>
    </p:spTree>
    <p:extLst>
      <p:ext uri="{BB962C8B-B14F-4D97-AF65-F5344CB8AC3E}">
        <p14:creationId xmlns:p14="http://schemas.microsoft.com/office/powerpoint/2010/main" val="57047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altLang="en-US"/>
              <a:t>March 2013 </a:t>
            </a:r>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A7A17325-512D-420D-95A9-D3BDBF51DD1A}" type="slidenum">
              <a:rPr lang="en-US" altLang="en-US"/>
              <a:pPr/>
              <a:t>‹#›</a:t>
            </a:fld>
            <a:endParaRPr lang="en-US" altLang="en-US"/>
          </a:p>
        </p:txBody>
      </p:sp>
    </p:spTree>
    <p:extLst>
      <p:ext uri="{BB962C8B-B14F-4D97-AF65-F5344CB8AC3E}">
        <p14:creationId xmlns:p14="http://schemas.microsoft.com/office/powerpoint/2010/main" val="441646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5" name="Date Placeholder 9"/>
          <p:cNvSpPr>
            <a:spLocks/>
          </p:cNvSpPr>
          <p:nvPr/>
        </p:nvSpPr>
        <p:spPr bwMode="auto">
          <a:xfrm>
            <a:off x="7315200" y="6172200"/>
            <a:ext cx="11572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altLang="en-US" sz="1000" smtClean="0"/>
              <a:t>March 2013 </a:t>
            </a:r>
          </a:p>
        </p:txBody>
      </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245225"/>
            <a:ext cx="2133600" cy="476250"/>
          </a:xfrm>
        </p:spPr>
        <p:txBody>
          <a:bodyPr/>
          <a:lstStyle>
            <a:lvl1pPr algn="l">
              <a:defRPr b="0">
                <a:latin typeface="Arial" charset="0"/>
              </a:defRPr>
            </a:lvl1pPr>
          </a:lstStyle>
          <a:p>
            <a:pPr>
              <a:defRPr/>
            </a:pPr>
            <a:endParaRPr lang="en-US"/>
          </a:p>
        </p:txBody>
      </p:sp>
      <p:sp>
        <p:nvSpPr>
          <p:cNvPr id="7"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6553200" y="6245225"/>
            <a:ext cx="2133600" cy="476250"/>
          </a:xfrm>
        </p:spPr>
        <p:txBody>
          <a:bodyPr/>
          <a:lstStyle>
            <a:lvl1pPr>
              <a:defRPr/>
            </a:lvl1pPr>
          </a:lstStyle>
          <a:p>
            <a:fld id="{F3FDC0EF-8378-4B37-A472-A51439230723}" type="slidenum">
              <a:rPr lang="en-US" altLang="en-US"/>
              <a:pPr/>
              <a:t>‹#›</a:t>
            </a:fld>
            <a:endParaRPr lang="en-US" altLang="en-US"/>
          </a:p>
        </p:txBody>
      </p:sp>
    </p:spTree>
    <p:extLst>
      <p:ext uri="{BB962C8B-B14F-4D97-AF65-F5344CB8AC3E}">
        <p14:creationId xmlns:p14="http://schemas.microsoft.com/office/powerpoint/2010/main" val="1532987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5" name="Date Placeholder 9"/>
          <p:cNvSpPr>
            <a:spLocks/>
          </p:cNvSpPr>
          <p:nvPr/>
        </p:nvSpPr>
        <p:spPr bwMode="auto">
          <a:xfrm>
            <a:off x="7315200" y="6324600"/>
            <a:ext cx="11572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altLang="en-US" sz="1000" smtClean="0"/>
              <a:t>March 2013 </a:t>
            </a:r>
          </a:p>
        </p:txBody>
      </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245225"/>
            <a:ext cx="2133600" cy="476250"/>
          </a:xfrm>
        </p:spPr>
        <p:txBody>
          <a:bodyPr/>
          <a:lstStyle>
            <a:lvl1pPr algn="l">
              <a:defRPr b="0">
                <a:latin typeface="Arial" charset="0"/>
              </a:defRPr>
            </a:lvl1pPr>
          </a:lstStyle>
          <a:p>
            <a:pPr>
              <a:defRPr/>
            </a:pPr>
            <a:endParaRPr lang="en-US"/>
          </a:p>
        </p:txBody>
      </p:sp>
      <p:sp>
        <p:nvSpPr>
          <p:cNvPr id="7"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6553200" y="6245225"/>
            <a:ext cx="2133600" cy="476250"/>
          </a:xfrm>
        </p:spPr>
        <p:txBody>
          <a:bodyPr/>
          <a:lstStyle>
            <a:lvl1pPr>
              <a:defRPr/>
            </a:lvl1pPr>
          </a:lstStyle>
          <a:p>
            <a:fld id="{0E53EAAC-EC63-4786-927E-2A43A41238F6}" type="slidenum">
              <a:rPr lang="en-US" altLang="en-US"/>
              <a:pPr/>
              <a:t>‹#›</a:t>
            </a:fld>
            <a:endParaRPr lang="en-US" altLang="en-US"/>
          </a:p>
        </p:txBody>
      </p:sp>
    </p:spTree>
    <p:extLst>
      <p:ext uri="{BB962C8B-B14F-4D97-AF65-F5344CB8AC3E}">
        <p14:creationId xmlns:p14="http://schemas.microsoft.com/office/powerpoint/2010/main" val="2804796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r>
              <a:rPr lang="en-US" altLang="en-US"/>
              <a:t>March 2013 </a:t>
            </a:r>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5878A481-A7F0-4801-A730-194B7633871D}" type="slidenum">
              <a:rPr lang="en-US" altLang="en-US"/>
              <a:pPr/>
              <a:t>‹#›</a:t>
            </a:fld>
            <a:endParaRPr lang="en-US" altLang="en-US"/>
          </a:p>
        </p:txBody>
      </p:sp>
    </p:spTree>
    <p:extLst>
      <p:ext uri="{BB962C8B-B14F-4D97-AF65-F5344CB8AC3E}">
        <p14:creationId xmlns:p14="http://schemas.microsoft.com/office/powerpoint/2010/main" val="385400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r>
              <a:rPr lang="en-US" altLang="en-US"/>
              <a:t>March 2013 </a:t>
            </a:r>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AF477A64-5C52-4192-90FE-ECEDAFD7AC44}" type="slidenum">
              <a:rPr lang="en-US" altLang="en-US"/>
              <a:pPr/>
              <a:t>‹#›</a:t>
            </a:fld>
            <a:endParaRPr lang="en-US" altLang="en-US"/>
          </a:p>
        </p:txBody>
      </p:sp>
    </p:spTree>
    <p:extLst>
      <p:ext uri="{BB962C8B-B14F-4D97-AF65-F5344CB8AC3E}">
        <p14:creationId xmlns:p14="http://schemas.microsoft.com/office/powerpoint/2010/main" val="264781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Footer Placeholder 4"/>
          <p:cNvSpPr>
            <a:spLocks noGrp="1"/>
          </p:cNvSpPr>
          <p:nvPr>
            <p:ph type="ftr" sz="quarter" idx="10"/>
          </p:nvPr>
        </p:nvSpPr>
        <p:spPr/>
        <p:txBody>
          <a:bodyPr/>
          <a:lstStyle>
            <a:lvl1pPr>
              <a:defRPr/>
            </a:lvl1pPr>
            <a:extLst/>
          </a:lstStyle>
          <a:p>
            <a:pPr>
              <a:defRPr/>
            </a:pPr>
            <a:endParaRPr lang="en-US"/>
          </a:p>
        </p:txBody>
      </p:sp>
      <p:sp>
        <p:nvSpPr>
          <p:cNvPr id="7" name="Slide Number Placeholder 5"/>
          <p:cNvSpPr>
            <a:spLocks noGrp="1"/>
          </p:cNvSpPr>
          <p:nvPr>
            <p:ph type="sldNum" sz="quarter" idx="11"/>
          </p:nvPr>
        </p:nvSpPr>
        <p:spPr/>
        <p:txBody>
          <a:bodyPr/>
          <a:lstStyle>
            <a:lvl1pPr>
              <a:defRPr/>
            </a:lvl1pPr>
          </a:lstStyle>
          <a:p>
            <a:fld id="{A5D16742-9C20-4202-881F-5B2431EEDEF5}" type="slidenum">
              <a:rPr lang="en-US" altLang="en-US"/>
              <a:pPr/>
              <a:t>‹#›</a:t>
            </a:fld>
            <a:endParaRPr lang="en-US" altLang="en-US"/>
          </a:p>
        </p:txBody>
      </p:sp>
      <p:sp>
        <p:nvSpPr>
          <p:cNvPr id="8" name="Date Placeholder 9"/>
          <p:cNvSpPr>
            <a:spLocks noGrp="1"/>
          </p:cNvSpPr>
          <p:nvPr>
            <p:ph type="dt" sz="half" idx="12"/>
          </p:nvPr>
        </p:nvSpPr>
        <p:spPr bwMode="auto">
          <a:xfrm>
            <a:off x="6727825" y="6408738"/>
            <a:ext cx="1919288"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lvl1pPr>
          </a:lstStyle>
          <a:p>
            <a:pPr>
              <a:defRPr/>
            </a:pPr>
            <a:r>
              <a:rPr lang="en-US" altLang="en-US"/>
              <a:t>March 2013 </a:t>
            </a:r>
          </a:p>
        </p:txBody>
      </p:sp>
    </p:spTree>
    <p:extLst>
      <p:ext uri="{BB962C8B-B14F-4D97-AF65-F5344CB8AC3E}">
        <p14:creationId xmlns:p14="http://schemas.microsoft.com/office/powerpoint/2010/main" val="19971732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Footer Placeholder 5"/>
          <p:cNvSpPr>
            <a:spLocks noGrp="1"/>
          </p:cNvSpPr>
          <p:nvPr>
            <p:ph type="ftr" sz="quarter" idx="10"/>
          </p:nvPr>
        </p:nvSpPr>
        <p:spPr/>
        <p:txBody>
          <a:bodyPr/>
          <a:lstStyle>
            <a:lvl1pPr>
              <a:defRPr/>
            </a:lvl1pPr>
            <a:extLst/>
          </a:lstStyle>
          <a:p>
            <a:pPr>
              <a:defRPr/>
            </a:pPr>
            <a:endParaRPr lang="en-US"/>
          </a:p>
        </p:txBody>
      </p:sp>
      <p:sp>
        <p:nvSpPr>
          <p:cNvPr id="6" name="Slide Number Placeholder 6"/>
          <p:cNvSpPr>
            <a:spLocks noGrp="1"/>
          </p:cNvSpPr>
          <p:nvPr>
            <p:ph type="sldNum" sz="quarter" idx="11"/>
          </p:nvPr>
        </p:nvSpPr>
        <p:spPr/>
        <p:txBody>
          <a:bodyPr/>
          <a:lstStyle>
            <a:lvl1pPr>
              <a:defRPr/>
            </a:lvl1pPr>
          </a:lstStyle>
          <a:p>
            <a:fld id="{A8F5A238-F40F-4270-8AC4-5AC01906C069}" type="slidenum">
              <a:rPr lang="en-US" altLang="en-US"/>
              <a:pPr/>
              <a:t>‹#›</a:t>
            </a:fld>
            <a:endParaRPr lang="en-US" altLang="en-US"/>
          </a:p>
        </p:txBody>
      </p:sp>
      <p:sp>
        <p:nvSpPr>
          <p:cNvPr id="7" name="Date Placeholder 9"/>
          <p:cNvSpPr>
            <a:spLocks noGrp="1"/>
          </p:cNvSpPr>
          <p:nvPr>
            <p:ph type="dt" sz="half" idx="12"/>
          </p:nvPr>
        </p:nvSpPr>
        <p:spPr bwMode="auto">
          <a:xfrm>
            <a:off x="6727825" y="6408738"/>
            <a:ext cx="1919288"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lvl1pPr>
          </a:lstStyle>
          <a:p>
            <a:pPr>
              <a:defRPr/>
            </a:pPr>
            <a:r>
              <a:rPr lang="en-US" altLang="en-US"/>
              <a:t>March 2013 </a:t>
            </a:r>
          </a:p>
        </p:txBody>
      </p:sp>
    </p:spTree>
    <p:extLst>
      <p:ext uri="{BB962C8B-B14F-4D97-AF65-F5344CB8AC3E}">
        <p14:creationId xmlns:p14="http://schemas.microsoft.com/office/powerpoint/2010/main" val="286893698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7"/>
          <p:cNvSpPr>
            <a:spLocks noGrp="1"/>
          </p:cNvSpPr>
          <p:nvPr>
            <p:ph type="ftr" sz="quarter" idx="10"/>
          </p:nvPr>
        </p:nvSpPr>
        <p:spPr/>
        <p:txBody>
          <a:bodyPr/>
          <a:lstStyle>
            <a:lvl1pPr>
              <a:defRPr/>
            </a:lvl1pPr>
            <a:extLst/>
          </a:lstStyle>
          <a:p>
            <a:pPr>
              <a:defRPr/>
            </a:pPr>
            <a:endParaRPr lang="en-US"/>
          </a:p>
        </p:txBody>
      </p:sp>
      <p:sp>
        <p:nvSpPr>
          <p:cNvPr id="8" name="Slide Number Placeholder 8"/>
          <p:cNvSpPr>
            <a:spLocks noGrp="1"/>
          </p:cNvSpPr>
          <p:nvPr>
            <p:ph type="sldNum" sz="quarter" idx="11"/>
          </p:nvPr>
        </p:nvSpPr>
        <p:spPr/>
        <p:txBody>
          <a:bodyPr/>
          <a:lstStyle>
            <a:lvl1pPr>
              <a:defRPr/>
            </a:lvl1pPr>
          </a:lstStyle>
          <a:p>
            <a:fld id="{1F4CAEBE-2660-4330-BF10-9ABB8A8E666F}" type="slidenum">
              <a:rPr lang="en-US" altLang="en-US"/>
              <a:pPr/>
              <a:t>‹#›</a:t>
            </a:fld>
            <a:endParaRPr lang="en-US" altLang="en-US"/>
          </a:p>
        </p:txBody>
      </p:sp>
      <p:sp>
        <p:nvSpPr>
          <p:cNvPr id="9" name="Date Placeholder 9"/>
          <p:cNvSpPr>
            <a:spLocks noGrp="1"/>
          </p:cNvSpPr>
          <p:nvPr>
            <p:ph type="dt" sz="half" idx="12"/>
          </p:nvPr>
        </p:nvSpPr>
        <p:spPr bwMode="auto">
          <a:xfrm>
            <a:off x="6727825" y="6408738"/>
            <a:ext cx="1919288"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lvl1pPr>
          </a:lstStyle>
          <a:p>
            <a:pPr>
              <a:defRPr/>
            </a:pPr>
            <a:r>
              <a:rPr lang="en-US" altLang="en-US"/>
              <a:t>March 2013 </a:t>
            </a:r>
          </a:p>
        </p:txBody>
      </p:sp>
    </p:spTree>
    <p:extLst>
      <p:ext uri="{BB962C8B-B14F-4D97-AF65-F5344CB8AC3E}">
        <p14:creationId xmlns:p14="http://schemas.microsoft.com/office/powerpoint/2010/main" val="63292354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extLst/>
          </a:lstStyle>
          <a:p>
            <a:pPr>
              <a:defRPr/>
            </a:pPr>
            <a:endParaRPr lang="en-US"/>
          </a:p>
        </p:txBody>
      </p:sp>
      <p:sp>
        <p:nvSpPr>
          <p:cNvPr id="4" name="Slide Number Placeholder 4"/>
          <p:cNvSpPr>
            <a:spLocks noGrp="1"/>
          </p:cNvSpPr>
          <p:nvPr>
            <p:ph type="sldNum" sz="quarter" idx="11"/>
          </p:nvPr>
        </p:nvSpPr>
        <p:spPr/>
        <p:txBody>
          <a:bodyPr/>
          <a:lstStyle>
            <a:lvl1pPr>
              <a:defRPr/>
            </a:lvl1pPr>
          </a:lstStyle>
          <a:p>
            <a:fld id="{7203AA50-8867-48E5-BA0D-103E29037C0E}" type="slidenum">
              <a:rPr lang="en-US" altLang="en-US"/>
              <a:pPr/>
              <a:t>‹#›</a:t>
            </a:fld>
            <a:endParaRPr lang="en-US" altLang="en-US"/>
          </a:p>
        </p:txBody>
      </p:sp>
      <p:sp>
        <p:nvSpPr>
          <p:cNvPr id="5" name="Date Placeholder 9"/>
          <p:cNvSpPr>
            <a:spLocks noGrp="1"/>
          </p:cNvSpPr>
          <p:nvPr>
            <p:ph type="dt" sz="half" idx="12"/>
          </p:nvPr>
        </p:nvSpPr>
        <p:spPr bwMode="auto">
          <a:xfrm>
            <a:off x="6727825" y="6408738"/>
            <a:ext cx="1919288"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lvl1pPr>
          </a:lstStyle>
          <a:p>
            <a:pPr>
              <a:defRPr/>
            </a:pPr>
            <a:r>
              <a:rPr lang="en-US" altLang="en-US"/>
              <a:t>March 2013 </a:t>
            </a:r>
          </a:p>
        </p:txBody>
      </p:sp>
    </p:spTree>
    <p:extLst>
      <p:ext uri="{BB962C8B-B14F-4D97-AF65-F5344CB8AC3E}">
        <p14:creationId xmlns:p14="http://schemas.microsoft.com/office/powerpoint/2010/main" val="364224278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altLang="en-US"/>
              <a:t>March 2013 </a:t>
            </a:r>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85D8481D-0236-4BAE-AE71-8FBD6954E9AE}" type="slidenum">
              <a:rPr lang="en-US" altLang="en-US"/>
              <a:pPr/>
              <a:t>‹#›</a:t>
            </a:fld>
            <a:endParaRPr lang="en-US" altLang="en-US"/>
          </a:p>
        </p:txBody>
      </p:sp>
    </p:spTree>
    <p:extLst>
      <p:ext uri="{BB962C8B-B14F-4D97-AF65-F5344CB8AC3E}">
        <p14:creationId xmlns:p14="http://schemas.microsoft.com/office/powerpoint/2010/main" val="38889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10"/>
          </p:nvPr>
        </p:nvSpPr>
        <p:spPr/>
        <p:txBody>
          <a:bodyPr/>
          <a:lstStyle>
            <a:lvl1pPr>
              <a:defRPr/>
            </a:lvl1pPr>
            <a:extLst/>
          </a:lstStyle>
          <a:p>
            <a:pPr>
              <a:defRPr/>
            </a:pPr>
            <a:endParaRPr lang="en-US"/>
          </a:p>
        </p:txBody>
      </p:sp>
      <p:sp>
        <p:nvSpPr>
          <p:cNvPr id="6" name="Slide Number Placeholder 6"/>
          <p:cNvSpPr>
            <a:spLocks noGrp="1"/>
          </p:cNvSpPr>
          <p:nvPr>
            <p:ph type="sldNum" sz="quarter" idx="11"/>
          </p:nvPr>
        </p:nvSpPr>
        <p:spPr/>
        <p:txBody>
          <a:bodyPr/>
          <a:lstStyle>
            <a:lvl1pPr>
              <a:defRPr/>
            </a:lvl1pPr>
          </a:lstStyle>
          <a:p>
            <a:fld id="{87C39BFB-D37E-4AB9-81C8-BFE4D80A14F3}" type="slidenum">
              <a:rPr lang="en-US" altLang="en-US"/>
              <a:pPr/>
              <a:t>‹#›</a:t>
            </a:fld>
            <a:endParaRPr lang="en-US" altLang="en-US"/>
          </a:p>
        </p:txBody>
      </p:sp>
      <p:sp>
        <p:nvSpPr>
          <p:cNvPr id="7" name="Date Placeholder 9"/>
          <p:cNvSpPr>
            <a:spLocks noGrp="1"/>
          </p:cNvSpPr>
          <p:nvPr>
            <p:ph type="dt" sz="half" idx="12"/>
          </p:nvPr>
        </p:nvSpPr>
        <p:spPr bwMode="auto">
          <a:xfrm>
            <a:off x="6727825" y="6408738"/>
            <a:ext cx="1919288"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lvl1pPr>
          </a:lstStyle>
          <a:p>
            <a:pPr>
              <a:defRPr/>
            </a:pPr>
            <a:r>
              <a:rPr lang="en-US" altLang="en-US"/>
              <a:t>March 2013 </a:t>
            </a:r>
          </a:p>
        </p:txBody>
      </p:sp>
    </p:spTree>
    <p:extLst>
      <p:ext uri="{BB962C8B-B14F-4D97-AF65-F5344CB8AC3E}">
        <p14:creationId xmlns:p14="http://schemas.microsoft.com/office/powerpoint/2010/main" val="110657961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Footer Placeholder 5"/>
          <p:cNvSpPr>
            <a:spLocks noGrp="1"/>
          </p:cNvSpPr>
          <p:nvPr>
            <p:ph type="ftr" sz="quarter" idx="10"/>
          </p:nvPr>
        </p:nvSpPr>
        <p:spPr/>
        <p:txBody>
          <a:bodyPr/>
          <a:lstStyle>
            <a:lvl1pPr>
              <a:defRPr>
                <a:solidFill>
                  <a:schemeClr val="tx1"/>
                </a:solidFill>
              </a:defRPr>
            </a:lvl1pPr>
            <a:extLst/>
          </a:lstStyle>
          <a:p>
            <a:pPr>
              <a:defRPr/>
            </a:pPr>
            <a:endParaRPr lang="en-US"/>
          </a:p>
        </p:txBody>
      </p:sp>
      <p:sp>
        <p:nvSpPr>
          <p:cNvPr id="12" name="Slide Number Placeholder 6"/>
          <p:cNvSpPr>
            <a:spLocks noGrp="1"/>
          </p:cNvSpPr>
          <p:nvPr>
            <p:ph type="sldNum" sz="quarter" idx="11"/>
          </p:nvPr>
        </p:nvSpPr>
        <p:spPr/>
        <p:txBody>
          <a:bodyPr/>
          <a:lstStyle>
            <a:lvl1pPr>
              <a:defRPr/>
            </a:lvl1pPr>
          </a:lstStyle>
          <a:p>
            <a:fld id="{F68353A1-68D0-45B3-B6CC-B81E37545860}" type="slidenum">
              <a:rPr lang="en-US" altLang="en-US"/>
              <a:pPr/>
              <a:t>‹#›</a:t>
            </a:fld>
            <a:endParaRPr lang="en-US" altLang="en-US"/>
          </a:p>
        </p:txBody>
      </p:sp>
      <p:sp>
        <p:nvSpPr>
          <p:cNvPr id="13" name="Date Placeholder 9"/>
          <p:cNvSpPr>
            <a:spLocks noGrp="1"/>
          </p:cNvSpPr>
          <p:nvPr>
            <p:ph type="dt" sz="half" idx="12"/>
          </p:nvPr>
        </p:nvSpPr>
        <p:spPr bwMode="auto">
          <a:xfrm>
            <a:off x="6727825" y="6408738"/>
            <a:ext cx="1919288"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0"/>
            </a:lvl1pPr>
          </a:lstStyle>
          <a:p>
            <a:pPr>
              <a:defRPr/>
            </a:pPr>
            <a:r>
              <a:rPr lang="en-US" altLang="en-US"/>
              <a:t>March 2013 </a:t>
            </a:r>
          </a:p>
        </p:txBody>
      </p:sp>
    </p:spTree>
    <p:extLst>
      <p:ext uri="{BB962C8B-B14F-4D97-AF65-F5344CB8AC3E}">
        <p14:creationId xmlns:p14="http://schemas.microsoft.com/office/powerpoint/2010/main" val="154697688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7"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381000" y="6400800"/>
            <a:ext cx="1157288" cy="2889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b="1">
                <a:latin typeface="Arial" pitchFamily="34" charset="0"/>
              </a:defRPr>
            </a:lvl1pPr>
          </a:lstStyle>
          <a:p>
            <a:pPr>
              <a:defRPr/>
            </a:pPr>
            <a:r>
              <a:rPr lang="en-US" altLang="en-US"/>
              <a:t>March 2013 </a:t>
            </a: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ACFF86C8-23BF-433C-A844-5C8238A3262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9" r:id="rId1"/>
    <p:sldLayoutId id="2147483794" r:id="rId2"/>
    <p:sldLayoutId id="2147483800" r:id="rId3"/>
    <p:sldLayoutId id="2147483801" r:id="rId4"/>
    <p:sldLayoutId id="2147483802" r:id="rId5"/>
    <p:sldLayoutId id="2147483803" r:id="rId6"/>
    <p:sldLayoutId id="2147483795" r:id="rId7"/>
    <p:sldLayoutId id="2147483804" r:id="rId8"/>
    <p:sldLayoutId id="2147483805" r:id="rId9"/>
    <p:sldLayoutId id="2147483796" r:id="rId10"/>
    <p:sldLayoutId id="2147483797" r:id="rId11"/>
    <p:sldLayoutId id="2147483806" r:id="rId12"/>
    <p:sldLayoutId id="2147483807" r:id="rId13"/>
    <p:sldLayoutId id="2147483798" r:id="rId14"/>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8.jpeg"/><Relationship Id="rId18" Type="http://schemas.openxmlformats.org/officeDocument/2006/relationships/image" Target="../media/image22.png"/><Relationship Id="rId3" Type="http://schemas.openxmlformats.org/officeDocument/2006/relationships/hyperlink" Target="http://images.google.com/imgres?imgurl=http://www.firstresponder.gov/PublishingImages/NTAPL_Logo_NASEMSO_4c.jpg&amp;imgrefurl=http://www.firstresponder.gov/Pages/SubCategory.aspx%3FCategory%3DEMS%26SubCategory%3DAssociations%2520and%2520Memberships&amp;usg=__o_mVU-OB72spKNSLJiqudISGsRs=&amp;h=100&amp;w=85&amp;sz=6&amp;hl=en&amp;start=12&amp;um=1&amp;tbnid=wPaIIDAcEiFr6M:&amp;tbnh=82&amp;tbnw=70&amp;prev=/images%3Fq%3DNational%2BAssociation%2Bof%2BState%2BEMS%2BOfficials%26hl%3Den%26rlz%3D1T4DKUS_enUS271US271%26sa%3DN%26um%3D1" TargetMode="External"/><Relationship Id="rId7" Type="http://schemas.openxmlformats.org/officeDocument/2006/relationships/image" Target="../media/image14.jpeg"/><Relationship Id="rId12" Type="http://schemas.openxmlformats.org/officeDocument/2006/relationships/hyperlink" Target="http://images.google.com/imgres?imgurl=http://ctvoad.org/images/National%2520Volunteer%2520fire%2520Council.gif&amp;imgrefurl=http://ctvoad.org/members.htm&amp;usg=__IWdJcDR6ZTtuIYMOED0o6STVsBM=&amp;h=151&amp;w=150&amp;sz=8&amp;hl=en&amp;start=8&amp;um=1&amp;tbnid=Qco0LyX-ObVorM:&amp;tbnh=96&amp;tbnw=95&amp;prev=/images%3Fq%3DNational%2BVolunteer%2BFire%2BCouncil%26hl%3Den%26rlz%3D1T4DKUS_enUS271US271%26sa%3DN%26um%3D1" TargetMode="External"/><Relationship Id="rId17" Type="http://schemas.openxmlformats.org/officeDocument/2006/relationships/image" Target="../media/image21.png"/><Relationship Id="rId2" Type="http://schemas.openxmlformats.org/officeDocument/2006/relationships/notesSlide" Target="../notesSlides/notesSlide5.xml"/><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7.jpeg"/><Relationship Id="rId5" Type="http://schemas.openxmlformats.org/officeDocument/2006/relationships/hyperlink" Target="http://www.naemt.org/default.aspx" TargetMode="External"/><Relationship Id="rId15" Type="http://schemas.openxmlformats.org/officeDocument/2006/relationships/image" Target="../media/image19.jpeg"/><Relationship Id="rId10" Type="http://schemas.openxmlformats.org/officeDocument/2006/relationships/hyperlink" Target="http://images.google.com/imgres?imgurl=http://www.washingtonena.org/ENA%2520Logo.jpg&amp;imgrefurl=http://www.washingtonena.org/&amp;usg=__dynDlblW_LXoKpq7lT3LSaddYOQ=&amp;h=187&amp;w=300&amp;sz=11&amp;hl=en&amp;start=2&amp;um=1&amp;tbnid=pBLwMli_5DHprM:&amp;tbnh=72&amp;tbnw=116&amp;prev=/images%3Fq%3DEmergency%2BNurses%2BAssociation%26hl%3Den%26rlz%3D1T4DKUS_enUS271US271%26sa%3DN%26um%3D1" TargetMode="External"/><Relationship Id="rId4" Type="http://schemas.openxmlformats.org/officeDocument/2006/relationships/image" Target="../media/image12.jpeg"/><Relationship Id="rId9" Type="http://schemas.openxmlformats.org/officeDocument/2006/relationships/image" Target="../media/image16.png"/><Relationship Id="rId14" Type="http://schemas.openxmlformats.org/officeDocument/2006/relationships/hyperlink" Target="http://images.google.com/imgres?imgurl=https://www.rkb.us/contentimages/995128.jpg-sm.jpg&amp;imgrefurl=https://www.rkb.us/contentdetail.cfm%3Fcontent_id%3D188946&amp;usg=__lAbhb4hrhNwYfmfdXexnbyaEAHE=&amp;h=300&amp;w=294&amp;sz=19&amp;hl=en&amp;start=4&amp;um=1&amp;tbnid=4DrqCqmP2WN73M:&amp;tbnh=116&amp;tbnw=114&amp;prev=/images%3Fq%3DInternational%2BAssociation%2Bof%2BFire%2BFighters%26hl%3Den%26rlz%3D1T4DKUS_enUS271US271%26sa%3DG%26um%3D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bwMode="auto">
          <a:xfrm>
            <a:off x="685800" y="2743200"/>
            <a:ext cx="7772400" cy="609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defRPr/>
            </a:pPr>
            <a:r>
              <a:rPr lang="en-US" altLang="en-US" sz="2500" u="sng" smtClean="0">
                <a:solidFill>
                  <a:srgbClr val="FF0000"/>
                </a:solidFill>
                <a:effectLst/>
              </a:rPr>
              <a:t>Housekeeping Details</a:t>
            </a:r>
          </a:p>
        </p:txBody>
      </p:sp>
      <p:sp>
        <p:nvSpPr>
          <p:cNvPr id="11267" name="Rectangle 3"/>
          <p:cNvSpPr>
            <a:spLocks noGrp="1"/>
          </p:cNvSpPr>
          <p:nvPr>
            <p:ph type="subTitle" idx="1"/>
          </p:nvPr>
        </p:nvSpPr>
        <p:spPr>
          <a:xfrm>
            <a:off x="914400" y="3352800"/>
            <a:ext cx="7467600" cy="2895600"/>
          </a:xfrm>
        </p:spPr>
        <p:txBody>
          <a:bodyPr/>
          <a:lstStyle/>
          <a:p>
            <a:pPr marL="109538" algn="l">
              <a:lnSpc>
                <a:spcPct val="80000"/>
              </a:lnSpc>
              <a:buFont typeface="Wingdings 3" panose="05040102010807070707" pitchFamily="18" charset="2"/>
              <a:buChar char=""/>
            </a:pPr>
            <a:r>
              <a:rPr lang="en-US" altLang="en-US" sz="1800" smtClean="0"/>
              <a:t> Please put your phones on </a:t>
            </a:r>
            <a:r>
              <a:rPr lang="en-US" altLang="en-US" sz="1800" u="sng" smtClean="0"/>
              <a:t>MUTE</a:t>
            </a:r>
            <a:r>
              <a:rPr lang="en-US" altLang="en-US" sz="1800" smtClean="0"/>
              <a:t> in order to minimize background noise, as the presentation is being recorded so that we can archive the slides &amp; audio on our website.</a:t>
            </a:r>
          </a:p>
          <a:p>
            <a:pPr marL="109538" algn="l">
              <a:lnSpc>
                <a:spcPct val="80000"/>
              </a:lnSpc>
              <a:buFont typeface="Wingdings 3" panose="05040102010807070707" pitchFamily="18" charset="2"/>
              <a:buChar char=""/>
            </a:pPr>
            <a:endParaRPr lang="en-US" altLang="en-US" sz="1800" smtClean="0"/>
          </a:p>
          <a:p>
            <a:pPr marL="109538" algn="l">
              <a:lnSpc>
                <a:spcPct val="80000"/>
              </a:lnSpc>
              <a:buFont typeface="Wingdings 3" panose="05040102010807070707" pitchFamily="18" charset="2"/>
              <a:buChar char=""/>
            </a:pPr>
            <a:r>
              <a:rPr lang="en-US" altLang="en-US" sz="1800" smtClean="0"/>
              <a:t>Please save questions/comments until the end of the presentation.</a:t>
            </a:r>
          </a:p>
          <a:p>
            <a:pPr marL="109538" algn="l">
              <a:lnSpc>
                <a:spcPct val="80000"/>
              </a:lnSpc>
              <a:buFont typeface="Wingdings 3" panose="05040102010807070707" pitchFamily="18" charset="2"/>
              <a:buChar char=""/>
            </a:pPr>
            <a:endParaRPr lang="en-US" altLang="en-US" sz="1800" smtClean="0"/>
          </a:p>
          <a:p>
            <a:pPr marL="109538" algn="l">
              <a:lnSpc>
                <a:spcPct val="80000"/>
              </a:lnSpc>
              <a:buFont typeface="Wingdings 3" panose="05040102010807070707" pitchFamily="18" charset="2"/>
              <a:buChar char=""/>
            </a:pPr>
            <a:r>
              <a:rPr lang="en-US" altLang="en-US" sz="1800" smtClean="0"/>
              <a:t> Complete and mail back the evaluation form and the participant information form.</a:t>
            </a:r>
          </a:p>
          <a:p>
            <a:pPr marL="109538" algn="l">
              <a:lnSpc>
                <a:spcPct val="80000"/>
              </a:lnSpc>
              <a:buFont typeface="Wingdings 3" panose="05040102010807070707" pitchFamily="18" charset="2"/>
              <a:buChar char=""/>
            </a:pPr>
            <a:endParaRPr lang="en-US" altLang="en-US" sz="1800" smtClean="0"/>
          </a:p>
          <a:p>
            <a:pPr marL="109538" algn="l">
              <a:lnSpc>
                <a:spcPct val="80000"/>
              </a:lnSpc>
            </a:pPr>
            <a:endParaRPr lang="en-US" altLang="en-US" sz="1800" smtClean="0"/>
          </a:p>
          <a:p>
            <a:pPr marL="392113" lvl="1" algn="l">
              <a:lnSpc>
                <a:spcPct val="80000"/>
              </a:lnSpc>
            </a:pPr>
            <a:endParaRPr lang="en-US" altLang="en-US" sz="1800" smtClean="0"/>
          </a:p>
        </p:txBody>
      </p:sp>
      <p:pic>
        <p:nvPicPr>
          <p:cNvPr id="11268" name="Picture 22" descr="CPS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
            <a:ext cx="6324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990600" y="1371600"/>
            <a:ext cx="72390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t>Safe Transport of Children in Ambulances</a:t>
            </a:r>
          </a:p>
          <a:p>
            <a:pPr algn="ctr" eaLnBrk="1" hangingPunct="1">
              <a:spcBef>
                <a:spcPct val="50000"/>
              </a:spcBef>
            </a:pPr>
            <a:r>
              <a:rPr lang="en-US" altLang="en-US"/>
              <a:t>Webinar:  March 28, 2013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le 1"/>
          <p:cNvSpPr>
            <a:spLocks noGrp="1"/>
          </p:cNvSpPr>
          <p:nvPr>
            <p:ph type="title" idx="4294967295"/>
          </p:nvPr>
        </p:nvSpPr>
        <p:spPr>
          <a:xfrm>
            <a:off x="490538" y="155575"/>
            <a:ext cx="8077200" cy="1143000"/>
          </a:xfrm>
        </p:spPr>
        <p:txBody>
          <a:bodyPr/>
          <a:lstStyle/>
          <a:p>
            <a:pPr eaLnBrk="1" fontAlgn="auto" hangingPunct="1">
              <a:spcAft>
                <a:spcPts val="0"/>
              </a:spcAft>
              <a:defRPr/>
            </a:pPr>
            <a:r>
              <a:rPr lang="en-US"/>
              <a:t>Safe Transport of Children </a:t>
            </a:r>
          </a:p>
        </p:txBody>
      </p:sp>
      <p:sp>
        <p:nvSpPr>
          <p:cNvPr id="20483" name="Content Placeholder 2"/>
          <p:cNvSpPr>
            <a:spLocks noGrp="1"/>
          </p:cNvSpPr>
          <p:nvPr>
            <p:ph idx="4294967295"/>
          </p:nvPr>
        </p:nvSpPr>
        <p:spPr>
          <a:xfrm>
            <a:off x="609600" y="1066800"/>
            <a:ext cx="7924800" cy="5029200"/>
          </a:xfrm>
        </p:spPr>
        <p:txBody>
          <a:bodyPr/>
          <a:lstStyle/>
          <a:p>
            <a:pPr eaLnBrk="1" hangingPunct="1"/>
            <a:r>
              <a:rPr lang="en-US" altLang="en-US" sz="2400" smtClean="0"/>
              <a:t>Timeline: Spring 2009 to September 2012</a:t>
            </a:r>
          </a:p>
          <a:p>
            <a:pPr lvl="1" eaLnBrk="1" hangingPunct="1"/>
            <a:r>
              <a:rPr lang="en-US" altLang="en-US" sz="2000" smtClean="0"/>
              <a:t>Conference calls Spring 2009 and July 2009 in person meeting lead to draft recommendations posted on web for public comments in September 2009</a:t>
            </a:r>
          </a:p>
          <a:p>
            <a:pPr lvl="1" eaLnBrk="1" hangingPunct="1"/>
            <a:endParaRPr lang="en-US" altLang="en-US" sz="1000" smtClean="0"/>
          </a:p>
          <a:p>
            <a:pPr lvl="1" eaLnBrk="1" hangingPunct="1"/>
            <a:r>
              <a:rPr lang="en-US" altLang="en-US" sz="2000" smtClean="0"/>
              <a:t>Public review meeting and webinar offered mid-summer 2010 </a:t>
            </a:r>
          </a:p>
          <a:p>
            <a:pPr lvl="1" eaLnBrk="1" hangingPunct="1"/>
            <a:endParaRPr lang="en-US" altLang="en-US" sz="1000" smtClean="0"/>
          </a:p>
          <a:p>
            <a:pPr lvl="1" eaLnBrk="1" hangingPunct="1"/>
            <a:r>
              <a:rPr lang="en-US" altLang="en-US" sz="2000" smtClean="0"/>
              <a:t>Final recommendations were due to NHTSA from Maryn Consulting by late 2010 with public hearing held at NHTSA August 2010</a:t>
            </a:r>
          </a:p>
          <a:p>
            <a:pPr lvl="1" eaLnBrk="1" hangingPunct="1"/>
            <a:endParaRPr lang="en-US" altLang="en-US" sz="1000" smtClean="0"/>
          </a:p>
          <a:p>
            <a:pPr lvl="1" eaLnBrk="1" hangingPunct="1"/>
            <a:r>
              <a:rPr lang="en-US" altLang="en-US" sz="2000" smtClean="0"/>
              <a:t>Final product released on the NHTSA EMS Website in September 2012 </a:t>
            </a:r>
          </a:p>
          <a:p>
            <a:pPr lvl="1" eaLnBrk="1" hangingPunct="1"/>
            <a:endParaRPr lang="en-US" altLang="en-US" sz="1000" smtClean="0"/>
          </a:p>
          <a:p>
            <a:pPr lvl="1" eaLnBrk="1" hangingPunct="1"/>
            <a:r>
              <a:rPr lang="en-US" altLang="en-US" sz="2000" smtClean="0"/>
              <a:t>NC, NY, IA and MD are currently building educational programs </a:t>
            </a:r>
            <a:endParaRPr lang="en-US" altLang="en-US" sz="16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a:xfrm>
            <a:off x="609600" y="228600"/>
            <a:ext cx="8077200" cy="823912"/>
          </a:xfrm>
        </p:spPr>
        <p:txBody>
          <a:bodyPr/>
          <a:lstStyle/>
          <a:p>
            <a:pPr eaLnBrk="1" fontAlgn="auto" hangingPunct="1">
              <a:spcAft>
                <a:spcPts val="0"/>
              </a:spcAft>
              <a:defRPr/>
            </a:pPr>
            <a:r>
              <a:rPr lang="en-US" sz="3200" dirty="0">
                <a:solidFill>
                  <a:srgbClr val="000000"/>
                </a:solidFill>
                <a:effectLst>
                  <a:outerShdw blurRad="38100" dist="38100" dir="2700000" algn="tl">
                    <a:srgbClr val="C0C0C0"/>
                  </a:outerShdw>
                </a:effectLst>
              </a:rPr>
              <a:t>Project Background and Objectives</a:t>
            </a:r>
          </a:p>
        </p:txBody>
      </p:sp>
      <p:graphicFrame>
        <p:nvGraphicFramePr>
          <p:cNvPr id="23" name="Table 22"/>
          <p:cNvGraphicFramePr>
            <a:graphicFrameLocks noGrp="1"/>
          </p:cNvGraphicFramePr>
          <p:nvPr/>
        </p:nvGraphicFramePr>
        <p:xfrm>
          <a:off x="1219200" y="1143000"/>
          <a:ext cx="7467600" cy="2943225"/>
        </p:xfrm>
        <a:graphic>
          <a:graphicData uri="http://schemas.openxmlformats.org/drawingml/2006/table">
            <a:tbl>
              <a:tblPr/>
              <a:tblGrid>
                <a:gridCol w="2208213">
                  <a:extLst>
                    <a:ext uri="{9D8B030D-6E8A-4147-A177-3AD203B41FA5}">
                      <a16:colId xmlns:a16="http://schemas.microsoft.com/office/drawing/2014/main" val="20000"/>
                    </a:ext>
                  </a:extLst>
                </a:gridCol>
                <a:gridCol w="5259387">
                  <a:extLst>
                    <a:ext uri="{9D8B030D-6E8A-4147-A177-3AD203B41FA5}">
                      <a16:colId xmlns:a16="http://schemas.microsoft.com/office/drawing/2014/main" val="20001"/>
                    </a:ext>
                  </a:extLst>
                </a:gridCol>
              </a:tblGrid>
              <a:tr h="3714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cs typeface="Arial" charset="0"/>
                        </a:rPr>
                        <a:t>Questions within the Emergency Medical Services Community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How best to transport children in ambulances from the scene of a traffic crash to a hospital or other facility.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How or if to use a child safety seat on a stretcher.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How to properly secure EMS equipment.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What are the protocols for placement and restraint of injured, ill, or uninjured children in emergency response vehicles?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4"/>
                  </a:ext>
                </a:extLst>
              </a:tr>
            </a:tbl>
          </a:graphicData>
        </a:graphic>
      </p:graphicFrame>
      <p:pic>
        <p:nvPicPr>
          <p:cNvPr id="21526" name="Picture 18" descr="C:\Documents and Settings\michael.kaczowka\Local Settings\Temporary Internet Files\Content.IE5\QVAHOKEY\MCTN00626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209800"/>
            <a:ext cx="20574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 name="Table 25"/>
          <p:cNvGraphicFramePr>
            <a:graphicFrameLocks noGrp="1"/>
          </p:cNvGraphicFramePr>
          <p:nvPr/>
        </p:nvGraphicFramePr>
        <p:xfrm>
          <a:off x="1219200" y="4195763"/>
          <a:ext cx="7462838" cy="2292350"/>
        </p:xfrm>
        <a:graphic>
          <a:graphicData uri="http://schemas.openxmlformats.org/drawingml/2006/table">
            <a:tbl>
              <a:tblPr/>
              <a:tblGrid>
                <a:gridCol w="1676400">
                  <a:extLst>
                    <a:ext uri="{9D8B030D-6E8A-4147-A177-3AD203B41FA5}">
                      <a16:colId xmlns:a16="http://schemas.microsoft.com/office/drawing/2014/main" val="20000"/>
                    </a:ext>
                  </a:extLst>
                </a:gridCol>
                <a:gridCol w="5786438">
                  <a:extLst>
                    <a:ext uri="{9D8B030D-6E8A-4147-A177-3AD203B41FA5}">
                      <a16:colId xmlns:a16="http://schemas.microsoft.com/office/drawing/2014/main" val="20001"/>
                    </a:ext>
                  </a:extLst>
                </a:gridCol>
              </a:tblGrid>
              <a:tr h="37157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Resulting Issues from these Questions</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extLst>
                  <a:ext uri="{0D108BD9-81ED-4DB2-BD59-A6C34878D82A}">
                    <a16:rowId xmlns:a16="http://schemas.microsoft.com/office/drawing/2014/main" val="10000"/>
                  </a:ext>
                </a:extLst>
              </a:tr>
              <a:tr h="64025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The absence of consistent standards and protocols complicates the work of EMS professionals.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64025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This may result in the improper restraint of highly vulnerable child passengers.       </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F9F9"/>
                    </a:solidFill>
                  </a:tcPr>
                </a:tc>
                <a:extLst>
                  <a:ext uri="{0D108BD9-81ED-4DB2-BD59-A6C34878D82A}">
                    <a16:rowId xmlns:a16="http://schemas.microsoft.com/office/drawing/2014/main" val="10002"/>
                  </a:ext>
                </a:extLst>
              </a:tr>
              <a:tr h="64025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endParaRP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cs typeface="Arial" charset="0"/>
                        </a:rPr>
                        <a:t>EMS agencies, advocates and academicians have turned to NHTSA to resolve this issue.</a:t>
                      </a:r>
                    </a:p>
                  </a:txBody>
                  <a:tcPr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3"/>
                  </a:ext>
                </a:extLst>
              </a:tr>
            </a:tbl>
          </a:graphicData>
        </a:graphic>
      </p:graphicFrame>
      <p:pic>
        <p:nvPicPr>
          <p:cNvPr id="21543" name="Picture 7" descr="C:\Documents and Settings\michael.kaczowka\Local Settings\Temporary Internet Files\Content.IE5\8KD1A0QH\MCj043475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724400"/>
            <a:ext cx="15525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idx="4294967295"/>
          </p:nvPr>
        </p:nvSpPr>
        <p:spPr>
          <a:xfrm>
            <a:off x="609600" y="304800"/>
            <a:ext cx="8077200" cy="822325"/>
          </a:xfrm>
        </p:spPr>
        <p:txBody>
          <a:bodyPr/>
          <a:lstStyle/>
          <a:p>
            <a:pPr eaLnBrk="1" fontAlgn="auto" hangingPunct="1">
              <a:spcAft>
                <a:spcPts val="0"/>
              </a:spcAft>
              <a:defRPr/>
            </a:pPr>
            <a:r>
              <a:rPr lang="en-US" sz="3600" dirty="0">
                <a:solidFill>
                  <a:srgbClr val="000000"/>
                </a:solidFill>
                <a:effectLst>
                  <a:outerShdw blurRad="38100" dist="38100" dir="2700000" algn="tl">
                    <a:srgbClr val="C0C0C0"/>
                  </a:outerShdw>
                </a:effectLst>
              </a:rPr>
              <a:t>Project Background and Objectives</a:t>
            </a:r>
          </a:p>
        </p:txBody>
      </p:sp>
      <p:sp>
        <p:nvSpPr>
          <p:cNvPr id="14" name="Rectangular Callout 13"/>
          <p:cNvSpPr/>
          <p:nvPr/>
        </p:nvSpPr>
        <p:spPr bwMode="auto">
          <a:xfrm>
            <a:off x="1295400" y="1219200"/>
            <a:ext cx="4800600" cy="1752600"/>
          </a:xfrm>
          <a:prstGeom prst="wedgeRectCallout">
            <a:avLst>
              <a:gd name="adj1" fmla="val 84580"/>
              <a:gd name="adj2" fmla="val 71654"/>
            </a:avLst>
          </a:prstGeom>
          <a:gradFill>
            <a:gsLst>
              <a:gs pos="0">
                <a:srgbClr val="FF0000">
                  <a:alpha val="31000"/>
                </a:srgbClr>
              </a:gs>
              <a:gs pos="100000">
                <a:schemeClr val="accent1">
                  <a:tint val="23500"/>
                  <a:satMod val="160000"/>
                </a:schemeClr>
              </a:gs>
            </a:gsLst>
            <a:lin ang="5400000" scaled="0"/>
          </a:gradFill>
          <a:ln w="9525"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r>
              <a:rPr lang="en-US" sz="1600" b="1" u="sng" dirty="0">
                <a:solidFill>
                  <a:srgbClr val="003300"/>
                </a:solidFill>
                <a:latin typeface="+mn-lt"/>
              </a:rPr>
              <a:t>Objective 1:</a:t>
            </a:r>
          </a:p>
          <a:p>
            <a:pPr eaLnBrk="1" fontAlgn="auto" hangingPunct="1">
              <a:spcBef>
                <a:spcPts val="0"/>
              </a:spcBef>
              <a:spcAft>
                <a:spcPts val="0"/>
              </a:spcAft>
              <a:defRPr/>
            </a:pPr>
            <a:r>
              <a:rPr lang="en-US" sz="1600" dirty="0">
                <a:latin typeface="+mn-lt"/>
              </a:rPr>
              <a:t>Begin the process of building consensus in the development of a uniform set of recommendations to safely and appropriately transport children (injured, ill, or uninjured) from the scene of a crash or other incident in an ambulance.</a:t>
            </a:r>
          </a:p>
          <a:p>
            <a:pPr eaLnBrk="1" fontAlgn="auto" hangingPunct="1">
              <a:spcBef>
                <a:spcPts val="0"/>
              </a:spcBef>
              <a:spcAft>
                <a:spcPts val="0"/>
              </a:spcAft>
              <a:defRPr/>
            </a:pPr>
            <a:r>
              <a:rPr lang="en-US" sz="1600" dirty="0">
                <a:latin typeface="+mn-lt"/>
              </a:rPr>
              <a:t> </a:t>
            </a:r>
          </a:p>
        </p:txBody>
      </p:sp>
      <p:sp>
        <p:nvSpPr>
          <p:cNvPr id="22532" name="Rectangular Callout 14"/>
          <p:cNvSpPr>
            <a:spLocks noChangeArrowheads="1"/>
          </p:cNvSpPr>
          <p:nvPr/>
        </p:nvSpPr>
        <p:spPr bwMode="auto">
          <a:xfrm>
            <a:off x="1295400" y="3124200"/>
            <a:ext cx="4791075" cy="1371600"/>
          </a:xfrm>
          <a:prstGeom prst="wedgeRectCallout">
            <a:avLst>
              <a:gd name="adj1" fmla="val 79954"/>
              <a:gd name="adj2" fmla="val 14815"/>
            </a:avLst>
          </a:prstGeom>
          <a:gradFill rotWithShape="0">
            <a:gsLst>
              <a:gs pos="0">
                <a:srgbClr val="FF0000">
                  <a:alpha val="31000"/>
                </a:srgbClr>
              </a:gs>
              <a:gs pos="100000">
                <a:srgbClr val="DFEFF6"/>
              </a:gs>
            </a:gsLst>
            <a:lin ang="5400000"/>
          </a:gra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u="sng">
                <a:latin typeface="Lucida Sans Unicode" panose="020B0602030504020204" pitchFamily="34" charset="0"/>
              </a:rPr>
              <a:t>Objective 2:</a:t>
            </a:r>
          </a:p>
          <a:p>
            <a:pPr eaLnBrk="1" hangingPunct="1"/>
            <a:r>
              <a:rPr lang="en-US" altLang="en-US" sz="1600">
                <a:latin typeface="Lucida Sans Unicode" panose="020B0602030504020204" pitchFamily="34" charset="0"/>
              </a:rPr>
              <a:t>To foster the creation of draft best practice recommendations after reviewing the practices that are currently being used to transport children in ambulances. </a:t>
            </a:r>
          </a:p>
        </p:txBody>
      </p:sp>
      <p:sp>
        <p:nvSpPr>
          <p:cNvPr id="22533" name="Rectangular Callout 15"/>
          <p:cNvSpPr>
            <a:spLocks noChangeArrowheads="1"/>
          </p:cNvSpPr>
          <p:nvPr/>
        </p:nvSpPr>
        <p:spPr bwMode="auto">
          <a:xfrm>
            <a:off x="1295400" y="4724400"/>
            <a:ext cx="4800600" cy="1876425"/>
          </a:xfrm>
          <a:prstGeom prst="wedgeRectCallout">
            <a:avLst>
              <a:gd name="adj1" fmla="val 86477"/>
              <a:gd name="adj2" fmla="val -73602"/>
            </a:avLst>
          </a:prstGeom>
          <a:gradFill rotWithShape="0">
            <a:gsLst>
              <a:gs pos="0">
                <a:srgbClr val="FF0000">
                  <a:alpha val="31000"/>
                </a:srgbClr>
              </a:gs>
              <a:gs pos="100000">
                <a:srgbClr val="DFEFF6"/>
              </a:gs>
            </a:gsLst>
            <a:lin ang="5400000"/>
          </a:gra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u="sng">
                <a:latin typeface="Lucida Sans Unicode" panose="020B0602030504020204" pitchFamily="34" charset="0"/>
              </a:rPr>
              <a:t>Objective 3:</a:t>
            </a:r>
          </a:p>
          <a:p>
            <a:pPr eaLnBrk="1" hangingPunct="1"/>
            <a:r>
              <a:rPr lang="en-US" altLang="en-US" sz="1600">
                <a:latin typeface="Lucida Sans Unicode" panose="020B0602030504020204" pitchFamily="34" charset="0"/>
              </a:rPr>
              <a:t>To provide consistent national recommendations that will be embraced by local, state and national EMS organizations, enabling them to reduce the frequency of inappropriate emergency transport of ill, injured or uninjured children.</a:t>
            </a:r>
          </a:p>
        </p:txBody>
      </p:sp>
      <p:pic>
        <p:nvPicPr>
          <p:cNvPr id="22534" name="Picture 5" descr="C:\Documents and Settings\michael.kaczowka\Local Settings\Temporary Internet Files\Content.IE5\3B2LOGXC\MCj0416010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895600"/>
            <a:ext cx="2438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304800" y="1554163"/>
            <a:ext cx="8839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3200">
                <a:latin typeface="Calibri" panose="020F0502020204030204" pitchFamily="34" charset="0"/>
                <a:cs typeface="Arial" panose="020B0604020202020204" pitchFamily="34" charset="0"/>
              </a:rPr>
              <a:t>Evaluate the efficacy of one restraint over another</a:t>
            </a:r>
          </a:p>
          <a:p>
            <a:pPr eaLnBrk="1" hangingPunct="1">
              <a:buFont typeface="Arial" panose="020B0604020202020204" pitchFamily="34" charset="0"/>
              <a:buChar char="•"/>
            </a:pPr>
            <a:r>
              <a:rPr lang="en-US" altLang="en-US" sz="3200">
                <a:latin typeface="Calibri" panose="020F0502020204030204" pitchFamily="34" charset="0"/>
                <a:cs typeface="Arial" panose="020B0604020202020204" pitchFamily="34" charset="0"/>
              </a:rPr>
              <a:t>Conduct any field tests of solutions or equipment</a:t>
            </a:r>
          </a:p>
          <a:p>
            <a:pPr eaLnBrk="1" hangingPunct="1">
              <a:buFont typeface="Arial" panose="020B0604020202020204" pitchFamily="34" charset="0"/>
              <a:buChar char="•"/>
            </a:pPr>
            <a:r>
              <a:rPr lang="en-US" altLang="en-US" sz="3200">
                <a:latin typeface="Calibri" panose="020F0502020204030204" pitchFamily="34" charset="0"/>
                <a:cs typeface="Arial" panose="020B0604020202020204" pitchFamily="34" charset="0"/>
              </a:rPr>
              <a:t>Evaluate the crashworthiness of emergency vehicles</a:t>
            </a:r>
          </a:p>
          <a:p>
            <a:pPr eaLnBrk="1" hangingPunct="1">
              <a:buFont typeface="Arial" panose="020B0604020202020204" pitchFamily="34" charset="0"/>
              <a:buChar char="•"/>
            </a:pPr>
            <a:r>
              <a:rPr lang="en-US" altLang="en-US" sz="3200">
                <a:latin typeface="Calibri" panose="020F0502020204030204" pitchFamily="34" charset="0"/>
                <a:cs typeface="Arial" panose="020B0604020202020204" pitchFamily="34" charset="0"/>
              </a:rPr>
              <a:t>Assess ambulance design </a:t>
            </a:r>
          </a:p>
          <a:p>
            <a:pPr eaLnBrk="1" hangingPunct="1">
              <a:buFont typeface="Arial" panose="020B0604020202020204" pitchFamily="34" charset="0"/>
              <a:buChar char="•"/>
            </a:pPr>
            <a:r>
              <a:rPr lang="en-US" altLang="en-US" sz="3200">
                <a:latin typeface="Calibri" panose="020F0502020204030204" pitchFamily="34" charset="0"/>
                <a:cs typeface="Arial" panose="020B0604020202020204" pitchFamily="34" charset="0"/>
              </a:rPr>
              <a:t>Identify recommendations for inter-facility transfer practices</a:t>
            </a:r>
          </a:p>
          <a:p>
            <a:pPr eaLnBrk="1" hangingPunct="1">
              <a:buFont typeface="Arial" panose="020B0604020202020204" pitchFamily="34" charset="0"/>
              <a:buChar char="•"/>
            </a:pPr>
            <a:r>
              <a:rPr lang="en-US" altLang="en-US" sz="3200">
                <a:latin typeface="Calibri" panose="020F0502020204030204" pitchFamily="34" charset="0"/>
                <a:cs typeface="Arial" panose="020B0604020202020204" pitchFamily="34" charset="0"/>
              </a:rPr>
              <a:t>Explore vehicles other than ambulances</a:t>
            </a:r>
          </a:p>
        </p:txBody>
      </p:sp>
      <p:pic>
        <p:nvPicPr>
          <p:cNvPr id="23555" name="Picture 9" descr="C:\Documents and Settings\michael.kaczowka\Local Settings\Temporary Internet Files\Content.IE5\T4OGZWKS\MCj0434805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1333500" cy="1314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6" name="TextBox 11"/>
          <p:cNvSpPr txBox="1">
            <a:spLocks noChangeArrowheads="1"/>
          </p:cNvSpPr>
          <p:nvPr/>
        </p:nvSpPr>
        <p:spPr bwMode="auto">
          <a:xfrm>
            <a:off x="2568575" y="544513"/>
            <a:ext cx="5257800" cy="682625"/>
          </a:xfrm>
          <a:prstGeom prst="rect">
            <a:avLst/>
          </a:prstGeom>
          <a:solidFill>
            <a:srgbClr val="C0000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800">
              <a:solidFill>
                <a:schemeClr val="bg1"/>
              </a:solidFill>
              <a:latin typeface="Calibri" panose="020F0502020204030204" pitchFamily="34" charset="0"/>
              <a:cs typeface="Arial" panose="020B0604020202020204" pitchFamily="34" charset="0"/>
            </a:endParaRPr>
          </a:p>
          <a:p>
            <a:pPr eaLnBrk="1" hangingPunct="1"/>
            <a:r>
              <a:rPr lang="en-US" altLang="en-US">
                <a:solidFill>
                  <a:schemeClr val="bg1"/>
                </a:solidFill>
                <a:latin typeface="Calibri" panose="020F0502020204030204" pitchFamily="34" charset="0"/>
                <a:cs typeface="Arial" panose="020B0604020202020204" pitchFamily="34" charset="0"/>
              </a:rPr>
              <a:t>This Project Was Not Designed To:</a:t>
            </a:r>
          </a:p>
          <a:p>
            <a:pPr eaLnBrk="1" hangingPunct="1"/>
            <a:endParaRPr lang="en-US" altLang="en-US" sz="1200">
              <a:solidFill>
                <a:schemeClr val="bg1"/>
              </a:solidFill>
              <a:latin typeface="Calibri" panose="020F050202020403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3832" y="228600"/>
            <a:ext cx="4828380" cy="1371600"/>
          </a:xfrm>
        </p:spPr>
        <p:txBody>
          <a:bodyPr/>
          <a:lstStyle/>
          <a:p>
            <a:pPr eaLnBrk="1" fontAlgn="auto" hangingPunct="1">
              <a:spcAft>
                <a:spcPts val="0"/>
              </a:spcAft>
              <a:defRPr/>
            </a:pPr>
            <a:r>
              <a:rPr lang="en-US" dirty="0">
                <a:solidFill>
                  <a:srgbClr val="000000"/>
                </a:solidFill>
              </a:rPr>
              <a:t>The Document Contains:</a:t>
            </a:r>
          </a:p>
        </p:txBody>
      </p:sp>
      <p:sp>
        <p:nvSpPr>
          <p:cNvPr id="24579" name="Content Placeholder 2"/>
          <p:cNvSpPr>
            <a:spLocks noGrp="1"/>
          </p:cNvSpPr>
          <p:nvPr>
            <p:ph idx="4294967295"/>
          </p:nvPr>
        </p:nvSpPr>
        <p:spPr>
          <a:xfrm>
            <a:off x="381000" y="1828800"/>
            <a:ext cx="8229600" cy="3886200"/>
          </a:xfrm>
        </p:spPr>
        <p:txBody>
          <a:bodyPr/>
          <a:lstStyle/>
          <a:p>
            <a:pPr eaLnBrk="1" hangingPunct="1"/>
            <a:r>
              <a:rPr lang="en-US" altLang="en-US" sz="2400" smtClean="0"/>
              <a:t>Glossary of terms</a:t>
            </a:r>
          </a:p>
          <a:p>
            <a:pPr eaLnBrk="1" hangingPunct="1"/>
            <a:r>
              <a:rPr lang="en-US" altLang="en-US" sz="2400" smtClean="0"/>
              <a:t>Background of project</a:t>
            </a:r>
          </a:p>
          <a:p>
            <a:pPr eaLnBrk="1" hangingPunct="1"/>
            <a:r>
              <a:rPr lang="en-US" altLang="en-US" sz="2400" smtClean="0"/>
              <a:t>Working group members</a:t>
            </a:r>
          </a:p>
          <a:p>
            <a:pPr eaLnBrk="1" hangingPunct="1"/>
            <a:r>
              <a:rPr lang="en-US" altLang="en-US" sz="2400" smtClean="0"/>
              <a:t>Description of the problem</a:t>
            </a:r>
          </a:p>
          <a:p>
            <a:pPr eaLnBrk="1" hangingPunct="1"/>
            <a:r>
              <a:rPr lang="en-US" altLang="en-US" sz="2400" smtClean="0"/>
              <a:t>Previous guidance regarding the transporting children safely in ground ambulances</a:t>
            </a:r>
          </a:p>
          <a:p>
            <a:pPr eaLnBrk="1" hangingPunct="1"/>
            <a:r>
              <a:rPr lang="en-US" altLang="en-US" sz="2400" smtClean="0"/>
              <a:t>Non-technical definition of a child</a:t>
            </a:r>
          </a:p>
          <a:p>
            <a:pPr eaLnBrk="1" hangingPunct="1"/>
            <a:r>
              <a:rPr lang="en-US" altLang="en-US" sz="2400" smtClean="0"/>
              <a:t>Note regarding operational safety issues related to transporting children safely in ground ambulances</a:t>
            </a:r>
          </a:p>
          <a:p>
            <a:pPr algn="ctr" eaLnBrk="1" hangingPunct="1">
              <a:buFont typeface="Wingdings 3" panose="05040102010807070707" pitchFamily="18" charset="2"/>
              <a:buNone/>
            </a:pPr>
            <a:r>
              <a:rPr lang="en-US" altLang="en-US" sz="3600" b="1" u="sng" smtClean="0">
                <a:solidFill>
                  <a:srgbClr val="0000CC"/>
                </a:solidFill>
              </a:rPr>
              <a:t>www.ems.gov </a:t>
            </a:r>
          </a:p>
        </p:txBody>
      </p:sp>
      <p:pic>
        <p:nvPicPr>
          <p:cNvPr id="245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81000"/>
            <a:ext cx="3886200" cy="301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defRPr/>
            </a:pPr>
            <a:r>
              <a:rPr lang="en-US" altLang="en-US" sz="3700" smtClean="0">
                <a:effectLst/>
              </a:rPr>
              <a:t>First Principle: Make Everything as a Safe as Possible… </a:t>
            </a:r>
          </a:p>
        </p:txBody>
      </p:sp>
      <p:sp>
        <p:nvSpPr>
          <p:cNvPr id="25603" name="Rectangle 3"/>
          <p:cNvSpPr>
            <a:spLocks noGrp="1"/>
          </p:cNvSpPr>
          <p:nvPr>
            <p:ph type="body" idx="1"/>
          </p:nvPr>
        </p:nvSpPr>
        <p:spPr>
          <a:xfrm>
            <a:off x="228600" y="1481138"/>
            <a:ext cx="8686800" cy="4525962"/>
          </a:xfrm>
        </p:spPr>
        <p:txBody>
          <a:bodyPr/>
          <a:lstStyle/>
          <a:p>
            <a:pPr>
              <a:lnSpc>
                <a:spcPct val="90000"/>
              </a:lnSpc>
              <a:buFont typeface="Wingdings 3" panose="05040102010807070707" pitchFamily="18" charset="2"/>
              <a:buNone/>
            </a:pPr>
            <a:r>
              <a:rPr lang="en-US" altLang="en-US" sz="2400" b="1" smtClean="0"/>
              <a:t>General Operational Policy and Procedures </a:t>
            </a:r>
          </a:p>
          <a:p>
            <a:pPr>
              <a:lnSpc>
                <a:spcPct val="90000"/>
              </a:lnSpc>
              <a:buFont typeface="Wingdings 3" panose="05040102010807070707" pitchFamily="18" charset="2"/>
              <a:buNone/>
            </a:pPr>
            <a:endParaRPr lang="en-US" altLang="en-US" sz="1400" b="1" smtClean="0"/>
          </a:p>
          <a:p>
            <a:pPr>
              <a:lnSpc>
                <a:spcPct val="90000"/>
              </a:lnSpc>
            </a:pPr>
            <a:r>
              <a:rPr lang="en-US" altLang="en-US" sz="2200" smtClean="0"/>
              <a:t>Seat belt and restraint use for ALL ambulance occupants all of the time; </a:t>
            </a:r>
          </a:p>
          <a:p>
            <a:pPr>
              <a:lnSpc>
                <a:spcPct val="90000"/>
              </a:lnSpc>
            </a:pPr>
            <a:r>
              <a:rPr lang="en-US" altLang="en-US" sz="2200" smtClean="0"/>
              <a:t>Secure all movable equipment; </a:t>
            </a:r>
          </a:p>
          <a:p>
            <a:pPr>
              <a:lnSpc>
                <a:spcPct val="90000"/>
              </a:lnSpc>
            </a:pPr>
            <a:r>
              <a:rPr lang="en-US" altLang="en-US" sz="2200" smtClean="0"/>
              <a:t>Driver screening and selection (including background checks as provided for by the State’s EMS personnel policy); </a:t>
            </a:r>
          </a:p>
          <a:p>
            <a:pPr>
              <a:lnSpc>
                <a:spcPct val="90000"/>
              </a:lnSpc>
            </a:pPr>
            <a:r>
              <a:rPr lang="en-US" altLang="en-US" sz="2200" smtClean="0"/>
              <a:t>Monitoring of driving practices through use of technology and other means; </a:t>
            </a:r>
          </a:p>
          <a:p>
            <a:pPr>
              <a:lnSpc>
                <a:spcPct val="90000"/>
              </a:lnSpc>
            </a:pPr>
            <a:r>
              <a:rPr lang="en-US" altLang="en-US" sz="2200" smtClean="0"/>
              <a:t>Use of principles of emergency medical dispatching to determine resource and response modalities; and </a:t>
            </a:r>
          </a:p>
          <a:p>
            <a:pPr>
              <a:lnSpc>
                <a:spcPct val="90000"/>
              </a:lnSpc>
            </a:pPr>
            <a:r>
              <a:rPr lang="en-US" altLang="en-US" sz="2200" smtClean="0"/>
              <a:t>Methods to reduce the unnecessary use of emergency lights and sirens (when transporting patients) when appropriate. </a:t>
            </a:r>
          </a:p>
          <a:p>
            <a:pPr>
              <a:lnSpc>
                <a:spcPct val="90000"/>
              </a:lnSpc>
            </a:pPr>
            <a:endParaRPr lang="en-US" altLang="en-US" sz="22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defRPr/>
            </a:pPr>
            <a:r>
              <a:rPr lang="en-US" altLang="en-US" sz="3700" smtClean="0">
                <a:effectLst/>
              </a:rPr>
              <a:t>First Principle: Make Everything as a Safe as Possible… </a:t>
            </a:r>
          </a:p>
        </p:txBody>
      </p:sp>
      <p:sp>
        <p:nvSpPr>
          <p:cNvPr id="26627" name="Rectangle 3"/>
          <p:cNvSpPr>
            <a:spLocks noGrp="1"/>
          </p:cNvSpPr>
          <p:nvPr>
            <p:ph type="body" idx="1"/>
          </p:nvPr>
        </p:nvSpPr>
        <p:spPr/>
        <p:txBody>
          <a:bodyPr/>
          <a:lstStyle/>
          <a:p>
            <a:pPr>
              <a:buFont typeface="Wingdings 3" panose="05040102010807070707" pitchFamily="18" charset="2"/>
              <a:buNone/>
            </a:pPr>
            <a:r>
              <a:rPr lang="en-US" altLang="en-US" sz="2300" b="1" smtClean="0"/>
              <a:t>General Operational Policy and Procedures (Cont.)</a:t>
            </a:r>
          </a:p>
          <a:p>
            <a:pPr>
              <a:buFont typeface="Wingdings 3" panose="05040102010807070707" pitchFamily="18" charset="2"/>
              <a:buNone/>
            </a:pPr>
            <a:endParaRPr lang="en-US" altLang="en-US" sz="1200" b="1" smtClean="0"/>
          </a:p>
          <a:p>
            <a:r>
              <a:rPr lang="en-US" altLang="en-US" smtClean="0"/>
              <a:t>Maintaining and cleaning neonatal and child restraint seats and equipment per manufacturer’s instructions; </a:t>
            </a:r>
          </a:p>
          <a:p>
            <a:r>
              <a:rPr lang="en-US" altLang="en-US" smtClean="0"/>
              <a:t>Following current pediatric standards of care for injured children; </a:t>
            </a:r>
          </a:p>
          <a:p>
            <a:r>
              <a:rPr lang="en-US" altLang="en-US" smtClean="0"/>
              <a:t>Training that includes hands-on emergency ground ambulance operation instruction;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4294967295"/>
          </p:nvPr>
        </p:nvSpPr>
        <p:spPr>
          <a:xfrm>
            <a:off x="457200" y="1981200"/>
            <a:ext cx="8229600" cy="3886200"/>
          </a:xfrm>
        </p:spPr>
        <p:txBody>
          <a:bodyPr/>
          <a:lstStyle/>
          <a:p>
            <a:pPr marL="623888" indent="-514350" eaLnBrk="1" hangingPunct="1"/>
            <a:r>
              <a:rPr lang="en-US" altLang="en-US" sz="2400" smtClean="0"/>
              <a:t>Recommendations: </a:t>
            </a:r>
          </a:p>
          <a:p>
            <a:pPr marL="830263" lvl="1" indent="-438150" eaLnBrk="1" hangingPunct="1">
              <a:buFont typeface="Verdana" panose="020B0604030504040204" pitchFamily="34" charset="0"/>
              <a:buAutoNum type="arabicPeriod"/>
            </a:pPr>
            <a:r>
              <a:rPr lang="en-US" altLang="en-US" sz="1800" smtClean="0"/>
              <a:t>For a child who is uninjured/not ill</a:t>
            </a:r>
          </a:p>
          <a:p>
            <a:pPr marL="830263" lvl="1" indent="-438150" eaLnBrk="1" hangingPunct="1">
              <a:buFont typeface="Verdana" panose="020B0604030504040204" pitchFamily="34" charset="0"/>
              <a:buAutoNum type="arabicPeriod"/>
            </a:pPr>
            <a:r>
              <a:rPr lang="en-US" altLang="en-US" sz="1800" smtClean="0"/>
              <a:t>For a child who is ill and/or injured and whose condition </a:t>
            </a:r>
            <a:r>
              <a:rPr lang="en-US" altLang="en-US" sz="1800" i="1" smtClean="0"/>
              <a:t>does not require</a:t>
            </a:r>
            <a:r>
              <a:rPr lang="en-US" altLang="en-US" sz="1800" smtClean="0"/>
              <a:t> continuous and/or intensive medical monitoring and/or interventions</a:t>
            </a:r>
          </a:p>
          <a:p>
            <a:pPr marL="830263" lvl="1" indent="-438150" eaLnBrk="1" hangingPunct="1">
              <a:buFont typeface="Verdana" panose="020B0604030504040204" pitchFamily="34" charset="0"/>
              <a:buAutoNum type="arabicPeriod"/>
            </a:pPr>
            <a:r>
              <a:rPr lang="en-US" altLang="en-US" sz="1800" smtClean="0"/>
              <a:t>For a child whose condition </a:t>
            </a:r>
            <a:r>
              <a:rPr lang="en-US" altLang="en-US" sz="1800" i="1" smtClean="0"/>
              <a:t>requires </a:t>
            </a:r>
            <a:r>
              <a:rPr lang="en-US" altLang="en-US" sz="1800" smtClean="0"/>
              <a:t>continuous and/or intensive medical monitoring and/or interventions</a:t>
            </a:r>
          </a:p>
          <a:p>
            <a:pPr marL="830263" lvl="1" indent="-438150" eaLnBrk="1" hangingPunct="1">
              <a:buFont typeface="Verdana" panose="020B0604030504040204" pitchFamily="34" charset="0"/>
              <a:buAutoNum type="arabicPeriod"/>
            </a:pPr>
            <a:r>
              <a:rPr lang="en-US" altLang="en-US" sz="1800" smtClean="0"/>
              <a:t>For a child whose condition </a:t>
            </a:r>
            <a:r>
              <a:rPr lang="en-US" altLang="en-US" sz="1800" i="1" smtClean="0"/>
              <a:t>requires </a:t>
            </a:r>
            <a:r>
              <a:rPr lang="en-US" altLang="en-US" sz="1800" smtClean="0"/>
              <a:t>spinal immobilization and/or lying flat</a:t>
            </a:r>
          </a:p>
          <a:p>
            <a:pPr marL="830263" lvl="1" indent="-438150" eaLnBrk="1" hangingPunct="1">
              <a:buFont typeface="Verdana" panose="020B0604030504040204" pitchFamily="34" charset="0"/>
              <a:buAutoNum type="arabicPeriod"/>
            </a:pPr>
            <a:r>
              <a:rPr lang="en-US" altLang="en-US" sz="1800" smtClean="0"/>
              <a:t>For a child or children who </a:t>
            </a:r>
            <a:r>
              <a:rPr lang="en-US" altLang="en-US" sz="1800" i="1" smtClean="0"/>
              <a:t>require</a:t>
            </a:r>
            <a:r>
              <a:rPr lang="en-US" altLang="en-US" sz="1800" smtClean="0"/>
              <a:t> transport as part of a multiple patient transport (newborn with mother, multiple children, etc.)</a:t>
            </a:r>
          </a:p>
          <a:p>
            <a:pPr marL="830263" lvl="1" indent="-438150" eaLnBrk="1" hangingPunct="1">
              <a:buFont typeface="Verdana" panose="020B0604030504040204" pitchFamily="34" charset="0"/>
              <a:buNone/>
            </a:pPr>
            <a:endParaRPr lang="en-US" altLang="en-US" sz="2000" smtClean="0"/>
          </a:p>
        </p:txBody>
      </p:sp>
      <p:sp>
        <p:nvSpPr>
          <p:cNvPr id="22533" name="Text Box 5"/>
          <p:cNvSpPr txBox="1">
            <a:spLocks noChangeArrowheads="1"/>
          </p:cNvSpPr>
          <p:nvPr/>
        </p:nvSpPr>
        <p:spPr bwMode="auto">
          <a:xfrm>
            <a:off x="304800" y="457200"/>
            <a:ext cx="8534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sz="2800" b="1">
                <a:solidFill>
                  <a:schemeClr val="tx2"/>
                </a:solidFill>
                <a:effectLst>
                  <a:outerShdw blurRad="38100" dist="38100" dir="2700000" algn="tl">
                    <a:srgbClr val="C0C0C0"/>
                  </a:outerShdw>
                </a:effectLst>
                <a:latin typeface="Tahoma" pitchFamily="34" charset="0"/>
              </a:rPr>
              <a:t>Five Situations were Identified as Most Frequently Faced by EMS Providers &amp; Interfacility Transport Teams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4294967295"/>
          </p:nvPr>
        </p:nvSpPr>
        <p:spPr>
          <a:xfrm>
            <a:off x="228600" y="1676400"/>
            <a:ext cx="8763000" cy="3733800"/>
          </a:xfrm>
        </p:spPr>
        <p:txBody>
          <a:bodyPr/>
          <a:lstStyle/>
          <a:p>
            <a:pPr indent="-282575" eaLnBrk="1" hangingPunct="1">
              <a:lnSpc>
                <a:spcPct val="90000"/>
              </a:lnSpc>
            </a:pPr>
            <a:r>
              <a:rPr lang="en-US" altLang="en-US" sz="2200" smtClean="0"/>
              <a:t>Recommendation that every EMS agency preplan for these situations based upon local and regional resources</a:t>
            </a:r>
          </a:p>
          <a:p>
            <a:pPr indent="-282575" eaLnBrk="1" hangingPunct="1">
              <a:lnSpc>
                <a:spcPct val="90000"/>
              </a:lnSpc>
            </a:pPr>
            <a:r>
              <a:rPr lang="en-US" altLang="en-US" sz="2200" smtClean="0"/>
              <a:t>“The Ideal” and when the ideal is not practical or achievable</a:t>
            </a:r>
          </a:p>
          <a:p>
            <a:pPr indent="-282575" eaLnBrk="1" hangingPunct="1">
              <a:lnSpc>
                <a:spcPct val="90000"/>
              </a:lnSpc>
            </a:pPr>
            <a:r>
              <a:rPr lang="en-US" altLang="en-US" sz="2200" smtClean="0"/>
              <a:t>Limitations of the recommendations</a:t>
            </a:r>
          </a:p>
          <a:p>
            <a:pPr indent="-282575" eaLnBrk="1" hangingPunct="1">
              <a:lnSpc>
                <a:spcPct val="90000"/>
              </a:lnSpc>
            </a:pPr>
            <a:r>
              <a:rPr lang="en-US" altLang="en-US" sz="2200" smtClean="0"/>
              <a:t>Additional recommendations beyond the scope of the project</a:t>
            </a:r>
          </a:p>
          <a:p>
            <a:pPr marL="639763" lvl="1" indent="-236538" eaLnBrk="1" hangingPunct="1">
              <a:lnSpc>
                <a:spcPct val="90000"/>
              </a:lnSpc>
            </a:pPr>
            <a:r>
              <a:rPr lang="en-US" altLang="en-US" sz="1900" smtClean="0"/>
              <a:t>Recommendations for Governmental and other entities to consider</a:t>
            </a:r>
          </a:p>
          <a:p>
            <a:pPr marL="639763" lvl="1" indent="-236538" eaLnBrk="1" hangingPunct="1">
              <a:lnSpc>
                <a:spcPct val="90000"/>
              </a:lnSpc>
            </a:pPr>
            <a:r>
              <a:rPr lang="en-US" altLang="en-US" sz="1900" smtClean="0"/>
              <a:t>Recommendations for manufacturers to consider</a:t>
            </a:r>
          </a:p>
          <a:p>
            <a:pPr indent="-282575" eaLnBrk="1" hangingPunct="1">
              <a:lnSpc>
                <a:spcPct val="90000"/>
              </a:lnSpc>
            </a:pPr>
            <a:r>
              <a:rPr lang="en-US" altLang="en-US" sz="2200" smtClean="0"/>
              <a:t>In the appendix:</a:t>
            </a:r>
          </a:p>
          <a:p>
            <a:pPr marL="639763" lvl="1" indent="-236538" eaLnBrk="1" hangingPunct="1">
              <a:lnSpc>
                <a:spcPct val="90000"/>
              </a:lnSpc>
            </a:pPr>
            <a:r>
              <a:rPr lang="en-US" altLang="en-US" sz="1900" smtClean="0"/>
              <a:t>Executive Summary</a:t>
            </a:r>
          </a:p>
          <a:p>
            <a:pPr marL="639763" lvl="1" indent="-236538" eaLnBrk="1" hangingPunct="1">
              <a:lnSpc>
                <a:spcPct val="90000"/>
              </a:lnSpc>
            </a:pPr>
            <a:r>
              <a:rPr lang="en-US" altLang="en-US" sz="1900" smtClean="0"/>
              <a:t>Equipment to support recommendations</a:t>
            </a:r>
            <a:endParaRPr lang="en-US" altLang="en-US" sz="2600" smtClean="0"/>
          </a:p>
        </p:txBody>
      </p:sp>
      <p:sp>
        <p:nvSpPr>
          <p:cNvPr id="23557" name="Text Box 5"/>
          <p:cNvSpPr txBox="1">
            <a:spLocks noChangeArrowheads="1"/>
          </p:cNvSpPr>
          <p:nvPr/>
        </p:nvSpPr>
        <p:spPr bwMode="auto">
          <a:xfrm>
            <a:off x="304800" y="4572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en-US" sz="4000" b="1">
                <a:solidFill>
                  <a:schemeClr val="tx2"/>
                </a:solidFill>
                <a:effectLst>
                  <a:outerShdw blurRad="38100" dist="38100" dir="2700000" algn="tl">
                    <a:srgbClr val="C0C0C0"/>
                  </a:outerShdw>
                </a:effectLst>
                <a:latin typeface="Tahoma" pitchFamily="34" charset="0"/>
              </a:rPr>
              <a:t>Recommendations Include: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eaLnBrk="1" fontAlgn="auto" hangingPunct="1">
              <a:spcAft>
                <a:spcPts val="0"/>
              </a:spcAft>
              <a:defRPr/>
            </a:pPr>
            <a:r>
              <a:rPr lang="en-US" sz="3200" b="0" dirty="0">
                <a:latin typeface="+mj-lt"/>
              </a:rPr>
              <a:t>Recommendation #1 – </a:t>
            </a:r>
          </a:p>
        </p:txBody>
      </p:sp>
      <p:sp>
        <p:nvSpPr>
          <p:cNvPr id="29699" name="Content Placeholder 2"/>
          <p:cNvSpPr>
            <a:spLocks noGrp="1"/>
          </p:cNvSpPr>
          <p:nvPr>
            <p:ph sz="quarter" idx="2"/>
          </p:nvPr>
        </p:nvSpPr>
        <p:spPr>
          <a:xfrm>
            <a:off x="228600" y="1444625"/>
            <a:ext cx="5562600"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eaLnBrk="1" hangingPunct="1">
              <a:lnSpc>
                <a:spcPct val="80000"/>
              </a:lnSpc>
            </a:pPr>
            <a:r>
              <a:rPr lang="en-US" altLang="en-US" sz="2200" smtClean="0"/>
              <a:t>For a child who is uninjured/not ill</a:t>
            </a:r>
          </a:p>
          <a:p>
            <a:pPr eaLnBrk="1" hangingPunct="1">
              <a:lnSpc>
                <a:spcPct val="80000"/>
              </a:lnSpc>
            </a:pPr>
            <a:endParaRPr lang="en-US" altLang="en-US" sz="2200" smtClean="0"/>
          </a:p>
          <a:p>
            <a:pPr eaLnBrk="1" hangingPunct="1">
              <a:lnSpc>
                <a:spcPct val="80000"/>
              </a:lnSpc>
            </a:pPr>
            <a:r>
              <a:rPr lang="en-US" altLang="en-US" sz="2200" smtClean="0"/>
              <a:t>The Ideal</a:t>
            </a:r>
          </a:p>
          <a:p>
            <a:pPr lvl="1" eaLnBrk="1" hangingPunct="1">
              <a:spcBef>
                <a:spcPts val="200"/>
              </a:spcBef>
            </a:pPr>
            <a:r>
              <a:rPr lang="en-US" altLang="en-US" sz="1800" smtClean="0"/>
              <a:t>Transport the child in a vehicle other than an emergency ground ambulance using a size-appropriate child restraint system that complies with FMVSS No. 213.  </a:t>
            </a:r>
          </a:p>
          <a:p>
            <a:pPr lvl="1" eaLnBrk="1" hangingPunct="1">
              <a:spcBef>
                <a:spcPts val="200"/>
              </a:spcBef>
            </a:pPr>
            <a:r>
              <a:rPr lang="en-US" altLang="en-US" sz="1800" smtClean="0"/>
              <a:t>Consult child restraint manufacturer’s guidelines to determine optimal orientation for the child restraint (i.e., rear-facing or forward-facing) depending on the age and size of the child.</a:t>
            </a:r>
            <a:r>
              <a:rPr lang="en-US" altLang="en-US" sz="1600" smtClean="0"/>
              <a:t>  </a:t>
            </a:r>
          </a:p>
        </p:txBody>
      </p:sp>
      <p:pic>
        <p:nvPicPr>
          <p:cNvPr id="29700" name="Picture 5" descr="car_lf"/>
          <p:cNvPicPr>
            <a:picLocks noGrp="1" noChangeAspect="1" noChangeArrowheads="1"/>
          </p:cNvPicPr>
          <p:nvPr>
            <p:ph sz="quarter" idx="4"/>
          </p:nvPr>
        </p:nvPicPr>
        <p:blipFill>
          <a:blip r:embed="rId2">
            <a:lum bright="12000"/>
            <a:extLst>
              <a:ext uri="{28A0092B-C50C-407E-A947-70E740481C1C}">
                <a14:useLocalDpi xmlns:a14="http://schemas.microsoft.com/office/drawing/2010/main" val="0"/>
              </a:ext>
            </a:extLst>
          </a:blip>
          <a:srcRect l="9357" t="6335" r="1219" b="10631"/>
          <a:stretch>
            <a:fillRect/>
          </a:stretch>
        </p:blipFill>
        <p:spPr>
          <a:xfrm>
            <a:off x="6400800" y="1143000"/>
            <a:ext cx="2224088" cy="1042988"/>
          </a:xfrm>
          <a:noFill/>
          <a:ln>
            <a:solidFill>
              <a:schemeClr val="tx1"/>
            </a:solidFill>
            <a:headEnd/>
            <a:tailEnd/>
          </a:ln>
        </p:spPr>
      </p:pic>
      <p:pic>
        <p:nvPicPr>
          <p:cNvPr id="29701" name="Picture 6" descr="SQUAD1"/>
          <p:cNvPicPr>
            <a:picLocks noChangeAspect="1" noChangeArrowheads="1"/>
          </p:cNvPicPr>
          <p:nvPr/>
        </p:nvPicPr>
        <p:blipFill>
          <a:blip r:embed="rId3">
            <a:extLst>
              <a:ext uri="{28A0092B-C50C-407E-A947-70E740481C1C}">
                <a14:useLocalDpi xmlns:a14="http://schemas.microsoft.com/office/drawing/2010/main" val="0"/>
              </a:ext>
            </a:extLst>
          </a:blip>
          <a:srcRect l="6856" t="13570" r="3836" b="15971"/>
          <a:stretch>
            <a:fillRect/>
          </a:stretch>
        </p:blipFill>
        <p:spPr bwMode="auto">
          <a:xfrm>
            <a:off x="5715000" y="2590800"/>
            <a:ext cx="3200400" cy="1893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7"/>
          <p:cNvSpPr txBox="1">
            <a:spLocks noChangeArrowheads="1"/>
          </p:cNvSpPr>
          <p:nvPr/>
        </p:nvSpPr>
        <p:spPr bwMode="auto">
          <a:xfrm rot="10997775" flipV="1">
            <a:off x="1447800" y="5410200"/>
            <a:ext cx="6013450" cy="860425"/>
          </a:xfrm>
          <a:prstGeom prst="rect">
            <a:avLst/>
          </a:prstGeom>
          <a:noFill/>
          <a:ln w="38100" cap="sq" cmpd="dbl">
            <a:solidFill>
              <a:srgbClr val="FF0000"/>
            </a:solidFill>
            <a:miter lim="800000"/>
            <a:headEnd type="none" w="sm" len="sm"/>
            <a:tailEnd type="none" w="sm" len="sm"/>
          </a:ln>
          <a:effectLst/>
        </p:spPr>
        <p:txBody>
          <a:bodyPr>
            <a:spAutoFit/>
          </a:bodyPr>
          <a:lstStyle/>
          <a:p>
            <a:pPr algn="ctr" eaLnBrk="1" hangingPunct="1">
              <a:spcBef>
                <a:spcPct val="50000"/>
              </a:spcBef>
              <a:defRPr/>
            </a:pPr>
            <a:r>
              <a:rPr lang="en-US" sz="2400" b="1" dirty="0">
                <a:effectLst>
                  <a:outerShdw blurRad="38100" dist="38100" dir="2700000" algn="tl">
                    <a:srgbClr val="C0C0C0"/>
                  </a:outerShdw>
                </a:effectLst>
                <a:latin typeface="Times New Roman" pitchFamily="18" charset="0"/>
                <a:cs typeface="Arial" charset="0"/>
              </a:rPr>
              <a:t>NOTE: do not place children in a police car with a prisoner screen present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762000" y="5118100"/>
            <a:ext cx="7848600" cy="619125"/>
          </a:xfrm>
        </p:spPr>
        <p:txBody>
          <a:bodyPr lIns="90488" tIns="44450" rIns="90488" bIns="44450">
            <a:normAutofit lnSpcReduction="10000"/>
          </a:bodyPr>
          <a:lstStyle/>
          <a:p>
            <a:pPr marL="365760" indent="-256032" algn="ctr" eaLnBrk="1" fontAlgn="auto" hangingPunct="1">
              <a:lnSpc>
                <a:spcPct val="80000"/>
              </a:lnSpc>
              <a:spcBef>
                <a:spcPct val="0"/>
              </a:spcBef>
              <a:spcAft>
                <a:spcPts val="0"/>
              </a:spcAft>
              <a:buFont typeface="Wingdings" pitchFamily="2" charset="2"/>
              <a:buNone/>
              <a:defRPr/>
            </a:pPr>
            <a:r>
              <a:rPr lang="en-US" sz="1600" b="1"/>
              <a:t>EMSC Partnership Grant from HRSA/MCHB</a:t>
            </a:r>
          </a:p>
          <a:p>
            <a:pPr marL="365760" indent="-256032" algn="ctr" eaLnBrk="1" fontAlgn="auto" hangingPunct="1">
              <a:lnSpc>
                <a:spcPct val="80000"/>
              </a:lnSpc>
              <a:spcBef>
                <a:spcPct val="0"/>
              </a:spcBef>
              <a:spcAft>
                <a:spcPts val="0"/>
              </a:spcAft>
              <a:buFont typeface="Wingdings" pitchFamily="2" charset="2"/>
              <a:buNone/>
              <a:defRPr/>
            </a:pPr>
            <a:r>
              <a:rPr lang="en-US" sz="1600" b="1"/>
              <a:t>CPS &amp; OP Highway Safety Grant from  Maryland Highway Safety Office/NHTSA</a:t>
            </a:r>
          </a:p>
        </p:txBody>
      </p:sp>
      <p:sp>
        <p:nvSpPr>
          <p:cNvPr id="87042" name="Rectangle 2"/>
          <p:cNvSpPr>
            <a:spLocks noGrp="1" noChangeArrowheads="1"/>
          </p:cNvSpPr>
          <p:nvPr>
            <p:ph type="title"/>
          </p:nvPr>
        </p:nvSpPr>
        <p:spPr>
          <a:xfrm>
            <a:off x="990600" y="228600"/>
            <a:ext cx="6477000" cy="1143000"/>
          </a:xfrm>
        </p:spPr>
        <p:txBody>
          <a:bodyPr lIns="90488" tIns="44450" rIns="90488" bIns="44450">
            <a:normAutofit fontScale="90000"/>
          </a:bodyPr>
          <a:lstStyle/>
          <a:p>
            <a:pPr algn="ctr" eaLnBrk="1" fontAlgn="auto" hangingPunct="1">
              <a:spcAft>
                <a:spcPts val="0"/>
              </a:spcAft>
              <a:defRPr/>
            </a:pPr>
            <a:r>
              <a:rPr lang="en-US" sz="4000" dirty="0"/>
              <a:t>Safe Transport of Children in Ambulances</a:t>
            </a:r>
          </a:p>
        </p:txBody>
      </p:sp>
      <p:pic>
        <p:nvPicPr>
          <p:cNvPr id="12292" name="Picture 8" descr="EMSC bear Logo fr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938213"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5" descr="MIEMS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28600"/>
            <a:ext cx="17811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0" descr="Best-Practice Recommenda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752600"/>
            <a:ext cx="5110163"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365760" indent="-256032" eaLnBrk="1" fontAlgn="auto" hangingPunct="1">
              <a:spcAft>
                <a:spcPts val="0"/>
              </a:spcAft>
              <a:buFont typeface="Wingdings 3"/>
              <a:buChar char=""/>
              <a:defRPr/>
            </a:pPr>
            <a:r>
              <a:rPr lang="en-US" dirty="0" smtClean="0"/>
              <a:t>Transport the child in a size-appropriate child restraint system that complies with FMVSS No. 213 appropriately installed in the front passenger seat (with air bags in the “off” position, if an on/off switch is available) of the emergency ground ambulance; OR</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Transport the child in the forward-facing EMS provider’s seat /captain’s chair, (which is currently rare in the industry) in a size-appropriate child restraint system that complies with FMVSS No. 213; OR</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Transport the child in the rear-facing EMS provider’s seat/captain’s chair in a size-appropriate child restraint system that complies with FMVSS No. 213. This system can be a convertible or combination seat using a forward-facing belt path. </a:t>
            </a:r>
            <a:r>
              <a:rPr lang="en-US" u="sng" dirty="0" smtClean="0"/>
              <a:t>Do not use a rear-facing only seat in the rear-facing EMS provider’s seat</a:t>
            </a:r>
            <a:r>
              <a:rPr lang="en-US" dirty="0" smtClean="0"/>
              <a:t>.</a:t>
            </a:r>
            <a:r>
              <a:rPr lang="en-US" baseline="30000" dirty="0" smtClean="0"/>
              <a:t> </a:t>
            </a:r>
            <a:r>
              <a:rPr lang="en-US" dirty="0" smtClean="0"/>
              <a:t>You may also use an integrated child restraint system certified by the manufacturer to meet the injury criteria of FMVSS No. 213; OR</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If necessary, transport the ill or injured patient in the original emergency ground ambulance and leave the non-ill, non-injured child under appropriate adult supervision on scene. Transport the non-ill, non-injured child in a size-appropriate child restraint system that complies with FMVSS No. 213 to a hospital, residence or other location, in another appropriate vehicle. 	</a:t>
            </a:r>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If the Ideal is not Practical or Achievable…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What Does that Look Like?</a:t>
            </a:r>
            <a:endParaRPr lang="en-US" dirty="0"/>
          </a:p>
        </p:txBody>
      </p:sp>
      <p:pic>
        <p:nvPicPr>
          <p:cNvPr id="31747" name="Picture 5" descr="PA16002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515" t="1523" r="9171" b="9081"/>
          <a:stretch>
            <a:fillRect/>
          </a:stretch>
        </p:blipFill>
        <p:spPr>
          <a:xfrm>
            <a:off x="685800" y="1828800"/>
            <a:ext cx="2781300" cy="3355975"/>
          </a:xfrm>
          <a:noFill/>
          <a:ln>
            <a:solidFill>
              <a:schemeClr val="tx1"/>
            </a:solidFill>
            <a:miter lim="800000"/>
            <a:headEnd/>
            <a:tailEnd/>
          </a:ln>
        </p:spPr>
      </p:pic>
      <p:pic>
        <p:nvPicPr>
          <p:cNvPr id="31748" name="Picture 5" descr="PA150049"/>
          <p:cNvPicPr>
            <a:picLocks noChangeAspect="1" noChangeArrowheads="1"/>
          </p:cNvPicPr>
          <p:nvPr/>
        </p:nvPicPr>
        <p:blipFill>
          <a:blip r:embed="rId3">
            <a:lum bright="6000"/>
            <a:extLst>
              <a:ext uri="{28A0092B-C50C-407E-A947-70E740481C1C}">
                <a14:useLocalDpi xmlns:a14="http://schemas.microsoft.com/office/drawing/2010/main" val="0"/>
              </a:ext>
            </a:extLst>
          </a:blip>
          <a:srcRect l="7813" t="3970" r="4674" b="11951"/>
          <a:stretch>
            <a:fillRect/>
          </a:stretch>
        </p:blipFill>
        <p:spPr bwMode="auto">
          <a:xfrm>
            <a:off x="4572000" y="1676400"/>
            <a:ext cx="3892550" cy="4403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p:txBody>
          <a:bodyPr/>
          <a:lstStyle/>
          <a:p>
            <a:pPr eaLnBrk="1" hangingPunct="1"/>
            <a:r>
              <a:rPr lang="en-US" altLang="en-US" sz="3100" smtClean="0"/>
              <a:t>For a child who is ill and/or injured and whose condition </a:t>
            </a:r>
            <a:r>
              <a:rPr lang="en-US" altLang="en-US" sz="3100" i="1" smtClean="0"/>
              <a:t>does not require </a:t>
            </a:r>
            <a:r>
              <a:rPr lang="en-US" altLang="en-US" sz="3100" smtClean="0"/>
              <a:t>continuous and/or intensive medical monitoring and/or interventions</a:t>
            </a:r>
          </a:p>
          <a:p>
            <a:pPr eaLnBrk="1" hangingPunct="1"/>
            <a:endParaRPr lang="en-US" altLang="en-US" sz="2800" smtClean="0"/>
          </a:p>
          <a:p>
            <a:pPr eaLnBrk="1" hangingPunct="1"/>
            <a:r>
              <a:rPr lang="en-US" altLang="en-US" sz="3100" smtClean="0"/>
              <a:t>The Ideal</a:t>
            </a:r>
          </a:p>
          <a:p>
            <a:pPr lvl="1" eaLnBrk="1" hangingPunct="1"/>
            <a:r>
              <a:rPr lang="en-US" altLang="en-US" smtClean="0"/>
              <a:t>Transport the child in a size-appropriate child restraint system that complies with the injury criteria of FMVSS No. 213—secured appropriately on cot. </a:t>
            </a:r>
            <a:r>
              <a:rPr lang="en-US" altLang="en-US" sz="2400" b="1" smtClean="0"/>
              <a:t>	</a:t>
            </a:r>
          </a:p>
          <a:p>
            <a:pPr lvl="1" eaLnBrk="1" hangingPunct="1"/>
            <a:endParaRPr lang="en-US" altLang="en-US" sz="2400" smtClean="0"/>
          </a:p>
        </p:txBody>
      </p:sp>
      <p:sp>
        <p:nvSpPr>
          <p:cNvPr id="2" name="Title 1"/>
          <p:cNvSpPr>
            <a:spLocks noGrp="1"/>
          </p:cNvSpPr>
          <p:nvPr>
            <p:ph type="title"/>
          </p:nvPr>
        </p:nvSpPr>
        <p:spPr/>
        <p:txBody>
          <a:bodyPr/>
          <a:lstStyle/>
          <a:p>
            <a:pPr lvl="1" eaLnBrk="1" fontAlgn="auto" hangingPunct="1">
              <a:spcAft>
                <a:spcPts val="0"/>
              </a:spcAft>
              <a:defRPr/>
            </a:pPr>
            <a:r>
              <a:rPr lang="en-US" sz="3200" b="0" dirty="0">
                <a:latin typeface="+mj-lt"/>
              </a:rPr>
              <a:t>Recommendation #2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defRPr/>
            </a:pPr>
            <a:r>
              <a:rPr lang="en-US" altLang="en-US" smtClean="0">
                <a:effectLst/>
              </a:rPr>
              <a:t>What Does that Look Like?</a:t>
            </a:r>
          </a:p>
        </p:txBody>
      </p:sp>
      <p:pic>
        <p:nvPicPr>
          <p:cNvPr id="33795" name="Picture 4" descr="_MG_07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62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lstStyle/>
          <a:p>
            <a:pPr eaLnBrk="1" hangingPunct="1"/>
            <a:r>
              <a:rPr lang="en-US" altLang="en-US" sz="1600" smtClean="0"/>
              <a:t>Transport in the forward-facing EMS provider’s seat/ captain’s chair (which is currently rare in the industry) in a size-appropriate child restraint system that complies with FMVSS No. 213. Consult child restraint manufacturers’ guidelines to determine optimal orientation for the child restraint (i.e., rear-facing or forward-facing), depending on the age and size of the child. </a:t>
            </a:r>
            <a:endParaRPr lang="en-US" altLang="en-US" sz="1600" b="1" smtClean="0"/>
          </a:p>
          <a:p>
            <a:pPr eaLnBrk="1" hangingPunct="1"/>
            <a:r>
              <a:rPr lang="en-US" altLang="en-US" sz="1600" smtClean="0"/>
              <a:t>Transport the child in the rear-facing EMS provider’s seat/ captain’s chair in a size-appropriate child restraint system that complies with FMVSS No. 213. This system can be a convertible or combination seat using a forward- facing belt path. </a:t>
            </a:r>
            <a:r>
              <a:rPr lang="en-US" altLang="en-US" sz="1600" u="sng" smtClean="0"/>
              <a:t>Do not use a rear-facing-only seat in the rear-facing EMS provider’s seat.</a:t>
            </a:r>
            <a:r>
              <a:rPr lang="en-US" altLang="en-US" sz="1600" baseline="30000" smtClean="0"/>
              <a:t> </a:t>
            </a:r>
            <a:r>
              <a:rPr lang="en-US" altLang="en-US" sz="1600" smtClean="0"/>
              <a:t> You may also use an integrated child restraint system certified by the manufacturer to meet the injury criteria of FMVSS No. 213; OR </a:t>
            </a:r>
          </a:p>
          <a:p>
            <a:pPr eaLnBrk="1" hangingPunct="1"/>
            <a:r>
              <a:rPr lang="en-US" altLang="en-US" sz="1600" smtClean="0"/>
              <a:t>Secure the child to the cot,</a:t>
            </a:r>
            <a:r>
              <a:rPr lang="en-US" altLang="en-US" sz="1600" baseline="30000" smtClean="0"/>
              <a:t> </a:t>
            </a:r>
            <a:r>
              <a:rPr lang="en-US" altLang="en-US" sz="1600" smtClean="0"/>
              <a:t>head first, using three horizontal restraints across the child’s torso (chest, waist, and knees) and one vertical restraint across each of the child’s shoulders. The cot should be positioned (subject to the manufacturer’s specifications) to provide for the child’s comfort based upon the child’s injuries and/or illness and to allow for appropriate medical care. </a:t>
            </a:r>
          </a:p>
          <a:p>
            <a:pPr eaLnBrk="1" hangingPunct="1"/>
            <a:endParaRPr lang="en-US" altLang="en-US" sz="1600"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If the Ideal is not Practical or Achievable…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rtlCol="0"/>
          <a:lstStyle/>
          <a:p>
            <a:pPr eaLnBrk="1" hangingPunct="1">
              <a:defRPr/>
            </a:pPr>
            <a:r>
              <a:rPr lang="en-US" dirty="0" smtClean="0"/>
              <a:t>What Does that Look Like?</a:t>
            </a:r>
            <a:endParaRPr lang="en-US" dirty="0"/>
          </a:p>
        </p:txBody>
      </p:sp>
      <p:pic>
        <p:nvPicPr>
          <p:cNvPr id="35843" name="Picture 4" descr="115-1579_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312102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5" descr="PA160027"/>
          <p:cNvPicPr>
            <a:picLocks noChangeAspect="1" noChangeArrowheads="1"/>
          </p:cNvPicPr>
          <p:nvPr/>
        </p:nvPicPr>
        <p:blipFill>
          <a:blip r:embed="rId3">
            <a:extLst>
              <a:ext uri="{28A0092B-C50C-407E-A947-70E740481C1C}">
                <a14:useLocalDpi xmlns:a14="http://schemas.microsoft.com/office/drawing/2010/main" val="0"/>
              </a:ext>
            </a:extLst>
          </a:blip>
          <a:srcRect l="9515" t="1523" r="9171" b="9081"/>
          <a:stretch>
            <a:fillRect/>
          </a:stretch>
        </p:blipFill>
        <p:spPr bwMode="auto">
          <a:xfrm>
            <a:off x="6477000" y="1295400"/>
            <a:ext cx="2400300" cy="289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5" name="Picture 9" descr="_MG_6434"/>
          <p:cNvPicPr>
            <a:picLocks noChangeAspect="1" noChangeArrowheads="1"/>
          </p:cNvPicPr>
          <p:nvPr/>
        </p:nvPicPr>
        <p:blipFill>
          <a:blip r:embed="rId4">
            <a:extLst>
              <a:ext uri="{28A0092B-C50C-407E-A947-70E740481C1C}">
                <a14:useLocalDpi xmlns:a14="http://schemas.microsoft.com/office/drawing/2010/main" val="0"/>
              </a:ext>
            </a:extLst>
          </a:blip>
          <a:srcRect l="23077" r="21538"/>
          <a:stretch>
            <a:fillRect/>
          </a:stretch>
        </p:blipFill>
        <p:spPr bwMode="auto">
          <a:xfrm>
            <a:off x="3429000" y="3556000"/>
            <a:ext cx="27432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eaLnBrk="1" fontAlgn="auto" hangingPunct="1">
              <a:spcAft>
                <a:spcPts val="0"/>
              </a:spcAft>
              <a:defRPr/>
            </a:pPr>
            <a:r>
              <a:rPr lang="en-US" sz="3200" b="0" dirty="0">
                <a:latin typeface="+mj-lt"/>
              </a:rPr>
              <a:t>Recommendation #3</a:t>
            </a:r>
          </a:p>
        </p:txBody>
      </p:sp>
      <p:sp>
        <p:nvSpPr>
          <p:cNvPr id="3" name="Content Placeholder 2"/>
          <p:cNvSpPr>
            <a:spLocks noGrp="1"/>
          </p:cNvSpPr>
          <p:nvPr>
            <p:ph idx="1"/>
          </p:nvPr>
        </p:nvSpPr>
        <p:spPr/>
        <p:txBody>
          <a:bodyPr>
            <a:normAutofit/>
          </a:bodyPr>
          <a:lstStyle/>
          <a:p>
            <a:pPr marL="365760" lvl="1" indent="-256032" eaLnBrk="1" fontAlgn="auto" hangingPunct="1">
              <a:spcBef>
                <a:spcPts val="400"/>
              </a:spcBef>
              <a:spcAft>
                <a:spcPts val="0"/>
              </a:spcAft>
              <a:buSzPct val="68000"/>
              <a:buFont typeface="Wingdings 3"/>
              <a:buChar char=""/>
              <a:defRPr/>
            </a:pPr>
            <a:r>
              <a:rPr lang="en-US" sz="3100" dirty="0" smtClean="0"/>
              <a:t>For a child whose condition </a:t>
            </a:r>
            <a:r>
              <a:rPr lang="en-US" sz="3100" i="1" dirty="0" smtClean="0"/>
              <a:t>requires</a:t>
            </a:r>
            <a:r>
              <a:rPr lang="en-US" sz="3100" dirty="0" smtClean="0"/>
              <a:t> continuous and/or intensive medical monitoring and/or interventions</a:t>
            </a:r>
          </a:p>
          <a:p>
            <a:pPr marL="365760" lvl="1" indent="-256032" eaLnBrk="1" fontAlgn="auto" hangingPunct="1">
              <a:spcBef>
                <a:spcPts val="400"/>
              </a:spcBef>
              <a:spcAft>
                <a:spcPts val="0"/>
              </a:spcAft>
              <a:buSzPct val="68000"/>
              <a:buFont typeface="Wingdings 3"/>
              <a:buChar char=""/>
              <a:defRPr/>
            </a:pPr>
            <a:endParaRPr lang="en-US" sz="2200" dirty="0" smtClean="0"/>
          </a:p>
          <a:p>
            <a:pPr marL="365760" indent="-256032" eaLnBrk="1" fontAlgn="auto" hangingPunct="1">
              <a:spcAft>
                <a:spcPts val="0"/>
              </a:spcAft>
              <a:buFont typeface="Wingdings 3"/>
              <a:buChar char=""/>
              <a:defRPr/>
            </a:pPr>
            <a:r>
              <a:rPr lang="en-US" sz="3100" dirty="0" smtClean="0"/>
              <a:t>The Ideal</a:t>
            </a:r>
          </a:p>
          <a:p>
            <a:pPr marL="621792" lvl="1" eaLnBrk="1" fontAlgn="auto" hangingPunct="1">
              <a:spcBef>
                <a:spcPts val="324"/>
              </a:spcBef>
              <a:spcAft>
                <a:spcPts val="0"/>
              </a:spcAft>
              <a:buFont typeface="Verdana"/>
              <a:buChar char="◦"/>
              <a:defRPr/>
            </a:pPr>
            <a:r>
              <a:rPr lang="en-US" dirty="0" smtClean="0"/>
              <a:t>Transport the child in a size-appropriate child restraint system that complies with the injury criteria of FMVSS No. 213—secured appropriately on cot.</a:t>
            </a:r>
            <a:endParaRPr lang="en-US" sz="2000" dirty="0" smtClean="0"/>
          </a:p>
          <a:p>
            <a:pPr marL="365760" indent="-256032" eaLnBrk="1" fontAlgn="auto" hangingPunct="1">
              <a:spcAft>
                <a:spcPts val="0"/>
              </a:spcAft>
              <a:buFont typeface="Wingdings 3"/>
              <a:buChar cha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defRPr/>
            </a:pPr>
            <a:r>
              <a:rPr lang="en-US" altLang="en-US" smtClean="0">
                <a:effectLst/>
              </a:rPr>
              <a:t>What Does that Look Like?</a:t>
            </a:r>
          </a:p>
        </p:txBody>
      </p:sp>
      <p:pic>
        <p:nvPicPr>
          <p:cNvPr id="37891" name="Picture 4" descr="_MG_6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70104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Secure the child to the cot;</a:t>
            </a:r>
            <a:r>
              <a:rPr lang="en-US" baseline="30000" dirty="0" smtClean="0"/>
              <a:t> </a:t>
            </a:r>
            <a:r>
              <a:rPr lang="en-US" dirty="0" smtClean="0"/>
              <a:t>head first, with three horizontal restraints across the torso (chest, waist, and knees) and one vertical restraint across each shoulder. </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If the child’s condition requires medical interventions, which requires the removal of some restraints, the restraints should be re-secured as quickly as possible as soon as the interventions are completed and it is medically feasible to do so. </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In the best interest of the child and the EMS personnel, the emergency ground ambulance operator is urged to consider stopping the ambulance during the interventions.</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r>
              <a:rPr lang="en-US" dirty="0" smtClean="0"/>
              <a:t>If spinal immobilization of the child is required, please follow the recommendation for Situation 4. 	</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If the Ideal is not Practical or Achievable…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Title 2"/>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457200" y="284163"/>
            <a:ext cx="8229600" cy="1122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4" descr="115-1579_I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693420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304800" y="1600200"/>
            <a:ext cx="8610600" cy="4191000"/>
          </a:xfrm>
        </p:spPr>
        <p:txBody>
          <a:bodyPr/>
          <a:lstStyle/>
          <a:p>
            <a:pPr eaLnBrk="1" hangingPunct="1">
              <a:lnSpc>
                <a:spcPct val="70000"/>
              </a:lnSpc>
              <a:buClrTx/>
              <a:buSzPct val="90000"/>
              <a:buFont typeface="Webdings" panose="05030102010509060703" pitchFamily="18" charset="2"/>
              <a:buChar char="h"/>
            </a:pPr>
            <a:r>
              <a:rPr lang="en-US" altLang="en-US" sz="1900" b="1" smtClean="0"/>
              <a:t>Describe the distinct features of ambulances that place children, families &amp; providers at risk.</a:t>
            </a:r>
          </a:p>
          <a:p>
            <a:pPr eaLnBrk="1" hangingPunct="1">
              <a:lnSpc>
                <a:spcPct val="70000"/>
              </a:lnSpc>
              <a:buClrTx/>
              <a:buSzPct val="90000"/>
              <a:buFont typeface="Webdings" panose="05030102010509060703" pitchFamily="18" charset="2"/>
              <a:buChar char="h"/>
            </a:pPr>
            <a:endParaRPr lang="en-US" altLang="en-US" sz="1900" b="1" smtClean="0"/>
          </a:p>
          <a:p>
            <a:pPr eaLnBrk="1" hangingPunct="1">
              <a:lnSpc>
                <a:spcPct val="70000"/>
              </a:lnSpc>
              <a:buClrTx/>
              <a:buSzPct val="90000"/>
              <a:buFont typeface="Webdings" panose="05030102010509060703" pitchFamily="18" charset="2"/>
              <a:buChar char="h"/>
            </a:pPr>
            <a:r>
              <a:rPr lang="en-US" altLang="en-US" sz="1900" b="1" smtClean="0"/>
              <a:t>Review NHTSA September 2012 Recommendations</a:t>
            </a:r>
          </a:p>
          <a:p>
            <a:pPr eaLnBrk="1" hangingPunct="1">
              <a:lnSpc>
                <a:spcPct val="70000"/>
              </a:lnSpc>
              <a:buClrTx/>
              <a:buSzPct val="90000"/>
              <a:buFont typeface="Webdings" panose="05030102010509060703" pitchFamily="18" charset="2"/>
              <a:buChar char="h"/>
            </a:pPr>
            <a:endParaRPr lang="en-US" altLang="en-US" sz="1900" b="1" smtClean="0"/>
          </a:p>
          <a:p>
            <a:pPr eaLnBrk="1" hangingPunct="1">
              <a:lnSpc>
                <a:spcPct val="70000"/>
              </a:lnSpc>
              <a:buClrTx/>
              <a:buSzPct val="90000"/>
              <a:buFont typeface="Webdings" panose="05030102010509060703" pitchFamily="18" charset="2"/>
              <a:buChar char="h"/>
            </a:pPr>
            <a:r>
              <a:rPr lang="en-US" altLang="en-US" sz="1900" b="1" smtClean="0"/>
              <a:t>Identify different restraint devices available for use on ambulances – stretchers and other seating positions</a:t>
            </a:r>
          </a:p>
          <a:p>
            <a:pPr eaLnBrk="1" hangingPunct="1">
              <a:lnSpc>
                <a:spcPct val="70000"/>
              </a:lnSpc>
              <a:buClrTx/>
              <a:buSzPct val="90000"/>
              <a:buFont typeface="Webdings" panose="05030102010509060703" pitchFamily="18" charset="2"/>
              <a:buChar char="h"/>
            </a:pPr>
            <a:endParaRPr lang="en-US" altLang="en-US" sz="1900" b="1" smtClean="0"/>
          </a:p>
          <a:p>
            <a:pPr eaLnBrk="1" hangingPunct="1">
              <a:lnSpc>
                <a:spcPct val="70000"/>
              </a:lnSpc>
              <a:buClrTx/>
              <a:buSzPct val="90000"/>
              <a:buFont typeface="Webdings" panose="05030102010509060703" pitchFamily="18" charset="2"/>
              <a:buChar char="h"/>
            </a:pPr>
            <a:r>
              <a:rPr lang="en-US" altLang="en-US" sz="1900" b="1" smtClean="0"/>
              <a:t>Discuss appropriate restraint devices based upon weight and height</a:t>
            </a:r>
          </a:p>
          <a:p>
            <a:pPr eaLnBrk="1" hangingPunct="1">
              <a:lnSpc>
                <a:spcPct val="70000"/>
              </a:lnSpc>
              <a:buClrTx/>
              <a:buSzPct val="90000"/>
              <a:buFont typeface="Webdings" panose="05030102010509060703" pitchFamily="18" charset="2"/>
              <a:buChar char="h"/>
            </a:pPr>
            <a:endParaRPr lang="en-US" altLang="en-US" sz="1900" b="1" smtClean="0"/>
          </a:p>
          <a:p>
            <a:pPr eaLnBrk="1" hangingPunct="1">
              <a:lnSpc>
                <a:spcPct val="70000"/>
              </a:lnSpc>
              <a:buClrTx/>
              <a:buSzPct val="90000"/>
              <a:buFont typeface="Webdings" panose="05030102010509060703" pitchFamily="18" charset="2"/>
              <a:buChar char="h"/>
            </a:pPr>
            <a:r>
              <a:rPr lang="en-US" altLang="en-US" sz="1900" b="1" smtClean="0"/>
              <a:t>Recognize key techniques in securing devices to stretchers of different types </a:t>
            </a:r>
          </a:p>
          <a:p>
            <a:pPr eaLnBrk="1" hangingPunct="1">
              <a:lnSpc>
                <a:spcPct val="70000"/>
              </a:lnSpc>
              <a:buClrTx/>
              <a:buSzPct val="90000"/>
              <a:buFont typeface="Webdings" panose="05030102010509060703" pitchFamily="18" charset="2"/>
              <a:buChar char="h"/>
            </a:pPr>
            <a:endParaRPr lang="en-US" altLang="en-US" sz="1900" b="1" smtClean="0"/>
          </a:p>
          <a:p>
            <a:pPr eaLnBrk="1" hangingPunct="1">
              <a:lnSpc>
                <a:spcPct val="70000"/>
              </a:lnSpc>
              <a:buClrTx/>
              <a:buSzPct val="90000"/>
              <a:buFont typeface="Webdings" panose="05030102010509060703" pitchFamily="18" charset="2"/>
              <a:buChar char="h"/>
            </a:pPr>
            <a:r>
              <a:rPr lang="en-US" altLang="en-US" sz="1900" b="1" smtClean="0"/>
              <a:t>Identify appropriate (and inappropriate) seating positions for children in ambulances</a:t>
            </a:r>
          </a:p>
          <a:p>
            <a:pPr eaLnBrk="1" hangingPunct="1">
              <a:lnSpc>
                <a:spcPct val="70000"/>
              </a:lnSpc>
              <a:buClr>
                <a:srgbClr val="FFFF66"/>
              </a:buClr>
              <a:buSzPct val="90000"/>
              <a:buFont typeface="Webdings" panose="05030102010509060703" pitchFamily="18" charset="2"/>
              <a:buNone/>
            </a:pPr>
            <a:r>
              <a:rPr lang="en-US" altLang="en-US" sz="2200" b="1" smtClean="0"/>
              <a:t> </a:t>
            </a:r>
          </a:p>
        </p:txBody>
      </p:sp>
      <p:sp>
        <p:nvSpPr>
          <p:cNvPr id="28674" name="Rectangle 2"/>
          <p:cNvSpPr>
            <a:spLocks noGrp="1" noChangeArrowheads="1"/>
          </p:cNvSpPr>
          <p:nvPr>
            <p:ph type="title"/>
          </p:nvPr>
        </p:nvSpPr>
        <p:spPr>
          <a:xfrm>
            <a:off x="457200" y="457200"/>
            <a:ext cx="8229600" cy="857250"/>
          </a:xfrm>
        </p:spPr>
        <p:txBody>
          <a:bodyPr/>
          <a:lstStyle/>
          <a:p>
            <a:pPr eaLnBrk="1" fontAlgn="auto" hangingPunct="1">
              <a:spcAft>
                <a:spcPts val="0"/>
              </a:spcAft>
              <a:defRPr/>
            </a:pPr>
            <a:r>
              <a:rPr lang="en-US" sz="4800" dirty="0"/>
              <a:t>Objectives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eaLnBrk="1" fontAlgn="auto" hangingPunct="1">
              <a:spcAft>
                <a:spcPts val="0"/>
              </a:spcAft>
              <a:defRPr/>
            </a:pPr>
            <a:r>
              <a:rPr lang="en-US" sz="3200" b="0" dirty="0">
                <a:latin typeface="+mj-lt"/>
              </a:rPr>
              <a:t>Recommendation #4</a:t>
            </a:r>
          </a:p>
        </p:txBody>
      </p:sp>
      <p:sp>
        <p:nvSpPr>
          <p:cNvPr id="40963" name="Content Placeholder 2"/>
          <p:cNvSpPr>
            <a:spLocks noGrp="1"/>
          </p:cNvSpPr>
          <p:nvPr>
            <p:ph sz="quarter" idx="2"/>
          </p:nvPr>
        </p:nvSpPr>
        <p:spPr>
          <a:xfrm>
            <a:off x="457200" y="1444625"/>
            <a:ext cx="4267200" cy="4117975"/>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marL="365125" lvl="1" indent="-255588" eaLnBrk="1" hangingPunct="1">
              <a:lnSpc>
                <a:spcPct val="80000"/>
              </a:lnSpc>
              <a:spcBef>
                <a:spcPts val="400"/>
              </a:spcBef>
              <a:buSzPct val="68000"/>
              <a:buFont typeface="Wingdings 3" panose="05040102010807070707" pitchFamily="18" charset="2"/>
              <a:buChar char=""/>
            </a:pPr>
            <a:r>
              <a:rPr lang="en-US" altLang="en-US" sz="2400" smtClean="0"/>
              <a:t>For a child whose condition </a:t>
            </a:r>
            <a:r>
              <a:rPr lang="en-US" altLang="en-US" sz="2400" i="1" smtClean="0"/>
              <a:t>requires</a:t>
            </a:r>
            <a:r>
              <a:rPr lang="en-US" altLang="en-US" sz="2400" smtClean="0"/>
              <a:t> spinal immobilization and/or lying flat. </a:t>
            </a:r>
          </a:p>
          <a:p>
            <a:pPr marL="365125" lvl="1" indent="-255588" eaLnBrk="1" hangingPunct="1">
              <a:lnSpc>
                <a:spcPct val="80000"/>
              </a:lnSpc>
              <a:spcBef>
                <a:spcPts val="400"/>
              </a:spcBef>
              <a:buSzPct val="68000"/>
              <a:buFont typeface="Wingdings 3" panose="05040102010807070707" pitchFamily="18" charset="2"/>
              <a:buChar char=""/>
            </a:pPr>
            <a:endParaRPr lang="en-US" altLang="en-US" sz="1600" smtClean="0"/>
          </a:p>
          <a:p>
            <a:pPr eaLnBrk="1" hangingPunct="1">
              <a:lnSpc>
                <a:spcPct val="80000"/>
              </a:lnSpc>
            </a:pPr>
            <a:r>
              <a:rPr lang="en-US" altLang="en-US" smtClean="0"/>
              <a:t>The Ideal</a:t>
            </a:r>
          </a:p>
          <a:p>
            <a:pPr marL="365125" lvl="1" indent="-255588" eaLnBrk="1" hangingPunct="1">
              <a:lnSpc>
                <a:spcPct val="80000"/>
              </a:lnSpc>
            </a:pPr>
            <a:r>
              <a:rPr lang="en-US" altLang="en-US" sz="1800" smtClean="0"/>
              <a:t>Secure the child to a size-appropriate spine board and secure the spine board to the cot,</a:t>
            </a:r>
            <a:r>
              <a:rPr lang="en-US" altLang="en-US" sz="1000" baseline="30000" smtClean="0"/>
              <a:t> </a:t>
            </a:r>
            <a:r>
              <a:rPr lang="en-US" altLang="en-US" sz="1800" smtClean="0"/>
              <a:t>head first, with a tether at the foot (if possible) to prevent forward movement. </a:t>
            </a:r>
          </a:p>
          <a:p>
            <a:pPr marL="365125" lvl="1" indent="-255588" eaLnBrk="1" hangingPunct="1">
              <a:lnSpc>
                <a:spcPct val="80000"/>
              </a:lnSpc>
            </a:pPr>
            <a:endParaRPr lang="en-US" altLang="en-US" sz="1800" smtClean="0"/>
          </a:p>
          <a:p>
            <a:pPr marL="365125" lvl="1" indent="-255588" eaLnBrk="1" hangingPunct="1">
              <a:lnSpc>
                <a:spcPct val="80000"/>
              </a:lnSpc>
            </a:pPr>
            <a:r>
              <a:rPr lang="en-US" altLang="en-US" sz="1800" smtClean="0"/>
              <a:t>Secure the spine board to the cot with three horizontal restraints across the torso (chest, waist, and knees) and a vertical restraint across each shoulder. </a:t>
            </a:r>
            <a:r>
              <a:rPr lang="en-US" altLang="en-US" sz="1800" b="1" smtClean="0"/>
              <a:t>	</a:t>
            </a:r>
          </a:p>
          <a:p>
            <a:pPr marL="603250" lvl="2" indent="-255588" eaLnBrk="1" hangingPunct="1">
              <a:lnSpc>
                <a:spcPct val="80000"/>
              </a:lnSpc>
              <a:spcBef>
                <a:spcPts val="400"/>
              </a:spcBef>
              <a:buSzPct val="68000"/>
              <a:buFont typeface="Wingdings 2" panose="05020102010507070707" pitchFamily="18" charset="2"/>
              <a:buNone/>
            </a:pPr>
            <a:r>
              <a:rPr lang="en-US" altLang="en-US" sz="1400" b="1" smtClean="0"/>
              <a:t>	</a:t>
            </a:r>
          </a:p>
          <a:p>
            <a:pPr marL="603250" lvl="2" indent="-255588" eaLnBrk="1" hangingPunct="1">
              <a:lnSpc>
                <a:spcPct val="80000"/>
              </a:lnSpc>
              <a:spcBef>
                <a:spcPts val="400"/>
              </a:spcBef>
              <a:buSzPct val="68000"/>
              <a:buFont typeface="Wingdings 3" panose="05040102010807070707" pitchFamily="18" charset="2"/>
              <a:buChar char=""/>
            </a:pPr>
            <a:endParaRPr lang="en-US" altLang="en-US" sz="1400" smtClean="0"/>
          </a:p>
          <a:p>
            <a:pPr eaLnBrk="1" hangingPunct="1">
              <a:lnSpc>
                <a:spcPct val="80000"/>
              </a:lnSpc>
            </a:pPr>
            <a:endParaRPr lang="en-US" altLang="en-US" sz="1800" smtClean="0"/>
          </a:p>
        </p:txBody>
      </p:sp>
      <p:pic>
        <p:nvPicPr>
          <p:cNvPr id="40964" name="Content Placeholder 6" descr="_MG_0891.jpg"/>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800600" y="1524000"/>
            <a:ext cx="4041775" cy="2693988"/>
          </a:xfrm>
          <a:ln>
            <a:prstDash val="soli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p:txBody>
          <a:bodyPr/>
          <a:lstStyle/>
          <a:p>
            <a:pPr eaLnBrk="1" hangingPunct="1"/>
            <a:endParaRPr lang="en-US" altLang="en-US" sz="2500" smtClean="0"/>
          </a:p>
          <a:p>
            <a:pPr eaLnBrk="1" hangingPunct="1"/>
            <a:r>
              <a:rPr lang="en-US" altLang="en-US" sz="2500" smtClean="0"/>
              <a:t>Secure the child to a standard spine board with padding added, as needed (to make the device fit the child) and secure the spine board to the cot, head first, with a tether at the foot (if possible) to prevent forward movement. </a:t>
            </a:r>
          </a:p>
          <a:p>
            <a:pPr eaLnBrk="1" hangingPunct="1"/>
            <a:endParaRPr lang="en-US" altLang="en-US" sz="2500" smtClean="0"/>
          </a:p>
          <a:p>
            <a:pPr eaLnBrk="1" hangingPunct="1"/>
            <a:r>
              <a:rPr lang="en-US" altLang="en-US" sz="2500" smtClean="0"/>
              <a:t>Secure the spine board to the cot with three horizontal restraints across the torso (chest, waist, and knees) and a vertical restraint across each shoulder. 	</a:t>
            </a:r>
          </a:p>
          <a:p>
            <a:pPr eaLnBrk="1" hangingPunct="1"/>
            <a:endParaRPr lang="en-US" altLang="en-US" sz="2500" smtClean="0"/>
          </a:p>
          <a:p>
            <a:pPr eaLnBrk="1" hangingPunct="1"/>
            <a:endParaRPr lang="en-US" altLang="en-US" sz="2500" smtClean="0"/>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If the Ideal is not Practical or Achievable…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834" y="5515"/>
            <a:ext cx="7931246" cy="992688"/>
          </a:xfrm>
        </p:spPr>
        <p:txBody>
          <a:bodyPr/>
          <a:lstStyle/>
          <a:p>
            <a:pPr lvl="1" eaLnBrk="1" fontAlgn="auto" hangingPunct="1">
              <a:spcAft>
                <a:spcPts val="0"/>
              </a:spcAft>
              <a:defRPr/>
            </a:pPr>
            <a:r>
              <a:rPr lang="en-US" sz="3200" b="0" dirty="0">
                <a:latin typeface="+mj-lt"/>
              </a:rPr>
              <a:t>Recommendation #5</a:t>
            </a:r>
          </a:p>
        </p:txBody>
      </p:sp>
      <p:sp>
        <p:nvSpPr>
          <p:cNvPr id="3" name="Content Placeholder 2"/>
          <p:cNvSpPr>
            <a:spLocks noGrp="1"/>
          </p:cNvSpPr>
          <p:nvPr>
            <p:ph idx="1"/>
          </p:nvPr>
        </p:nvSpPr>
        <p:spPr>
          <a:xfrm>
            <a:off x="457200" y="990600"/>
            <a:ext cx="8229600" cy="4919663"/>
          </a:xfrm>
        </p:spPr>
        <p:txBody>
          <a:bodyPr>
            <a:normAutofit lnSpcReduction="10000"/>
          </a:bodyPr>
          <a:lstStyle/>
          <a:p>
            <a:pPr marL="365125" lvl="1" indent="-255588" eaLnBrk="1" hangingPunct="1">
              <a:lnSpc>
                <a:spcPct val="80000"/>
              </a:lnSpc>
              <a:spcBef>
                <a:spcPts val="400"/>
              </a:spcBef>
              <a:buSzPct val="68000"/>
              <a:buFont typeface="Wingdings 3" pitchFamily="18" charset="2"/>
              <a:buChar char=""/>
              <a:defRPr/>
            </a:pPr>
            <a:r>
              <a:rPr lang="en-US" altLang="en-US" sz="1800" smtClean="0"/>
              <a:t>For a child or children who </a:t>
            </a:r>
            <a:r>
              <a:rPr lang="en-US" altLang="en-US" sz="1800" i="1" smtClean="0"/>
              <a:t>require</a:t>
            </a:r>
            <a:r>
              <a:rPr lang="en-US" altLang="en-US" sz="1800" smtClean="0"/>
              <a:t> transport as part of a multiple patient transport (newborn with mother, multiple children, etc.) Consult child restraint manufacturers’ guidelines to determine optimal orientation for the child restraint (i.e., rear-facing or forward-facing) depending on the age and size of the child.</a:t>
            </a:r>
            <a:r>
              <a:rPr lang="en-US" altLang="en-US" b="1" smtClean="0"/>
              <a:t> </a:t>
            </a:r>
            <a:r>
              <a:rPr lang="en-US" altLang="en-US" smtClean="0"/>
              <a:t>	</a:t>
            </a:r>
          </a:p>
          <a:p>
            <a:pPr marL="365125" lvl="1" indent="-255588" eaLnBrk="1" hangingPunct="1">
              <a:lnSpc>
                <a:spcPct val="80000"/>
              </a:lnSpc>
              <a:spcBef>
                <a:spcPts val="400"/>
              </a:spcBef>
              <a:buSzPct val="68000"/>
              <a:buFont typeface="Wingdings 3" pitchFamily="18" charset="2"/>
              <a:buChar char=""/>
              <a:defRPr/>
            </a:pPr>
            <a:r>
              <a:rPr lang="en-US" altLang="en-US" sz="1600" b="1" smtClean="0"/>
              <a:t>The Ideal</a:t>
            </a:r>
          </a:p>
          <a:p>
            <a:pPr marL="365125" lvl="1" indent="-255588" eaLnBrk="1" hangingPunct="1">
              <a:lnSpc>
                <a:spcPct val="80000"/>
              </a:lnSpc>
              <a:defRPr/>
            </a:pPr>
            <a:r>
              <a:rPr lang="en-US" altLang="en-US" sz="1400" smtClean="0"/>
              <a:t>If possible, for multiple patients, transport each as a single patient according to the guidance shown for Situations 1 through 4. </a:t>
            </a:r>
          </a:p>
          <a:p>
            <a:pPr marL="365125" lvl="1" indent="-255588" eaLnBrk="1" hangingPunct="1">
              <a:lnSpc>
                <a:spcPct val="80000"/>
              </a:lnSpc>
              <a:defRPr/>
            </a:pPr>
            <a:endParaRPr lang="en-US" altLang="en-US" sz="1400" smtClean="0"/>
          </a:p>
          <a:p>
            <a:pPr marL="365125" lvl="1" indent="-255588" eaLnBrk="1" hangingPunct="1">
              <a:lnSpc>
                <a:spcPct val="80000"/>
              </a:lnSpc>
              <a:defRPr/>
            </a:pPr>
            <a:r>
              <a:rPr lang="en-US" altLang="en-US" sz="1400" smtClean="0"/>
              <a:t>Transport in the forward-facing EMS provider’s seat /captain’s chair, which is currently rare in the industry) in a size-appropriate child restraint system that complies with FMVSS No. 213. </a:t>
            </a:r>
          </a:p>
          <a:p>
            <a:pPr marL="365125" lvl="1" indent="-255588" eaLnBrk="1" hangingPunct="1">
              <a:lnSpc>
                <a:spcPct val="80000"/>
              </a:lnSpc>
              <a:defRPr/>
            </a:pPr>
            <a:endParaRPr lang="en-US" altLang="en-US" sz="1400" smtClean="0"/>
          </a:p>
          <a:p>
            <a:pPr marL="365125" lvl="1" indent="-255588" eaLnBrk="1" hangingPunct="1">
              <a:lnSpc>
                <a:spcPct val="80000"/>
              </a:lnSpc>
              <a:defRPr/>
            </a:pPr>
            <a:r>
              <a:rPr lang="en-US" altLang="en-US" sz="1400" smtClean="0"/>
              <a:t>For mother and newborn, transport the newborn in an approved size-appropriate child restraint system that complies with the injury criteria of FMVSS No. 213 in the rear-facing EMS provider seat /captain’s chair) that prevents both lateral and forward movement, leaving the cot for the mother. Use a convertible seat with a forward-facing belt path). </a:t>
            </a:r>
            <a:r>
              <a:rPr lang="en-US" altLang="en-US" sz="1400" u="sng" smtClean="0"/>
              <a:t>Do not use a rear-facing only seat in the rear-facing EMS provider’s seat.</a:t>
            </a:r>
            <a:r>
              <a:rPr lang="en-US" altLang="en-US" sz="1400" u="sng" baseline="30000" smtClean="0"/>
              <a:t> </a:t>
            </a:r>
            <a:r>
              <a:rPr lang="en-US" altLang="en-US" sz="1400" smtClean="0"/>
              <a:t>You may also use an integrated child restraint system certified by the manufacturer to meet the injury criteria of FMVSS No. 213.</a:t>
            </a:r>
            <a:r>
              <a:rPr lang="en-US" altLang="en-US" sz="1400" b="1" smtClean="0"/>
              <a:t> </a:t>
            </a:r>
          </a:p>
          <a:p>
            <a:pPr marL="365125" lvl="1" indent="-255588" eaLnBrk="1" hangingPunct="1">
              <a:lnSpc>
                <a:spcPct val="80000"/>
              </a:lnSpc>
              <a:buFont typeface="Verdana" panose="020B0604030504040204" pitchFamily="34" charset="0"/>
              <a:buNone/>
              <a:defRPr/>
            </a:pPr>
            <a:endParaRPr lang="en-US" altLang="en-US" sz="1200" b="1" smtClean="0"/>
          </a:p>
          <a:p>
            <a:pPr lvl="3" indent="0" eaLnBrk="1" hangingPunct="1">
              <a:lnSpc>
                <a:spcPct val="80000"/>
              </a:lnSpc>
              <a:buFont typeface="Wingdings 2" panose="05020102010507070707" pitchFamily="18" charset="2"/>
              <a:buNone/>
              <a:defRPr/>
            </a:pPr>
            <a:r>
              <a:rPr lang="en-US" altLang="en-US" sz="1700" b="1" smtClean="0"/>
              <a:t>PLEASE NOTE: A child passenger, especially a newborn, must never be transported on an adult’s lap. Newborns must always be transported in an appropriate child restraint system.  Never allow anyone to hold a newborn during transport.	</a:t>
            </a:r>
            <a:endParaRPr lang="en-US" altLang="en-US" sz="1500" smtClean="0"/>
          </a:p>
          <a:p>
            <a:pPr eaLnBrk="1" hangingPunct="1">
              <a:lnSpc>
                <a:spcPct val="80000"/>
              </a:lnSpc>
              <a:defRPr/>
            </a:pPr>
            <a:endParaRPr lang="en-US" altLang="en-US" sz="18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a:xfrm>
            <a:off x="457200" y="1752600"/>
            <a:ext cx="8229600" cy="3276600"/>
          </a:xfrm>
        </p:spPr>
        <p:txBody>
          <a:bodyPr/>
          <a:lstStyle/>
          <a:p>
            <a:pPr eaLnBrk="1" hangingPunct="1"/>
            <a:endParaRPr lang="en-US" altLang="en-US" sz="2100" smtClean="0"/>
          </a:p>
          <a:p>
            <a:pPr eaLnBrk="1" hangingPunct="1"/>
            <a:r>
              <a:rPr lang="en-US" altLang="en-US" sz="2000" smtClean="0"/>
              <a:t>When available resources prevent meeting the criteria shown for the previous Situations 1 through 4 for all child patients, including mother and newborn, transport using space available in a non-emergency mode, exercising extreme caution and driving at reduced (i.e., below legal maximum) speeds. </a:t>
            </a:r>
          </a:p>
          <a:p>
            <a:pPr eaLnBrk="1" hangingPunct="1"/>
            <a:r>
              <a:rPr lang="en-US" altLang="en-US" sz="2000" smtClean="0"/>
              <a:t>If additional ground ambulances may be needed based upon preliminary information, request additional ground ambulances to help with transport as soon as possible.</a:t>
            </a:r>
            <a:r>
              <a:rPr lang="en-US" altLang="en-US" sz="2100" smtClean="0"/>
              <a:t>	</a:t>
            </a: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t>If the Ideal is not Practical or Achievable…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idx="4294967295"/>
          </p:nvPr>
        </p:nvSpPr>
        <p:spPr>
          <a:xfrm>
            <a:off x="2133600" y="228600"/>
            <a:ext cx="4953000" cy="1371600"/>
          </a:xfrm>
        </p:spPr>
        <p:txBody>
          <a:bodyPr/>
          <a:lstStyle/>
          <a:p>
            <a:pPr eaLnBrk="1" fontAlgn="auto" hangingPunct="1">
              <a:spcAft>
                <a:spcPts val="0"/>
              </a:spcAft>
              <a:defRPr/>
            </a:pPr>
            <a:r>
              <a:rPr lang="en-US" dirty="0"/>
              <a:t>-Current Options-</a:t>
            </a:r>
          </a:p>
        </p:txBody>
      </p:sp>
      <p:sp>
        <p:nvSpPr>
          <p:cNvPr id="45059" name="Content Placeholder 2"/>
          <p:cNvSpPr>
            <a:spLocks noGrp="1"/>
          </p:cNvSpPr>
          <p:nvPr>
            <p:ph idx="4294967295"/>
          </p:nvPr>
        </p:nvSpPr>
        <p:spPr>
          <a:xfrm>
            <a:off x="457200" y="1981200"/>
            <a:ext cx="8229600" cy="2057400"/>
          </a:xfrm>
        </p:spPr>
        <p:txBody>
          <a:bodyPr/>
          <a:lstStyle/>
          <a:p>
            <a:pPr eaLnBrk="1" hangingPunct="1"/>
            <a:endParaRPr lang="en-US" altLang="en-US" smtClean="0"/>
          </a:p>
          <a:p>
            <a:pPr eaLnBrk="1" hangingPunct="1"/>
            <a:r>
              <a:rPr lang="en-US" altLang="en-US" smtClean="0"/>
              <a:t>The sampling of products is not intended to be all inclusive or imply endorsement or crashworthiness of products.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a:t>Ferno Pedi-Mate</a:t>
            </a:r>
          </a:p>
        </p:txBody>
      </p:sp>
      <p:sp>
        <p:nvSpPr>
          <p:cNvPr id="46083" name="Rectangle 3"/>
          <p:cNvSpPr>
            <a:spLocks noGrp="1" noChangeArrowheads="1"/>
          </p:cNvSpPr>
          <p:nvPr>
            <p:ph type="body" sz="half" idx="1"/>
          </p:nvPr>
        </p:nvSpPr>
        <p:spPr/>
        <p:txBody>
          <a:bodyPr/>
          <a:lstStyle/>
          <a:p>
            <a:pPr eaLnBrk="1" hangingPunct="1">
              <a:lnSpc>
                <a:spcPct val="80000"/>
              </a:lnSpc>
            </a:pPr>
            <a:r>
              <a:rPr lang="en-US" altLang="en-US" sz="1800" b="1" u="sng" smtClean="0"/>
              <a:t>Technical Specifications: </a:t>
            </a:r>
            <a:endParaRPr lang="en-US" altLang="en-US" sz="1800" smtClean="0"/>
          </a:p>
          <a:p>
            <a:pPr lvl="1" eaLnBrk="1" hangingPunct="1">
              <a:lnSpc>
                <a:spcPct val="80000"/>
              </a:lnSpc>
            </a:pPr>
            <a:r>
              <a:rPr lang="en-US" altLang="en-US" sz="1600" smtClean="0"/>
              <a:t>Width: 32" (80 cm) Depth: 19" (48 cm) Weight: 3 lb. (1 kg) Load Capacity: Weight: 40 lb. (18 kg)</a:t>
            </a:r>
          </a:p>
          <a:p>
            <a:pPr lvl="1" eaLnBrk="1" hangingPunct="1">
              <a:lnSpc>
                <a:spcPct val="80000"/>
              </a:lnSpc>
              <a:buFontTx/>
              <a:buNone/>
            </a:pPr>
            <a:endParaRPr lang="en-US" altLang="en-US" sz="1600" b="1" u="sng" smtClean="0"/>
          </a:p>
          <a:p>
            <a:pPr eaLnBrk="1" hangingPunct="1">
              <a:lnSpc>
                <a:spcPct val="80000"/>
              </a:lnSpc>
            </a:pPr>
            <a:r>
              <a:rPr lang="en-US" altLang="en-US" sz="1800" b="1" u="sng" smtClean="0"/>
              <a:t>Features: </a:t>
            </a:r>
            <a:endParaRPr lang="en-US" altLang="en-US" sz="1800" smtClean="0"/>
          </a:p>
          <a:p>
            <a:pPr lvl="1" eaLnBrk="1" hangingPunct="1">
              <a:lnSpc>
                <a:spcPct val="80000"/>
              </a:lnSpc>
            </a:pPr>
            <a:r>
              <a:rPr lang="en-US" altLang="en-US" sz="1600" smtClean="0"/>
              <a:t>Uses three restraint straps to attach quickly, easily and securely to most Ferno cots </a:t>
            </a:r>
          </a:p>
          <a:p>
            <a:pPr lvl="1" eaLnBrk="1" hangingPunct="1">
              <a:lnSpc>
                <a:spcPct val="80000"/>
              </a:lnSpc>
            </a:pPr>
            <a:r>
              <a:rPr lang="en-US" altLang="en-US" sz="1600" smtClean="0"/>
              <a:t>Fully-adjusting five-point harness system fits each child firmly and provides safe control during transport </a:t>
            </a:r>
          </a:p>
          <a:p>
            <a:pPr lvl="1" eaLnBrk="1" hangingPunct="1">
              <a:lnSpc>
                <a:spcPct val="80000"/>
              </a:lnSpc>
            </a:pPr>
            <a:r>
              <a:rPr lang="en-US" altLang="en-US" sz="1600" smtClean="0"/>
              <a:t>Securely holds children from 10-40 lb. (4.5-18 kg) </a:t>
            </a:r>
          </a:p>
          <a:p>
            <a:pPr lvl="1" eaLnBrk="1" hangingPunct="1">
              <a:lnSpc>
                <a:spcPct val="80000"/>
              </a:lnSpc>
            </a:pPr>
            <a:r>
              <a:rPr lang="en-US" altLang="en-US" sz="1600" smtClean="0"/>
              <a:t>Rolls compactly allowing for efficient storage and retrieval Made from nontoxic, easy-to-clean vinyl</a:t>
            </a:r>
          </a:p>
        </p:txBody>
      </p:sp>
      <p:pic>
        <p:nvPicPr>
          <p:cNvPr id="46084" name="Picture 5" descr="Pedi mate with Child on Stretche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617663"/>
            <a:ext cx="4038600" cy="4173537"/>
          </a:xfr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defRPr/>
            </a:pPr>
            <a:r>
              <a:rPr lang="en-US" altLang="en-US" smtClean="0">
                <a:effectLst/>
              </a:rPr>
              <a:t>Important Points</a:t>
            </a:r>
          </a:p>
        </p:txBody>
      </p:sp>
      <p:sp>
        <p:nvSpPr>
          <p:cNvPr id="47107" name="Rectangle 4"/>
          <p:cNvSpPr>
            <a:spLocks noGrp="1"/>
          </p:cNvSpPr>
          <p:nvPr>
            <p:ph type="body" sz="half" idx="4294967295"/>
          </p:nvPr>
        </p:nvSpPr>
        <p:spPr>
          <a:xfrm>
            <a:off x="457200" y="1481138"/>
            <a:ext cx="4038600" cy="4525962"/>
          </a:xfrm>
        </p:spPr>
        <p:txBody>
          <a:bodyPr/>
          <a:lstStyle/>
          <a:p>
            <a:r>
              <a:rPr lang="en-US" altLang="en-US" sz="2300" smtClean="0"/>
              <a:t>Additional padding may be required for best fit</a:t>
            </a:r>
          </a:p>
          <a:p>
            <a:endParaRPr lang="en-US" altLang="en-US" sz="2300" smtClean="0"/>
          </a:p>
        </p:txBody>
      </p:sp>
      <p:pic>
        <p:nvPicPr>
          <p:cNvPr id="47108" name="Picture 6" descr="_MG_6235"/>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133600" y="2514600"/>
            <a:ext cx="4800600" cy="37846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lstStyle/>
          <a:p>
            <a:pPr eaLnBrk="1" hangingPunct="1">
              <a:defRPr/>
            </a:pPr>
            <a:r>
              <a:rPr lang="en-US"/>
              <a:t>SafeGuard Transport</a:t>
            </a:r>
          </a:p>
        </p:txBody>
      </p:sp>
      <p:sp>
        <p:nvSpPr>
          <p:cNvPr id="48131" name="Rectangle 6"/>
          <p:cNvSpPr>
            <a:spLocks noGrp="1" noChangeArrowheads="1"/>
          </p:cNvSpPr>
          <p:nvPr>
            <p:ph type="body" sz="half" idx="2"/>
          </p:nvPr>
        </p:nvSpPr>
        <p:spPr>
          <a:xfrm>
            <a:off x="3886200" y="1570038"/>
            <a:ext cx="4800600" cy="4525962"/>
          </a:xfrm>
        </p:spPr>
        <p:txBody>
          <a:bodyPr/>
          <a:lstStyle/>
          <a:p>
            <a:pPr eaLnBrk="1" hangingPunct="1">
              <a:lnSpc>
                <a:spcPct val="80000"/>
              </a:lnSpc>
            </a:pPr>
            <a:r>
              <a:rPr lang="en-US" altLang="en-US" sz="1800" b="1" u="sng" smtClean="0"/>
              <a:t>Technical Specifications: </a:t>
            </a:r>
            <a:endParaRPr lang="en-US" altLang="en-US" sz="1800" smtClean="0"/>
          </a:p>
          <a:p>
            <a:pPr lvl="1" eaLnBrk="1" hangingPunct="1">
              <a:lnSpc>
                <a:spcPct val="80000"/>
              </a:lnSpc>
            </a:pPr>
            <a:r>
              <a:rPr lang="en-US" altLang="en-US" sz="1600" smtClean="0"/>
              <a:t>Folded Dimensions: Width: 17" Depth: 6.5" Height: 29.5”</a:t>
            </a:r>
          </a:p>
          <a:p>
            <a:pPr lvl="1" eaLnBrk="1" hangingPunct="1">
              <a:lnSpc>
                <a:spcPct val="80000"/>
              </a:lnSpc>
            </a:pPr>
            <a:r>
              <a:rPr lang="en-US" altLang="en-US" sz="1600" smtClean="0"/>
              <a:t>Weight: 22 lbs. (10 kg) Load Capacity: Weight: 100 lbs. (45.5 kg)</a:t>
            </a:r>
          </a:p>
          <a:p>
            <a:pPr eaLnBrk="1" hangingPunct="1">
              <a:lnSpc>
                <a:spcPct val="80000"/>
              </a:lnSpc>
            </a:pPr>
            <a:endParaRPr lang="en-US" altLang="en-US" sz="1600" b="1" u="sng" smtClean="0"/>
          </a:p>
          <a:p>
            <a:pPr eaLnBrk="1" hangingPunct="1">
              <a:lnSpc>
                <a:spcPct val="80000"/>
              </a:lnSpc>
            </a:pPr>
            <a:r>
              <a:rPr lang="en-US" altLang="en-US" sz="1800" b="1" u="sng" smtClean="0"/>
              <a:t>Features: </a:t>
            </a:r>
            <a:endParaRPr lang="en-US" altLang="en-US" sz="1800" smtClean="0"/>
          </a:p>
          <a:p>
            <a:pPr lvl="1" eaLnBrk="1" hangingPunct="1">
              <a:lnSpc>
                <a:spcPct val="80000"/>
              </a:lnSpc>
            </a:pPr>
            <a:r>
              <a:rPr lang="en-US" altLang="en-US" sz="1600" smtClean="0"/>
              <a:t>One operation tightens the five-point harness and adjusts the height, securing the child within seconds.</a:t>
            </a:r>
          </a:p>
          <a:p>
            <a:pPr lvl="1" eaLnBrk="1" hangingPunct="1">
              <a:lnSpc>
                <a:spcPct val="80000"/>
              </a:lnSpc>
            </a:pPr>
            <a:r>
              <a:rPr lang="en-US" altLang="en-US" sz="1600" smtClean="0"/>
              <a:t>Snap hooks with color-coded webbing make attachment to cots quick and easy.</a:t>
            </a:r>
          </a:p>
          <a:p>
            <a:pPr lvl="1" eaLnBrk="1" hangingPunct="1">
              <a:lnSpc>
                <a:spcPct val="80000"/>
              </a:lnSpc>
            </a:pPr>
            <a:r>
              <a:rPr lang="en-US" altLang="en-US" sz="1600" smtClean="0"/>
              <a:t>Moves with the cot backrest to accommodate multiple positions from horizontal to 70 degrees, allowing easy access to the patient during transport.</a:t>
            </a:r>
          </a:p>
          <a:p>
            <a:pPr lvl="1" eaLnBrk="1" hangingPunct="1">
              <a:lnSpc>
                <a:spcPct val="80000"/>
              </a:lnSpc>
            </a:pPr>
            <a:r>
              <a:rPr lang="en-US" altLang="en-US" sz="1600" smtClean="0"/>
              <a:t>Securely holds children from 22-100 lbs. (10-45.5 kg) </a:t>
            </a:r>
          </a:p>
          <a:p>
            <a:pPr lvl="1" eaLnBrk="1" hangingPunct="1">
              <a:lnSpc>
                <a:spcPct val="80000"/>
              </a:lnSpc>
            </a:pPr>
            <a:r>
              <a:rPr lang="en-US" altLang="en-US" sz="1600" smtClean="0"/>
              <a:t>Seamless foam pad is impervious to body fluids and is designed to facilitate easy cleaning</a:t>
            </a:r>
            <a:r>
              <a:rPr lang="en-US" altLang="en-US" sz="1400" smtClean="0"/>
              <a:t> </a:t>
            </a:r>
          </a:p>
        </p:txBody>
      </p:sp>
      <p:pic>
        <p:nvPicPr>
          <p:cNvPr id="48132" name="Picture 7" descr="safe gaurdian with a child"/>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55625" y="1600200"/>
            <a:ext cx="3232150" cy="4525963"/>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pPr eaLnBrk="1" hangingPunct="1">
              <a:defRPr/>
            </a:pPr>
            <a:r>
              <a:rPr lang="en-US"/>
              <a:t>Radian R120</a:t>
            </a:r>
          </a:p>
        </p:txBody>
      </p:sp>
      <p:sp>
        <p:nvSpPr>
          <p:cNvPr id="49155" name="Rectangle 6"/>
          <p:cNvSpPr>
            <a:spLocks noGrp="1" noChangeArrowheads="1"/>
          </p:cNvSpPr>
          <p:nvPr>
            <p:ph type="body" sz="half" idx="2"/>
          </p:nvPr>
        </p:nvSpPr>
        <p:spPr>
          <a:xfrm>
            <a:off x="3657600" y="1600200"/>
            <a:ext cx="5029200" cy="4525963"/>
          </a:xfrm>
        </p:spPr>
        <p:txBody>
          <a:bodyPr/>
          <a:lstStyle/>
          <a:p>
            <a:pPr eaLnBrk="1" hangingPunct="1">
              <a:lnSpc>
                <a:spcPct val="90000"/>
              </a:lnSpc>
            </a:pPr>
            <a:r>
              <a:rPr lang="en-US" altLang="en-US" sz="1800" b="1" u="sng" smtClean="0"/>
              <a:t>Technical Specifications: </a:t>
            </a:r>
            <a:endParaRPr lang="en-US" altLang="en-US" sz="1800" smtClean="0"/>
          </a:p>
          <a:p>
            <a:pPr lvl="1" eaLnBrk="1" hangingPunct="1">
              <a:lnSpc>
                <a:spcPct val="90000"/>
              </a:lnSpc>
            </a:pPr>
            <a:r>
              <a:rPr lang="en-US" altLang="en-US" sz="1600" smtClean="0"/>
              <a:t>Folded Dimensions: Width: 17" Depth: 7" Height: 28.5”</a:t>
            </a:r>
          </a:p>
          <a:p>
            <a:pPr lvl="1" eaLnBrk="1" hangingPunct="1">
              <a:lnSpc>
                <a:spcPct val="90000"/>
              </a:lnSpc>
            </a:pPr>
            <a:r>
              <a:rPr lang="en-US" altLang="en-US" sz="1600" smtClean="0"/>
              <a:t>Open Dimensions: Width: 17” Depth: 16” Height: 28.5”</a:t>
            </a:r>
          </a:p>
          <a:p>
            <a:pPr lvl="1" eaLnBrk="1" hangingPunct="1">
              <a:lnSpc>
                <a:spcPct val="90000"/>
              </a:lnSpc>
            </a:pPr>
            <a:r>
              <a:rPr lang="en-US" altLang="en-US" sz="1600" smtClean="0"/>
              <a:t>Weight: 23 lbs. (10 kg)</a:t>
            </a:r>
            <a:endParaRPr lang="en-US" altLang="en-US" sz="1600" b="1" u="sng" smtClean="0"/>
          </a:p>
          <a:p>
            <a:pPr eaLnBrk="1" hangingPunct="1">
              <a:lnSpc>
                <a:spcPct val="90000"/>
              </a:lnSpc>
            </a:pPr>
            <a:r>
              <a:rPr lang="en-US" altLang="en-US" sz="1800" b="1" u="sng" smtClean="0"/>
              <a:t>Features: </a:t>
            </a:r>
            <a:endParaRPr lang="en-US" altLang="en-US" sz="1800" smtClean="0"/>
          </a:p>
          <a:p>
            <a:pPr lvl="1" eaLnBrk="1" hangingPunct="1">
              <a:lnSpc>
                <a:spcPct val="90000"/>
              </a:lnSpc>
            </a:pPr>
            <a:r>
              <a:rPr lang="en-US" altLang="en-US" sz="1600" smtClean="0"/>
              <a:t>Accommodates children 5-35 lbs rear facing</a:t>
            </a:r>
          </a:p>
          <a:p>
            <a:pPr lvl="1" eaLnBrk="1" hangingPunct="1">
              <a:lnSpc>
                <a:spcPct val="90000"/>
              </a:lnSpc>
            </a:pPr>
            <a:r>
              <a:rPr lang="en-US" altLang="en-US" sz="1600" smtClean="0"/>
              <a:t>Accommodates children 20-80 lbs forward facing with a 5 point harness</a:t>
            </a:r>
          </a:p>
          <a:p>
            <a:pPr lvl="1" eaLnBrk="1" hangingPunct="1">
              <a:lnSpc>
                <a:spcPct val="90000"/>
              </a:lnSpc>
            </a:pPr>
            <a:r>
              <a:rPr lang="en-US" altLang="en-US" sz="1600" smtClean="0"/>
              <a:t>Installs on stretchers and captain chairs</a:t>
            </a:r>
          </a:p>
          <a:p>
            <a:pPr lvl="1" eaLnBrk="1" hangingPunct="1">
              <a:lnSpc>
                <a:spcPct val="90000"/>
              </a:lnSpc>
            </a:pPr>
            <a:r>
              <a:rPr lang="en-US" altLang="en-US" sz="1600" smtClean="0"/>
              <a:t>Includes full body support for optimal fit and comfort of infants</a:t>
            </a:r>
          </a:p>
          <a:p>
            <a:pPr lvl="1" eaLnBrk="1" hangingPunct="1">
              <a:lnSpc>
                <a:spcPct val="90000"/>
              </a:lnSpc>
            </a:pPr>
            <a:r>
              <a:rPr lang="en-US" altLang="en-US" sz="1600" smtClean="0"/>
              <a:t>Steel frame and EPS foam for superior performance</a:t>
            </a:r>
          </a:p>
          <a:p>
            <a:pPr lvl="1" eaLnBrk="1" hangingPunct="1">
              <a:lnSpc>
                <a:spcPct val="90000"/>
              </a:lnSpc>
            </a:pPr>
            <a:r>
              <a:rPr lang="en-US" altLang="en-US" sz="1600" smtClean="0"/>
              <a:t>Folds flat to 7” for easy storage</a:t>
            </a:r>
          </a:p>
          <a:p>
            <a:pPr eaLnBrk="1" hangingPunct="1">
              <a:lnSpc>
                <a:spcPct val="90000"/>
              </a:lnSpc>
            </a:pPr>
            <a:endParaRPr lang="en-US" altLang="en-US" sz="1600" smtClean="0"/>
          </a:p>
        </p:txBody>
      </p:sp>
      <p:pic>
        <p:nvPicPr>
          <p:cNvPr id="49156" name="Picture 12" descr="4847_shadow_2330"/>
          <p:cNvPicPr>
            <a:picLocks noChangeAspect="1" noChangeArrowheads="1"/>
          </p:cNvPicPr>
          <p:nvPr/>
        </p:nvPicPr>
        <p:blipFill>
          <a:blip r:embed="rId2">
            <a:clrChange>
              <a:clrFrom>
                <a:srgbClr val="EEEEEC"/>
              </a:clrFrom>
              <a:clrTo>
                <a:srgbClr val="EEEEEC">
                  <a:alpha val="0"/>
                </a:srgbClr>
              </a:clrTo>
            </a:clrChange>
            <a:extLst>
              <a:ext uri="{28A0092B-C50C-407E-A947-70E740481C1C}">
                <a14:useLocalDpi xmlns:a14="http://schemas.microsoft.com/office/drawing/2010/main" val="0"/>
              </a:ext>
            </a:extLst>
          </a:blip>
          <a:srcRect l="21819" t="5455" r="17575" b="9697"/>
          <a:stretch>
            <a:fillRect/>
          </a:stretch>
        </p:blipFill>
        <p:spPr bwMode="auto">
          <a:xfrm>
            <a:off x="1981200" y="3733800"/>
            <a:ext cx="1905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14" descr="4847_shadow_0330"/>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16969" r="15152" b="5455"/>
          <a:stretch>
            <a:fillRect/>
          </a:stretch>
        </p:blipFill>
        <p:spPr bwMode="auto">
          <a:xfrm>
            <a:off x="228600" y="990600"/>
            <a:ext cx="2133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a:t>Traditional Car Seat</a:t>
            </a:r>
          </a:p>
        </p:txBody>
      </p:sp>
      <p:sp>
        <p:nvSpPr>
          <p:cNvPr id="50179" name="Rectangle 5"/>
          <p:cNvSpPr>
            <a:spLocks noGrp="1" noChangeArrowheads="1"/>
          </p:cNvSpPr>
          <p:nvPr>
            <p:ph sz="quarter" idx="2"/>
          </p:nvPr>
        </p:nvSpPr>
        <p:spPr>
          <a:xfrm>
            <a:off x="457200" y="1444625"/>
            <a:ext cx="4040188"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eaLnBrk="1" hangingPunct="1">
              <a:lnSpc>
                <a:spcPct val="80000"/>
              </a:lnSpc>
            </a:pPr>
            <a:r>
              <a:rPr lang="en-US" altLang="en-US" sz="1800" b="1" u="sng" smtClean="0"/>
              <a:t>Technical Specifications: </a:t>
            </a:r>
            <a:endParaRPr lang="en-US" altLang="en-US" sz="1800" smtClean="0"/>
          </a:p>
          <a:p>
            <a:pPr lvl="1" eaLnBrk="1" hangingPunct="1">
              <a:lnSpc>
                <a:spcPct val="80000"/>
              </a:lnSpc>
            </a:pPr>
            <a:r>
              <a:rPr lang="en-US" altLang="en-US" sz="1600" smtClean="0"/>
              <a:t>Variable depending on car seat</a:t>
            </a:r>
          </a:p>
          <a:p>
            <a:pPr lvl="1" eaLnBrk="1" hangingPunct="1">
              <a:lnSpc>
                <a:spcPct val="80000"/>
              </a:lnSpc>
              <a:buFontTx/>
              <a:buNone/>
            </a:pPr>
            <a:endParaRPr lang="en-US" altLang="en-US" sz="1600" b="1" u="sng" smtClean="0"/>
          </a:p>
          <a:p>
            <a:pPr eaLnBrk="1" hangingPunct="1">
              <a:lnSpc>
                <a:spcPct val="80000"/>
              </a:lnSpc>
            </a:pPr>
            <a:r>
              <a:rPr lang="en-US" altLang="en-US" sz="1800" b="1" u="sng" smtClean="0"/>
              <a:t>Features (depending on seat):</a:t>
            </a:r>
            <a:r>
              <a:rPr lang="en-US" altLang="en-US" b="1" u="sng" smtClean="0"/>
              <a:t> </a:t>
            </a:r>
            <a:endParaRPr lang="en-US" altLang="en-US" smtClean="0"/>
          </a:p>
          <a:p>
            <a:pPr lvl="1" eaLnBrk="1" hangingPunct="1">
              <a:lnSpc>
                <a:spcPct val="80000"/>
              </a:lnSpc>
            </a:pPr>
            <a:r>
              <a:rPr lang="en-US" altLang="en-US" sz="1600" smtClean="0"/>
              <a:t>May accommodate children 4-35 lbs rear facing</a:t>
            </a:r>
          </a:p>
          <a:p>
            <a:pPr lvl="1" eaLnBrk="1" hangingPunct="1">
              <a:lnSpc>
                <a:spcPct val="80000"/>
              </a:lnSpc>
            </a:pPr>
            <a:r>
              <a:rPr lang="en-US" altLang="en-US" sz="1600" smtClean="0"/>
              <a:t>May accommodate children 20-65 lbs forward facing with a 5 point harness</a:t>
            </a:r>
          </a:p>
          <a:p>
            <a:pPr lvl="1" eaLnBrk="1" hangingPunct="1">
              <a:lnSpc>
                <a:spcPct val="80000"/>
              </a:lnSpc>
            </a:pPr>
            <a:r>
              <a:rPr lang="en-US" altLang="en-US" sz="1600" smtClean="0"/>
              <a:t>Can install on stretchers and captain chairs but may be difficult and is dependent on belt path – a minimum of 2 belt paths are required</a:t>
            </a:r>
          </a:p>
          <a:p>
            <a:pPr lvl="1" eaLnBrk="1" hangingPunct="1">
              <a:lnSpc>
                <a:spcPct val="80000"/>
              </a:lnSpc>
            </a:pPr>
            <a:endParaRPr lang="en-US" altLang="en-US" sz="1600" smtClean="0"/>
          </a:p>
          <a:p>
            <a:pPr eaLnBrk="1" hangingPunct="1">
              <a:lnSpc>
                <a:spcPct val="80000"/>
              </a:lnSpc>
            </a:pPr>
            <a:r>
              <a:rPr lang="en-US" altLang="en-US" sz="1600" i="1" smtClean="0"/>
              <a:t>Ensure child is secure in seat according to car seat manufacturer specifications and seat is securely fastened to stretcher with minimal movement in all possible directions.</a:t>
            </a:r>
          </a:p>
          <a:p>
            <a:pPr eaLnBrk="1" hangingPunct="1">
              <a:lnSpc>
                <a:spcPct val="80000"/>
              </a:lnSpc>
            </a:pPr>
            <a:endParaRPr lang="en-US" altLang="en-US" sz="1600" i="1" smtClean="0"/>
          </a:p>
        </p:txBody>
      </p:sp>
      <p:pic>
        <p:nvPicPr>
          <p:cNvPr id="50180" name="Picture 4" descr="DSC03595"/>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645025" y="1900238"/>
            <a:ext cx="4041775" cy="3030537"/>
          </a:xfrm>
          <a:noFill/>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lIns="90488" tIns="44450" rIns="90488" bIns="44450"/>
          <a:lstStyle/>
          <a:p>
            <a:pPr eaLnBrk="1" fontAlgn="auto" hangingPunct="1">
              <a:spcAft>
                <a:spcPts val="0"/>
              </a:spcAft>
              <a:defRPr/>
            </a:pPr>
            <a:r>
              <a:rPr lang="en-US" dirty="0"/>
              <a:t>Evolution of EMS Transport </a:t>
            </a:r>
          </a:p>
        </p:txBody>
      </p:sp>
      <p:pic>
        <p:nvPicPr>
          <p:cNvPr id="14339" name="Picture 3" descr="police covered wa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4267200" cy="32385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0" name="Text Box 4"/>
          <p:cNvSpPr txBox="1">
            <a:spLocks noChangeArrowheads="1"/>
          </p:cNvSpPr>
          <p:nvPr/>
        </p:nvSpPr>
        <p:spPr bwMode="auto">
          <a:xfrm>
            <a:off x="304800" y="4767263"/>
            <a:ext cx="45720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10000"/>
              </a:spcBef>
              <a:buFontTx/>
              <a:buChar char="•"/>
            </a:pPr>
            <a:r>
              <a:rPr lang="en-US" altLang="en-US" sz="2200" b="1">
                <a:latin typeface="Lucida Sans Unicode" panose="020B0602030504020204" pitchFamily="34" charset="0"/>
              </a:rPr>
              <a:t> Late 1800’s</a:t>
            </a:r>
          </a:p>
          <a:p>
            <a:pPr eaLnBrk="1" hangingPunct="1">
              <a:spcBef>
                <a:spcPct val="10000"/>
              </a:spcBef>
              <a:buFontTx/>
              <a:buChar char="•"/>
            </a:pPr>
            <a:r>
              <a:rPr lang="en-US" altLang="en-US" sz="2200" b="1">
                <a:latin typeface="Lucida Sans Unicode" panose="020B0602030504020204" pitchFamily="34" charset="0"/>
              </a:rPr>
              <a:t> New York City &amp; Cincinnati</a:t>
            </a:r>
          </a:p>
          <a:p>
            <a:pPr eaLnBrk="1" hangingPunct="1">
              <a:spcBef>
                <a:spcPct val="10000"/>
              </a:spcBef>
              <a:buFontTx/>
              <a:buChar char="•"/>
            </a:pPr>
            <a:r>
              <a:rPr lang="en-US" altLang="en-US" sz="2200" b="1">
                <a:latin typeface="Lucida Sans Unicode" panose="020B0602030504020204" pitchFamily="34" charset="0"/>
              </a:rPr>
              <a:t> A function of police and fire</a:t>
            </a:r>
          </a:p>
        </p:txBody>
      </p:sp>
      <p:pic>
        <p:nvPicPr>
          <p:cNvPr id="14341" name="Picture 5" descr="multiple patients in early amb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95400"/>
            <a:ext cx="3978275" cy="48768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a:t>Infant Car Bed</a:t>
            </a:r>
          </a:p>
        </p:txBody>
      </p:sp>
      <p:sp>
        <p:nvSpPr>
          <p:cNvPr id="51203" name="Rectangle 3"/>
          <p:cNvSpPr>
            <a:spLocks noGrp="1" noChangeArrowheads="1"/>
          </p:cNvSpPr>
          <p:nvPr>
            <p:ph type="body" sz="half" idx="2"/>
          </p:nvPr>
        </p:nvSpPr>
        <p:spPr>
          <a:xfrm>
            <a:off x="3657600" y="1600200"/>
            <a:ext cx="5029200" cy="4525963"/>
          </a:xfrm>
        </p:spPr>
        <p:txBody>
          <a:bodyPr/>
          <a:lstStyle/>
          <a:p>
            <a:pPr eaLnBrk="1" hangingPunct="1">
              <a:lnSpc>
                <a:spcPct val="90000"/>
              </a:lnSpc>
            </a:pPr>
            <a:r>
              <a:rPr lang="en-US" altLang="en-US" sz="2000" b="1" u="sng" smtClean="0"/>
              <a:t>Technical Specifications: </a:t>
            </a:r>
            <a:endParaRPr lang="en-US" altLang="en-US" sz="2000" smtClean="0"/>
          </a:p>
          <a:p>
            <a:pPr lvl="1" eaLnBrk="1" hangingPunct="1">
              <a:lnSpc>
                <a:spcPct val="90000"/>
              </a:lnSpc>
            </a:pPr>
            <a:r>
              <a:rPr lang="en-US" altLang="en-US" sz="1800" smtClean="0"/>
              <a:t>Variable depending on car bed</a:t>
            </a:r>
            <a:endParaRPr lang="en-US" altLang="en-US" sz="1800" b="1" u="sng" smtClean="0"/>
          </a:p>
          <a:p>
            <a:pPr eaLnBrk="1" hangingPunct="1">
              <a:lnSpc>
                <a:spcPct val="90000"/>
              </a:lnSpc>
            </a:pPr>
            <a:r>
              <a:rPr lang="en-US" altLang="en-US" sz="2000" b="1" u="sng" smtClean="0"/>
              <a:t>Features (depending on car bed):</a:t>
            </a:r>
            <a:r>
              <a:rPr lang="en-US" altLang="en-US" sz="2800" b="1" u="sng" smtClean="0"/>
              <a:t> </a:t>
            </a:r>
            <a:endParaRPr lang="en-US" altLang="en-US" sz="2800" smtClean="0"/>
          </a:p>
          <a:p>
            <a:pPr lvl="1" eaLnBrk="1" hangingPunct="1">
              <a:lnSpc>
                <a:spcPct val="90000"/>
              </a:lnSpc>
            </a:pPr>
            <a:r>
              <a:rPr lang="en-US" altLang="en-US" sz="1800" smtClean="0"/>
              <a:t>Recognized by the American Academy of Pediatrics for transporting preemies, low birth weight infants and other medically fragile infants who must ride lying down </a:t>
            </a:r>
          </a:p>
          <a:p>
            <a:pPr lvl="1" eaLnBrk="1" hangingPunct="1">
              <a:lnSpc>
                <a:spcPct val="90000"/>
              </a:lnSpc>
            </a:pPr>
            <a:r>
              <a:rPr lang="en-US" altLang="en-US" sz="1800" smtClean="0"/>
              <a:t>May accommodate infants 5-20 lbs </a:t>
            </a:r>
          </a:p>
          <a:p>
            <a:pPr lvl="1" eaLnBrk="1" hangingPunct="1">
              <a:lnSpc>
                <a:spcPct val="90000"/>
              </a:lnSpc>
            </a:pPr>
            <a:r>
              <a:rPr lang="en-US" altLang="en-US" sz="1800" smtClean="0"/>
              <a:t>May accommodate infants 19-26" long </a:t>
            </a:r>
          </a:p>
          <a:p>
            <a:pPr lvl="1" eaLnBrk="1" hangingPunct="1">
              <a:lnSpc>
                <a:spcPct val="90000"/>
              </a:lnSpc>
            </a:pPr>
            <a:r>
              <a:rPr lang="en-US" altLang="en-US" sz="1800" smtClean="0"/>
              <a:t>Can install on stretchers – a minimum of 2 belt paths are required</a:t>
            </a:r>
          </a:p>
          <a:p>
            <a:pPr eaLnBrk="1" hangingPunct="1">
              <a:lnSpc>
                <a:spcPct val="90000"/>
              </a:lnSpc>
            </a:pPr>
            <a:endParaRPr lang="en-US" altLang="en-US" sz="1800" smtClean="0"/>
          </a:p>
        </p:txBody>
      </p:sp>
      <p:pic>
        <p:nvPicPr>
          <p:cNvPr id="51204" name="Picture 7" descr="AngelRide™ Infant Car B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57400"/>
            <a:ext cx="1905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86200"/>
            <a:ext cx="365760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576388"/>
            <a:ext cx="4737100" cy="2146300"/>
          </a:xfrm>
          <a:noFill/>
        </p:spPr>
      </p:pic>
      <p:sp>
        <p:nvSpPr>
          <p:cNvPr id="337922" name="Rectangle 2"/>
          <p:cNvSpPr>
            <a:spLocks noGrp="1" noChangeArrowheads="1"/>
          </p:cNvSpPr>
          <p:nvPr>
            <p:ph type="title"/>
          </p:nvPr>
        </p:nvSpPr>
        <p:spPr>
          <a:xfrm>
            <a:off x="533400" y="228600"/>
            <a:ext cx="8229600" cy="1143000"/>
          </a:xfrm>
        </p:spPr>
        <p:txBody>
          <a:bodyPr>
            <a:normAutofit fontScale="90000"/>
          </a:bodyPr>
          <a:lstStyle/>
          <a:p>
            <a:pPr eaLnBrk="1" fontAlgn="auto" hangingPunct="1">
              <a:spcAft>
                <a:spcPts val="0"/>
              </a:spcAft>
              <a:defRPr/>
            </a:pPr>
            <a:r>
              <a:rPr lang="en-US" sz="1400" dirty="0"/>
              <a:t>CRASH PROTECTION FOR CHILDREN IN AMBULANCES</a:t>
            </a:r>
            <a:br>
              <a:rPr lang="en-US" sz="1400" dirty="0"/>
            </a:br>
            <a:r>
              <a:rPr lang="en-US" sz="1400" dirty="0"/>
              <a:t>Recommendations and Procedures*</a:t>
            </a:r>
            <a:br>
              <a:rPr lang="en-US" sz="1400" dirty="0"/>
            </a:br>
            <a:r>
              <a:rPr lang="en-US" sz="1400" dirty="0"/>
              <a:t>Marilyn J. Bull, M.D., Kathleen Weber, Judith </a:t>
            </a:r>
            <a:r>
              <a:rPr lang="en-US" sz="1400" dirty="0" err="1"/>
              <a:t>Talty</a:t>
            </a:r>
            <a:r>
              <a:rPr lang="en-US" sz="1400" dirty="0"/>
              <a:t>, Miriam </a:t>
            </a:r>
            <a:r>
              <a:rPr lang="en-US" sz="1400" dirty="0" err="1"/>
              <a:t>Manary</a:t>
            </a:r>
            <a:r>
              <a:rPr lang="en-US" sz="1400" dirty="0"/>
              <a:t/>
            </a:r>
            <a:br>
              <a:rPr lang="en-US" sz="1400" dirty="0"/>
            </a:br>
            <a:r>
              <a:rPr lang="en-US" sz="1400" dirty="0"/>
              <a:t>A joint project of the Indiana University School of Medicine and</a:t>
            </a:r>
            <a:br>
              <a:rPr lang="en-US" sz="1400" dirty="0"/>
            </a:br>
            <a:r>
              <a:rPr lang="en-US" sz="1400" dirty="0"/>
              <a:t>the University of Michigan Medical School and Transportation Research Institute</a:t>
            </a:r>
            <a:br>
              <a:rPr lang="en-US" sz="1400" dirty="0"/>
            </a:br>
            <a:r>
              <a:rPr lang="en-US" sz="1400" dirty="0"/>
              <a:t>presented at the 45</a:t>
            </a:r>
            <a:r>
              <a:rPr lang="en-US" sz="1400" baseline="30000" dirty="0"/>
              <a:t>th</a:t>
            </a:r>
            <a:r>
              <a:rPr lang="en-US" sz="1400" dirty="0"/>
              <a:t> Annual Proceedings, Assoc. for the Advancement of Automotive Medicine, 2001 </a:t>
            </a:r>
            <a:endParaRPr lang="en-US" sz="4000" dirty="0"/>
          </a:p>
        </p:txBody>
      </p:sp>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037013"/>
            <a:ext cx="408305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5"/>
          <p:cNvSpPr txBox="1">
            <a:spLocks noChangeArrowheads="1"/>
          </p:cNvSpPr>
          <p:nvPr/>
        </p:nvSpPr>
        <p:spPr bwMode="auto">
          <a:xfrm>
            <a:off x="3854450" y="5892800"/>
            <a:ext cx="5029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Recommended method for restraining infants who cannot tolerate a semi-upright seated position, showing belt attachment to the cot and routing through the car bed loops.</a:t>
            </a:r>
          </a:p>
        </p:txBody>
      </p:sp>
      <p:sp>
        <p:nvSpPr>
          <p:cNvPr id="52230" name="Text Box 6"/>
          <p:cNvSpPr txBox="1">
            <a:spLocks noChangeArrowheads="1"/>
          </p:cNvSpPr>
          <p:nvPr/>
        </p:nvSpPr>
        <p:spPr bwMode="auto">
          <a:xfrm>
            <a:off x="533400" y="3733800"/>
            <a:ext cx="3886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Recommended method for restraining children up to about 18 kg who can tolerate a semi-upright seated position, showing belt attachment to the cot and routing through the</a:t>
            </a:r>
          </a:p>
          <a:p>
            <a:pPr eaLnBrk="1" hangingPunct="1"/>
            <a:r>
              <a:rPr lang="en-US" altLang="en-US" sz="1200" b="1"/>
              <a:t>convertible child restraint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685800" y="457200"/>
            <a:ext cx="731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a:latin typeface="Calibri" panose="020F0502020204030204" pitchFamily="34" charset="0"/>
                <a:cs typeface="Arial" panose="020B0604020202020204" pitchFamily="34" charset="0"/>
              </a:rPr>
              <a:t>Integrated Child Restraints in Ambulances</a:t>
            </a:r>
            <a:endParaRPr lang="en-US" altLang="en-US" sz="3600">
              <a:latin typeface="Calibri" panose="020F0502020204030204" pitchFamily="34" charset="0"/>
              <a:cs typeface="Arial" panose="020B0604020202020204" pitchFamily="34" charset="0"/>
            </a:endParaRPr>
          </a:p>
        </p:txBody>
      </p:sp>
      <p:sp>
        <p:nvSpPr>
          <p:cNvPr id="53251" name="Rectangle 2"/>
          <p:cNvSpPr>
            <a:spLocks noChangeArrowheads="1"/>
          </p:cNvSpPr>
          <p:nvPr/>
        </p:nvSpPr>
        <p:spPr bwMode="auto">
          <a:xfrm>
            <a:off x="533400" y="2133600"/>
            <a:ext cx="79248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Calibri" panose="020F0502020204030204" pitchFamily="34" charset="0"/>
                <a:cs typeface="Arial" panose="020B0604020202020204" pitchFamily="34" charset="0"/>
              </a:rPr>
              <a:t>May provide solution for transporting uninjured children who must ride in the rear compartment</a:t>
            </a:r>
          </a:p>
          <a:p>
            <a:pPr eaLnBrk="1" hangingPunct="1"/>
            <a:r>
              <a:rPr lang="en-US" altLang="en-US" sz="2800">
                <a:latin typeface="Calibri" panose="020F0502020204030204" pitchFamily="34" charset="0"/>
                <a:cs typeface="Arial" panose="020B0604020202020204" pitchFamily="34" charset="0"/>
              </a:rPr>
              <a:t>•May improve ease of child restraint use for EMS personnel</a:t>
            </a:r>
          </a:p>
          <a:p>
            <a:pPr eaLnBrk="1" hangingPunct="1"/>
            <a:r>
              <a:rPr lang="en-US" altLang="en-US" sz="2800">
                <a:latin typeface="Calibri" panose="020F0502020204030204" pitchFamily="34" charset="0"/>
                <a:cs typeface="Arial" panose="020B0604020202020204" pitchFamily="34" charset="0"/>
              </a:rPr>
              <a:t>•Some models may provide EMS occupant protection via a 3 or 4-point lap/shoulder belt when integrated restraint not in use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eaLnBrk="1" hangingPunct="1">
              <a:defRPr/>
            </a:pPr>
            <a:r>
              <a:rPr lang="en-US" sz="4000"/>
              <a:t>Integrated Car Seat</a:t>
            </a:r>
            <a:br>
              <a:rPr lang="en-US" sz="4000"/>
            </a:br>
            <a:r>
              <a:rPr lang="en-US" sz="3200" i="1"/>
              <a:t>EVS 1850 Hi-BAC Safety Seat</a:t>
            </a:r>
          </a:p>
        </p:txBody>
      </p:sp>
      <p:sp>
        <p:nvSpPr>
          <p:cNvPr id="54275" name="Rectangle 5"/>
          <p:cNvSpPr>
            <a:spLocks noGrp="1" noChangeArrowheads="1"/>
          </p:cNvSpPr>
          <p:nvPr>
            <p:ph type="body" sz="half" idx="2"/>
          </p:nvPr>
        </p:nvSpPr>
        <p:spPr/>
        <p:txBody>
          <a:bodyPr/>
          <a:lstStyle/>
          <a:p>
            <a:pPr eaLnBrk="1" hangingPunct="1"/>
            <a:r>
              <a:rPr lang="en-US" altLang="en-US" sz="1800" b="1" u="sng" smtClean="0"/>
              <a:t>Technical Specifications: </a:t>
            </a:r>
            <a:endParaRPr lang="en-US" altLang="en-US" sz="1800" smtClean="0"/>
          </a:p>
          <a:p>
            <a:pPr lvl="1" eaLnBrk="1" hangingPunct="1"/>
            <a:r>
              <a:rPr lang="en-US" altLang="en-US" sz="1600" smtClean="0"/>
              <a:t>48” Overall seat height (on base)</a:t>
            </a:r>
          </a:p>
          <a:p>
            <a:pPr lvl="1" eaLnBrk="1" hangingPunct="1"/>
            <a:r>
              <a:rPr lang="en-US" altLang="en-US" sz="1600" smtClean="0"/>
              <a:t>28” Seat depth (edge to wall)</a:t>
            </a:r>
          </a:p>
          <a:p>
            <a:pPr lvl="1" eaLnBrk="1" hangingPunct="1"/>
            <a:r>
              <a:rPr lang="en-US" altLang="en-US" sz="1600" smtClean="0"/>
              <a:t>18” Seat width</a:t>
            </a:r>
            <a:endParaRPr lang="en-US" altLang="en-US" sz="1600" b="1" u="sng" smtClean="0"/>
          </a:p>
          <a:p>
            <a:pPr eaLnBrk="1" hangingPunct="1"/>
            <a:r>
              <a:rPr lang="en-US" altLang="en-US" sz="1800" b="1" u="sng" smtClean="0"/>
              <a:t>Features:</a:t>
            </a:r>
            <a:endParaRPr lang="en-US" altLang="en-US" sz="1800" smtClean="0"/>
          </a:p>
          <a:p>
            <a:pPr lvl="1" eaLnBrk="1" hangingPunct="1"/>
            <a:r>
              <a:rPr lang="en-US" altLang="en-US" sz="1600" smtClean="0"/>
              <a:t>Designed for the UNINJURED child  between 20-50 lbs and between 28-47 inches tall.  Child must be capable of sitting upright alone.</a:t>
            </a:r>
          </a:p>
          <a:p>
            <a:pPr lvl="1" eaLnBrk="1" hangingPunct="1"/>
            <a:r>
              <a:rPr lang="en-US" altLang="en-US" sz="1600" smtClean="0"/>
              <a:t>NOT to be used by children less than 1 year of age or do not meet weight/height requirements</a:t>
            </a:r>
          </a:p>
          <a:p>
            <a:pPr lvl="1" eaLnBrk="1" hangingPunct="1"/>
            <a:endParaRPr lang="en-US" altLang="en-US" sz="1600" smtClean="0"/>
          </a:p>
          <a:p>
            <a:pPr eaLnBrk="1" hangingPunct="1"/>
            <a:endParaRPr lang="en-US" altLang="en-US" sz="1800" i="1" smtClean="0"/>
          </a:p>
          <a:p>
            <a:pPr eaLnBrk="1" hangingPunct="1"/>
            <a:endParaRPr lang="en-US" altLang="en-US" sz="2800" smtClean="0"/>
          </a:p>
        </p:txBody>
      </p:sp>
      <p:pic>
        <p:nvPicPr>
          <p:cNvPr id="54276" name="Picture 7" descr="1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253682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1143000" y="533400"/>
            <a:ext cx="7543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Calibri" panose="020F0502020204030204" pitchFamily="34" charset="0"/>
                <a:cs typeface="Arial" panose="020B0604020202020204" pitchFamily="34" charset="0"/>
              </a:rPr>
              <a:t>Guardian Safety Seat by Serenity Safety Products</a:t>
            </a:r>
            <a:endParaRPr lang="en-US" altLang="en-US" sz="3200">
              <a:latin typeface="Calibri" panose="020F0502020204030204" pitchFamily="34" charset="0"/>
              <a:cs typeface="Arial" panose="020B0604020202020204" pitchFamily="34" charset="0"/>
            </a:endParaRPr>
          </a:p>
        </p:txBody>
      </p:sp>
      <p:sp>
        <p:nvSpPr>
          <p:cNvPr id="55299" name="Rectangle 2"/>
          <p:cNvSpPr>
            <a:spLocks noChangeArrowheads="1"/>
          </p:cNvSpPr>
          <p:nvPr/>
        </p:nvSpPr>
        <p:spPr bwMode="auto">
          <a:xfrm>
            <a:off x="1066800" y="1828800"/>
            <a:ext cx="6934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latin typeface="Calibri" panose="020F0502020204030204" pitchFamily="34" charset="0"/>
                <a:cs typeface="Arial" panose="020B0604020202020204" pitchFamily="34" charset="0"/>
              </a:rPr>
              <a:t>3 in 1 attendant seat with built-in infant only seat, toddler restraint, and 4-point restraint for attendant</a:t>
            </a:r>
          </a:p>
          <a:p>
            <a:pPr eaLnBrk="1" hangingPunct="1"/>
            <a:r>
              <a:rPr lang="en-US" altLang="en-US" sz="3200">
                <a:latin typeface="Calibri" panose="020F0502020204030204" pitchFamily="34" charset="0"/>
                <a:cs typeface="Arial" panose="020B0604020202020204" pitchFamily="34" charset="0"/>
              </a:rPr>
              <a:t>•Contact manufacturer for crash test information</a:t>
            </a:r>
          </a:p>
          <a:p>
            <a:pPr eaLnBrk="1" hangingPunct="1"/>
            <a:r>
              <a:rPr lang="en-US" altLang="en-US" sz="3200">
                <a:latin typeface="Calibri" panose="020F0502020204030204" pitchFamily="34" charset="0"/>
                <a:cs typeface="Arial" panose="020B0604020202020204" pitchFamily="34" charset="0"/>
              </a:rPr>
              <a:t>1-800-536-0676</a:t>
            </a:r>
          </a:p>
          <a:p>
            <a:pPr eaLnBrk="1" hangingPunct="1"/>
            <a:r>
              <a:rPr lang="en-US" altLang="en-US" sz="3200">
                <a:latin typeface="Calibri" panose="020F0502020204030204" pitchFamily="34" charset="0"/>
                <a:cs typeface="Arial" panose="020B0604020202020204" pitchFamily="34" charset="0"/>
              </a:rPr>
              <a:t>www.SerenitySafetyProducts.com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E:\Infant seat final_modifi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362200"/>
            <a:ext cx="28019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Content Placeholder 3" descr="Guardian logo.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686175" y="381000"/>
            <a:ext cx="5457825" cy="1952625"/>
          </a:xfrm>
        </p:spPr>
      </p:pic>
      <p:pic>
        <p:nvPicPr>
          <p:cNvPr id="56324" name="Picture 4" descr="Seat_Adul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62200"/>
            <a:ext cx="28019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descr="Seat_Adul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362200"/>
            <a:ext cx="28003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a:off x="914400" y="381000"/>
            <a:ext cx="7848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latin typeface="Calibri" panose="020F0502020204030204" pitchFamily="34" charset="0"/>
                <a:cs typeface="Arial" panose="020B0604020202020204" pitchFamily="34" charset="0"/>
              </a:rPr>
              <a:t>Guardian Safety Seat by Serenity Safety Products</a:t>
            </a:r>
            <a:endParaRPr lang="en-US" altLang="en-US" sz="3200">
              <a:latin typeface="Calibri" panose="020F0502020204030204" pitchFamily="34" charset="0"/>
              <a:cs typeface="Arial" panose="020B0604020202020204" pitchFamily="34" charset="0"/>
            </a:endParaRPr>
          </a:p>
        </p:txBody>
      </p:sp>
      <p:sp>
        <p:nvSpPr>
          <p:cNvPr id="57347" name="Rectangle 2"/>
          <p:cNvSpPr>
            <a:spLocks noChangeArrowheads="1"/>
          </p:cNvSpPr>
          <p:nvPr/>
        </p:nvSpPr>
        <p:spPr bwMode="auto">
          <a:xfrm>
            <a:off x="533400" y="2057400"/>
            <a:ext cx="2819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Calibri" panose="020F0502020204030204" pitchFamily="34" charset="0"/>
                <a:cs typeface="Arial" panose="020B0604020202020204" pitchFamily="34" charset="0"/>
              </a:rPr>
              <a:t>Toddler and larger child integrated seat folds down</a:t>
            </a:r>
          </a:p>
          <a:p>
            <a:pPr eaLnBrk="1" hangingPunct="1"/>
            <a:r>
              <a:rPr lang="en-US" altLang="en-US" sz="2800">
                <a:latin typeface="Calibri" panose="020F0502020204030204" pitchFamily="34" charset="0"/>
                <a:cs typeface="Arial" panose="020B0604020202020204" pitchFamily="34" charset="0"/>
              </a:rPr>
              <a:t>•For children 22-85 pounds</a:t>
            </a:r>
          </a:p>
        </p:txBody>
      </p:sp>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447800"/>
            <a:ext cx="358775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4876800" y="2133600"/>
            <a:ext cx="38862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Calibri" panose="020F0502020204030204" pitchFamily="34" charset="0"/>
                <a:cs typeface="Arial" panose="020B0604020202020204" pitchFamily="34" charset="0"/>
              </a:rPr>
              <a:t>Infant-only seat 5-22 lbs</a:t>
            </a:r>
          </a:p>
          <a:p>
            <a:pPr eaLnBrk="1" hangingPunct="1"/>
            <a:r>
              <a:rPr lang="en-US" altLang="en-US" sz="2800">
                <a:latin typeface="Calibri" panose="020F0502020204030204" pitchFamily="34" charset="0"/>
                <a:cs typeface="Arial" panose="020B0604020202020204" pitchFamily="34" charset="0"/>
              </a:rPr>
              <a:t>•Faces rear of ambulance </a:t>
            </a:r>
          </a:p>
          <a:p>
            <a:pPr eaLnBrk="1" hangingPunct="1"/>
            <a:r>
              <a:rPr lang="en-US" altLang="en-US" sz="2800">
                <a:latin typeface="Calibri" panose="020F0502020204030204" pitchFamily="34" charset="0"/>
                <a:cs typeface="Arial" panose="020B0604020202020204" pitchFamily="34" charset="0"/>
              </a:rPr>
              <a:t>•Stores in the back compartment of the ambulance seat</a:t>
            </a:r>
          </a:p>
        </p:txBody>
      </p:sp>
      <p:sp>
        <p:nvSpPr>
          <p:cNvPr id="58371" name="Rectangle 2"/>
          <p:cNvSpPr>
            <a:spLocks noChangeArrowheads="1"/>
          </p:cNvSpPr>
          <p:nvPr/>
        </p:nvSpPr>
        <p:spPr bwMode="auto">
          <a:xfrm>
            <a:off x="1143000" y="304800"/>
            <a:ext cx="7696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Calibri" panose="020F0502020204030204" pitchFamily="34" charset="0"/>
                <a:cs typeface="Arial" panose="020B0604020202020204" pitchFamily="34" charset="0"/>
              </a:rPr>
              <a:t>Guardian Safety Seat by Serenity Safety Products</a:t>
            </a:r>
            <a:endParaRPr lang="en-US" altLang="en-US" sz="2800">
              <a:latin typeface="Calibri" panose="020F0502020204030204" pitchFamily="34" charset="0"/>
              <a:cs typeface="Arial" panose="020B0604020202020204" pitchFamily="34" charset="0"/>
            </a:endParaRPr>
          </a:p>
        </p:txBody>
      </p:sp>
      <p:pic>
        <p:nvPicPr>
          <p:cNvPr id="583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335756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609600" y="1066800"/>
            <a:ext cx="8229600" cy="5029200"/>
          </a:xfrm>
        </p:spPr>
        <p:txBody>
          <a:bodyPr/>
          <a:lstStyle/>
          <a:p>
            <a:pPr eaLnBrk="1" hangingPunct="1">
              <a:lnSpc>
                <a:spcPct val="80000"/>
              </a:lnSpc>
              <a:buClr>
                <a:srgbClr val="0000FF"/>
              </a:buClr>
              <a:buSzTx/>
              <a:buFont typeface="Wingdings" panose="05000000000000000000" pitchFamily="2" charset="2"/>
              <a:buChar char="Ø"/>
            </a:pPr>
            <a:r>
              <a:rPr lang="en-US" altLang="en-US" sz="1800" smtClean="0"/>
              <a:t>Currently, there are no Federal Motor Vehicle Safety Standards to define performance criterion for child restraint use in ambulance patient compartment</a:t>
            </a:r>
          </a:p>
          <a:p>
            <a:pPr eaLnBrk="1" hangingPunct="1">
              <a:lnSpc>
                <a:spcPct val="80000"/>
              </a:lnSpc>
              <a:buClr>
                <a:srgbClr val="0000FF"/>
              </a:buClr>
              <a:buSzTx/>
              <a:buFont typeface="Wingdings" panose="05000000000000000000" pitchFamily="2" charset="2"/>
              <a:buChar char="Ø"/>
            </a:pPr>
            <a:r>
              <a:rPr lang="en-US" altLang="en-US" sz="1800" smtClean="0"/>
              <a:t>Research to date has been PILOT and not replicated</a:t>
            </a:r>
          </a:p>
          <a:p>
            <a:pPr eaLnBrk="1" hangingPunct="1">
              <a:lnSpc>
                <a:spcPct val="80000"/>
              </a:lnSpc>
              <a:buClr>
                <a:srgbClr val="0000FF"/>
              </a:buClr>
              <a:buSzTx/>
              <a:buFont typeface="Wingdings" panose="05000000000000000000" pitchFamily="2" charset="2"/>
              <a:buChar char="Ø"/>
            </a:pPr>
            <a:r>
              <a:rPr lang="en-US" altLang="en-US" sz="1800" smtClean="0"/>
              <a:t>Today – there will be transports of children in ambulances across the country </a:t>
            </a:r>
          </a:p>
          <a:p>
            <a:pPr eaLnBrk="1" hangingPunct="1">
              <a:lnSpc>
                <a:spcPct val="80000"/>
              </a:lnSpc>
              <a:buClr>
                <a:srgbClr val="0000FF"/>
              </a:buClr>
              <a:buSzPct val="120000"/>
            </a:pPr>
            <a:endParaRPr lang="en-US" altLang="en-US" sz="1800" smtClean="0"/>
          </a:p>
          <a:p>
            <a:pPr eaLnBrk="1" hangingPunct="1">
              <a:lnSpc>
                <a:spcPct val="80000"/>
              </a:lnSpc>
              <a:buClr>
                <a:srgbClr val="0000FF"/>
              </a:buClr>
              <a:buSzTx/>
              <a:buFont typeface="Wingdings" panose="05000000000000000000" pitchFamily="2" charset="2"/>
              <a:buNone/>
            </a:pPr>
            <a:r>
              <a:rPr lang="en-US" altLang="en-US" sz="1800" u="sng" smtClean="0"/>
              <a:t>SO - Consider: </a:t>
            </a:r>
          </a:p>
          <a:p>
            <a:pPr eaLnBrk="1" hangingPunct="1">
              <a:lnSpc>
                <a:spcPct val="80000"/>
              </a:lnSpc>
              <a:buClr>
                <a:srgbClr val="0000FF"/>
              </a:buClr>
              <a:buSzTx/>
              <a:buFont typeface="Wingdings" panose="05000000000000000000" pitchFamily="2" charset="2"/>
              <a:buChar char="Ø"/>
            </a:pPr>
            <a:r>
              <a:rPr lang="en-US" altLang="en-US" sz="1800" smtClean="0"/>
              <a:t>Demographics of the children you will transport in both scheduled or non-scheduled transport</a:t>
            </a:r>
          </a:p>
          <a:p>
            <a:pPr eaLnBrk="1" hangingPunct="1">
              <a:lnSpc>
                <a:spcPct val="80000"/>
              </a:lnSpc>
              <a:buClr>
                <a:srgbClr val="0000FF"/>
              </a:buClr>
              <a:buSzTx/>
              <a:buFont typeface="Wingdings" panose="05000000000000000000" pitchFamily="2" charset="2"/>
              <a:buChar char="Ø"/>
            </a:pPr>
            <a:r>
              <a:rPr lang="en-US" altLang="en-US" sz="1800" smtClean="0"/>
              <a:t>Types of devices you currently have – SAFETY for today   </a:t>
            </a:r>
          </a:p>
          <a:p>
            <a:pPr eaLnBrk="1" hangingPunct="1">
              <a:lnSpc>
                <a:spcPct val="80000"/>
              </a:lnSpc>
              <a:buClr>
                <a:srgbClr val="0000FF"/>
              </a:buClr>
              <a:buSzTx/>
              <a:buFont typeface="Wingdings" panose="05000000000000000000" pitchFamily="2" charset="2"/>
              <a:buChar char="Ø"/>
            </a:pPr>
            <a:r>
              <a:rPr lang="en-US" altLang="en-US" sz="1800" smtClean="0"/>
              <a:t>Types of devices you would like to have – Best Practice for tomorrow </a:t>
            </a:r>
          </a:p>
          <a:p>
            <a:pPr lvl="1" eaLnBrk="1" hangingPunct="1">
              <a:lnSpc>
                <a:spcPct val="80000"/>
              </a:lnSpc>
              <a:buClr>
                <a:srgbClr val="0000FF"/>
              </a:buClr>
            </a:pPr>
            <a:r>
              <a:rPr lang="en-US" altLang="en-US" sz="1800" smtClean="0"/>
              <a:t>Fleet size</a:t>
            </a:r>
          </a:p>
          <a:p>
            <a:pPr lvl="1" eaLnBrk="1" hangingPunct="1">
              <a:lnSpc>
                <a:spcPct val="80000"/>
              </a:lnSpc>
              <a:buClr>
                <a:srgbClr val="0000FF"/>
              </a:buClr>
            </a:pPr>
            <a:r>
              <a:rPr lang="en-US" altLang="en-US" sz="1800" smtClean="0"/>
              <a:t>Cost of devices </a:t>
            </a:r>
          </a:p>
          <a:p>
            <a:pPr lvl="1" eaLnBrk="1" hangingPunct="1">
              <a:lnSpc>
                <a:spcPct val="80000"/>
              </a:lnSpc>
              <a:buClr>
                <a:srgbClr val="0000FF"/>
              </a:buClr>
            </a:pPr>
            <a:r>
              <a:rPr lang="en-US" altLang="en-US" sz="1800" smtClean="0"/>
              <a:t>Location for SECURE storage inside the ambulance</a:t>
            </a:r>
          </a:p>
          <a:p>
            <a:pPr lvl="1" eaLnBrk="1" hangingPunct="1">
              <a:lnSpc>
                <a:spcPct val="80000"/>
              </a:lnSpc>
              <a:buClr>
                <a:srgbClr val="0000FF"/>
              </a:buClr>
            </a:pPr>
            <a:r>
              <a:rPr lang="en-US" altLang="en-US" sz="1800" smtClean="0"/>
              <a:t>Ease of installation and harness procedures when securing a child </a:t>
            </a:r>
          </a:p>
          <a:p>
            <a:pPr lvl="1" eaLnBrk="1" hangingPunct="1">
              <a:lnSpc>
                <a:spcPct val="80000"/>
              </a:lnSpc>
              <a:buClr>
                <a:srgbClr val="0000FF"/>
              </a:buClr>
            </a:pPr>
            <a:r>
              <a:rPr lang="en-US" altLang="en-US" sz="1800" smtClean="0"/>
              <a:t>Ease of cleaning the device</a:t>
            </a:r>
          </a:p>
          <a:p>
            <a:pPr lvl="1" eaLnBrk="1" hangingPunct="1">
              <a:lnSpc>
                <a:spcPct val="80000"/>
              </a:lnSpc>
              <a:buClr>
                <a:srgbClr val="0000FF"/>
              </a:buClr>
            </a:pPr>
            <a:r>
              <a:rPr lang="en-US" altLang="en-US" sz="1800" smtClean="0"/>
              <a:t>Training time required for correct use  </a:t>
            </a:r>
          </a:p>
        </p:txBody>
      </p:sp>
      <p:sp>
        <p:nvSpPr>
          <p:cNvPr id="330754" name="Rectangle 2"/>
          <p:cNvSpPr>
            <a:spLocks noGrp="1" noChangeArrowheads="1"/>
          </p:cNvSpPr>
          <p:nvPr>
            <p:ph type="title"/>
          </p:nvPr>
        </p:nvSpPr>
        <p:spPr>
          <a:xfrm>
            <a:off x="152400" y="274638"/>
            <a:ext cx="8839200" cy="639762"/>
          </a:xfrm>
        </p:spPr>
        <p:txBody>
          <a:bodyPr>
            <a:normAutofit fontScale="90000"/>
          </a:bodyPr>
          <a:lstStyle/>
          <a:p>
            <a:pPr eaLnBrk="1" fontAlgn="auto" hangingPunct="1">
              <a:spcAft>
                <a:spcPts val="0"/>
              </a:spcAft>
              <a:defRPr/>
            </a:pPr>
            <a:r>
              <a:rPr lang="en-US" sz="3600"/>
              <a:t>Children In Ambulances – Just the FACTS: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Other Dangers that Exist</a:t>
            </a:r>
            <a:endParaRPr lang="en-US" dirty="0"/>
          </a:p>
        </p:txBody>
      </p:sp>
      <p:sp>
        <p:nvSpPr>
          <p:cNvPr id="60419" name="Content Placeholder 1"/>
          <p:cNvSpPr>
            <a:spLocks noGrp="1"/>
          </p:cNvSpPr>
          <p:nvPr>
            <p:ph sz="half" idx="1"/>
          </p:nvPr>
        </p:nvSpPr>
        <p:spPr>
          <a:xfrm>
            <a:off x="457200" y="1600200"/>
            <a:ext cx="4114800" cy="3048000"/>
          </a:xfrm>
        </p:spPr>
        <p:txBody>
          <a:bodyPr/>
          <a:lstStyle/>
          <a:p>
            <a:pPr eaLnBrk="1" hangingPunct="1"/>
            <a:r>
              <a:rPr lang="en-US" altLang="en-US" smtClean="0"/>
              <a:t>Loose, unsecured equipment</a:t>
            </a:r>
          </a:p>
          <a:p>
            <a:pPr eaLnBrk="1" hangingPunct="1"/>
            <a:endParaRPr lang="en-US" altLang="en-US" smtClean="0"/>
          </a:p>
          <a:p>
            <a:pPr eaLnBrk="1" hangingPunct="1"/>
            <a:r>
              <a:rPr lang="en-US" altLang="en-US" smtClean="0"/>
              <a:t>Sharps containers</a:t>
            </a:r>
          </a:p>
          <a:p>
            <a:pPr eaLnBrk="1" hangingPunct="1"/>
            <a:endParaRPr lang="en-US" altLang="en-US" smtClean="0"/>
          </a:p>
          <a:p>
            <a:pPr eaLnBrk="1" hangingPunct="1"/>
            <a:r>
              <a:rPr lang="en-US" altLang="en-US" smtClean="0"/>
              <a:t>Unbelted providers</a:t>
            </a:r>
          </a:p>
          <a:p>
            <a:pPr eaLnBrk="1" hangingPunct="1"/>
            <a:endParaRPr lang="en-US" altLang="en-US" smtClean="0"/>
          </a:p>
          <a:p>
            <a:pPr eaLnBrk="1" hangingPunct="1"/>
            <a:endParaRPr lang="en-US" altLang="en-US" smtClean="0"/>
          </a:p>
          <a:p>
            <a:pPr eaLnBrk="1" hangingPunct="1">
              <a:buFont typeface="Wingdings 3" panose="05040102010807070707" pitchFamily="18" charset="2"/>
              <a:buNone/>
            </a:pPr>
            <a:endParaRPr lang="en-US" altLang="en-US" smtClean="0"/>
          </a:p>
        </p:txBody>
      </p:sp>
      <p:pic>
        <p:nvPicPr>
          <p:cNvPr id="60420" name="Picture 4" descr="E:\New Briefcase\EMSC Education Master Folder\VAIP FACT Sheets\Images\unsecured 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3687763"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277813"/>
            <a:ext cx="8458200" cy="1093787"/>
          </a:xfrm>
        </p:spPr>
        <p:txBody>
          <a:bodyPr/>
          <a:lstStyle/>
          <a:p>
            <a:pPr eaLnBrk="1" fontAlgn="auto" hangingPunct="1">
              <a:spcAft>
                <a:spcPts val="0"/>
              </a:spcAft>
              <a:defRPr/>
            </a:pPr>
            <a:r>
              <a:rPr lang="en-US" sz="2800" dirty="0"/>
              <a:t>Maryland Automated “Accident” Reporting System (MAARS)</a:t>
            </a:r>
          </a:p>
        </p:txBody>
      </p:sp>
      <p:pic>
        <p:nvPicPr>
          <p:cNvPr id="15363" name="Picture 4" descr="ambulance crash into tru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124200"/>
            <a:ext cx="411480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amulance cra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895600"/>
            <a:ext cx="23764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7"/>
          <p:cNvSpPr txBox="1">
            <a:spLocks noChangeArrowheads="1"/>
          </p:cNvSpPr>
          <p:nvPr/>
        </p:nvSpPr>
        <p:spPr bwMode="auto">
          <a:xfrm>
            <a:off x="457200" y="1912938"/>
            <a:ext cx="8229600" cy="830262"/>
          </a:xfrm>
          <a:prstGeom prst="rect">
            <a:avLst/>
          </a:prstGeom>
          <a:noFill/>
          <a:ln w="9525">
            <a:noFill/>
            <a:miter lim="800000"/>
            <a:headEnd/>
            <a:tailEnd/>
          </a:ln>
          <a:effectLst/>
        </p:spPr>
        <p:txBody>
          <a:bodyPr>
            <a:spAutoFit/>
          </a:bodyPr>
          <a:lstStyle/>
          <a:p>
            <a:pPr>
              <a:spcBef>
                <a:spcPct val="50000"/>
              </a:spcBef>
              <a:defRPr/>
            </a:pPr>
            <a:r>
              <a:rPr lang="en-US" sz="2400" b="1" dirty="0">
                <a:effectLst>
                  <a:outerShdw blurRad="38100" dist="38100" dir="2700000" algn="tl">
                    <a:srgbClr val="C0C0C0"/>
                  </a:outerShdw>
                </a:effectLst>
                <a:latin typeface="+mn-lt"/>
              </a:rPr>
              <a:t>In Maryland, there is a crash involving an ambulance at least once a day – fender benders to fatalities. </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QA Offic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315200"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4"/>
          <p:cNvSpPr txBox="1">
            <a:spLocks noChangeArrowheads="1"/>
          </p:cNvSpPr>
          <p:nvPr/>
        </p:nvSpPr>
        <p:spPr bwMode="auto">
          <a:xfrm>
            <a:off x="533400" y="2286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chemeClr val="tx2"/>
                </a:solidFill>
              </a:rPr>
              <a:t>An actual ambulance crash in Maryland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normAutofit fontScale="90000"/>
          </a:bodyPr>
          <a:lstStyle/>
          <a:p>
            <a:pPr eaLnBrk="1" fontAlgn="auto" hangingPunct="1">
              <a:spcAft>
                <a:spcPts val="0"/>
              </a:spcAft>
              <a:defRPr/>
            </a:pPr>
            <a:r>
              <a:rPr lang="en-US"/>
              <a:t>Oxygen tanks: </a:t>
            </a:r>
            <a:br>
              <a:rPr lang="en-US"/>
            </a:br>
            <a:r>
              <a:rPr lang="en-US"/>
              <a:t>“Crash rated brackets”</a:t>
            </a:r>
            <a:r>
              <a:rPr lang="en-US" sz="4000"/>
              <a:t> </a:t>
            </a:r>
          </a:p>
        </p:txBody>
      </p:sp>
      <p:pic>
        <p:nvPicPr>
          <p:cNvPr id="62467" name="Picture 4" descr="p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33750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5" descr="IMG_12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00200"/>
            <a:ext cx="3160713"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Grp="1" noChangeArrowheads="1"/>
          </p:cNvSpPr>
          <p:nvPr>
            <p:ph idx="1"/>
          </p:nvPr>
        </p:nvSpPr>
        <p:spPr>
          <a:xfrm>
            <a:off x="228600" y="2133600"/>
            <a:ext cx="8686800" cy="3810000"/>
          </a:xfrm>
        </p:spPr>
        <p:txBody>
          <a:bodyPr>
            <a:normAutofit fontScale="85000" lnSpcReduction="10000"/>
          </a:bodyPr>
          <a:lstStyle/>
          <a:p>
            <a:pPr marL="365760" indent="-256032" eaLnBrk="1" fontAlgn="auto" hangingPunct="1">
              <a:lnSpc>
                <a:spcPct val="90000"/>
              </a:lnSpc>
              <a:spcAft>
                <a:spcPts val="0"/>
              </a:spcAft>
              <a:buFont typeface="Wingdings" pitchFamily="2" charset="2"/>
              <a:buNone/>
              <a:defRPr/>
            </a:pPr>
            <a:r>
              <a:rPr lang="en-US" sz="2400" b="1" dirty="0"/>
              <a:t>Right Child:</a:t>
            </a:r>
            <a:r>
              <a:rPr lang="en-US" sz="2400" dirty="0"/>
              <a:t> Injured - splinted and immobilized; Sick – restrained in the right seat (see below); Critical – secured to the stretcher with the most appropriate device available using all available straps </a:t>
            </a:r>
          </a:p>
          <a:p>
            <a:pPr marL="365760" indent="-256032" eaLnBrk="1" fontAlgn="auto" hangingPunct="1">
              <a:lnSpc>
                <a:spcPct val="90000"/>
              </a:lnSpc>
              <a:spcAft>
                <a:spcPts val="0"/>
              </a:spcAft>
              <a:buFont typeface="Wingdings" pitchFamily="2" charset="2"/>
              <a:buNone/>
              <a:defRPr/>
            </a:pPr>
            <a:r>
              <a:rPr lang="en-US" sz="2400" b="1" dirty="0"/>
              <a:t>Right Seat:</a:t>
            </a:r>
            <a:r>
              <a:rPr lang="en-US" sz="2400" dirty="0"/>
              <a:t> be sure the manufacture has certified it for the estimated height and weight of the child (</a:t>
            </a:r>
            <a:r>
              <a:rPr lang="en-US" sz="2000" i="1" dirty="0"/>
              <a:t>yes you may estimate if no parent is there to give you a weight using length –weight based system or chart)</a:t>
            </a:r>
          </a:p>
          <a:p>
            <a:pPr marL="365760" indent="-256032" eaLnBrk="1" fontAlgn="auto" hangingPunct="1">
              <a:lnSpc>
                <a:spcPct val="90000"/>
              </a:lnSpc>
              <a:spcAft>
                <a:spcPts val="0"/>
              </a:spcAft>
              <a:buFont typeface="Wingdings" pitchFamily="2" charset="2"/>
              <a:buNone/>
              <a:defRPr/>
            </a:pPr>
            <a:r>
              <a:rPr lang="en-US" sz="2400" b="1" dirty="0"/>
              <a:t>Right Installation:</a:t>
            </a:r>
            <a:r>
              <a:rPr lang="en-US" sz="2400" dirty="0"/>
              <a:t> Child safety seat or device is installed in vehicle properly (read the directions and do training ahead of time)  </a:t>
            </a:r>
          </a:p>
          <a:p>
            <a:pPr marL="365760" indent="-256032" eaLnBrk="1" fontAlgn="auto" hangingPunct="1">
              <a:lnSpc>
                <a:spcPct val="90000"/>
              </a:lnSpc>
              <a:spcAft>
                <a:spcPts val="0"/>
              </a:spcAft>
              <a:buFont typeface="Wingdings" pitchFamily="2" charset="2"/>
              <a:buNone/>
              <a:defRPr/>
            </a:pPr>
            <a:r>
              <a:rPr lang="en-US" sz="2400" b="1" dirty="0"/>
              <a:t>Right Use:</a:t>
            </a:r>
            <a:r>
              <a:rPr lang="en-US" sz="2400" dirty="0"/>
              <a:t> Vehicle seat and stretcher straps and harness are used properly (read the directions and do training ahead of time) </a:t>
            </a:r>
            <a:endParaRPr lang="en-US" sz="2400" dirty="0" smtClean="0"/>
          </a:p>
          <a:p>
            <a:pPr marL="365760" indent="-256032" eaLnBrk="1" fontAlgn="auto" hangingPunct="1">
              <a:lnSpc>
                <a:spcPct val="90000"/>
              </a:lnSpc>
              <a:spcAft>
                <a:spcPts val="0"/>
              </a:spcAft>
              <a:buFont typeface="Wingdings" pitchFamily="2" charset="2"/>
              <a:buNone/>
              <a:defRPr/>
            </a:pPr>
            <a:endParaRPr lang="en-US" sz="2400" dirty="0"/>
          </a:p>
          <a:p>
            <a:pPr marL="365760" indent="-256032" algn="ctr" eaLnBrk="1" fontAlgn="auto" hangingPunct="1">
              <a:lnSpc>
                <a:spcPct val="90000"/>
              </a:lnSpc>
              <a:spcAft>
                <a:spcPts val="0"/>
              </a:spcAft>
              <a:buFont typeface="Wingdings" pitchFamily="2" charset="2"/>
              <a:buNone/>
              <a:defRPr/>
            </a:pPr>
            <a:r>
              <a:rPr lang="en-US" sz="2800" b="1" i="1" dirty="0">
                <a:effectLst>
                  <a:outerShdw blurRad="38100" dist="38100" dir="2700000" algn="tl">
                    <a:srgbClr val="C0C0C0"/>
                  </a:outerShdw>
                </a:effectLst>
              </a:rPr>
              <a:t>Remember to restraint everyone &amp; everything else too ! </a:t>
            </a:r>
          </a:p>
        </p:txBody>
      </p:sp>
      <p:sp>
        <p:nvSpPr>
          <p:cNvPr id="331778" name="Rectangle 2"/>
          <p:cNvSpPr>
            <a:spLocks noGrp="1" noChangeArrowheads="1"/>
          </p:cNvSpPr>
          <p:nvPr>
            <p:ph type="title"/>
          </p:nvPr>
        </p:nvSpPr>
        <p:spPr>
          <a:xfrm>
            <a:off x="304800" y="533400"/>
            <a:ext cx="8534400" cy="1143000"/>
          </a:xfrm>
        </p:spPr>
        <p:txBody>
          <a:bodyPr>
            <a:normAutofit fontScale="90000"/>
          </a:bodyPr>
          <a:lstStyle/>
          <a:p>
            <a:pPr eaLnBrk="1" fontAlgn="auto" hangingPunct="1">
              <a:spcAft>
                <a:spcPts val="0"/>
              </a:spcAft>
              <a:defRPr/>
            </a:pPr>
            <a:r>
              <a:rPr lang="en-US" sz="4000" dirty="0"/>
              <a:t>Right Care When It Counts: </a:t>
            </a:r>
            <a:r>
              <a:rPr lang="en-US" sz="4000" dirty="0" smtClean="0"/>
              <a:t/>
            </a:r>
            <a:br>
              <a:rPr lang="en-US" sz="4000" dirty="0" smtClean="0"/>
            </a:br>
            <a:r>
              <a:rPr lang="en-US" sz="4000" dirty="0" smtClean="0"/>
              <a:t>SECURE </a:t>
            </a:r>
            <a:r>
              <a:rPr lang="en-US" sz="4000" dirty="0"/>
              <a:t>Transport of </a:t>
            </a:r>
            <a:r>
              <a:rPr lang="en-US" sz="4000" dirty="0" smtClean="0"/>
              <a:t>Children </a:t>
            </a:r>
            <a:br>
              <a:rPr lang="en-US" sz="4000" dirty="0" smtClean="0"/>
            </a:br>
            <a:r>
              <a:rPr lang="en-US" sz="4000" dirty="0" smtClean="0"/>
              <a:t>in </a:t>
            </a:r>
            <a:r>
              <a:rPr lang="en-US" sz="4000" dirty="0"/>
              <a:t>EMS vehicles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381000" y="2057400"/>
            <a:ext cx="7848600" cy="4038600"/>
          </a:xfrm>
        </p:spPr>
        <p:txBody>
          <a:bodyPr/>
          <a:lstStyle/>
          <a:p>
            <a:pPr eaLnBrk="1" hangingPunct="1">
              <a:spcBef>
                <a:spcPct val="0"/>
              </a:spcBef>
              <a:buFont typeface="Wingdings" panose="05000000000000000000" pitchFamily="2" charset="2"/>
              <a:buNone/>
            </a:pPr>
            <a:r>
              <a:rPr lang="en-US" altLang="en-US" sz="3600" b="1" smtClean="0"/>
              <a:t>What we DO know: </a:t>
            </a:r>
          </a:p>
          <a:p>
            <a:pPr lvl="1" eaLnBrk="1" hangingPunct="1">
              <a:spcBef>
                <a:spcPct val="0"/>
              </a:spcBef>
            </a:pPr>
            <a:r>
              <a:rPr lang="en-US" altLang="en-US" sz="2400" smtClean="0"/>
              <a:t>NO side facing CRS seats (no bench seats)</a:t>
            </a:r>
          </a:p>
          <a:p>
            <a:pPr lvl="1" eaLnBrk="1" hangingPunct="1">
              <a:spcBef>
                <a:spcPct val="0"/>
              </a:spcBef>
            </a:pPr>
            <a:r>
              <a:rPr lang="en-US" altLang="en-US" sz="2400" smtClean="0"/>
              <a:t>NO CRS with safety screen in Police Cars</a:t>
            </a:r>
          </a:p>
          <a:p>
            <a:pPr lvl="1" eaLnBrk="1" hangingPunct="1">
              <a:spcBef>
                <a:spcPct val="0"/>
              </a:spcBef>
            </a:pPr>
            <a:r>
              <a:rPr lang="en-US" altLang="en-US" sz="2400" smtClean="0"/>
              <a:t>NO infant CRS (they have rocker bottoms and in pilot testing flipped 180 – 360 degrees) </a:t>
            </a:r>
          </a:p>
          <a:p>
            <a:pPr lvl="1" eaLnBrk="1" hangingPunct="1">
              <a:spcBef>
                <a:spcPct val="0"/>
              </a:spcBef>
            </a:pPr>
            <a:r>
              <a:rPr lang="en-US" altLang="en-US" sz="2400" smtClean="0"/>
              <a:t>NO parent holding CRS with child </a:t>
            </a:r>
          </a:p>
          <a:p>
            <a:pPr lvl="1" eaLnBrk="1" hangingPunct="1">
              <a:spcBef>
                <a:spcPct val="0"/>
              </a:spcBef>
            </a:pPr>
            <a:r>
              <a:rPr lang="en-US" altLang="en-US" sz="2400" smtClean="0"/>
              <a:t>NO parents holding children on stretcher</a:t>
            </a:r>
          </a:p>
          <a:p>
            <a:pPr lvl="1" eaLnBrk="1" hangingPunct="1">
              <a:spcBef>
                <a:spcPct val="0"/>
              </a:spcBef>
            </a:pPr>
            <a:r>
              <a:rPr lang="en-US" altLang="en-US" sz="2400" smtClean="0"/>
              <a:t>NO loose objects</a:t>
            </a:r>
          </a:p>
          <a:p>
            <a:pPr lvl="1" eaLnBrk="1" hangingPunct="1">
              <a:spcBef>
                <a:spcPct val="0"/>
              </a:spcBef>
              <a:buFont typeface="Verdana" panose="020B0604030504040204" pitchFamily="34" charset="0"/>
              <a:buNone/>
            </a:pPr>
            <a:endParaRPr lang="en-US" altLang="en-US" sz="2400" smtClean="0"/>
          </a:p>
          <a:p>
            <a:pPr lvl="1" eaLnBrk="1" hangingPunct="1">
              <a:spcBef>
                <a:spcPct val="0"/>
              </a:spcBef>
              <a:buFont typeface="Wingdings" panose="05000000000000000000" pitchFamily="2" charset="2"/>
              <a:buNone/>
            </a:pPr>
            <a:r>
              <a:rPr lang="en-US" altLang="en-US" sz="2800" smtClean="0"/>
              <a:t>There is a lot more research needed!</a:t>
            </a:r>
            <a:r>
              <a:rPr lang="en-US" altLang="en-US" smtClean="0"/>
              <a:t> </a:t>
            </a:r>
          </a:p>
        </p:txBody>
      </p:sp>
      <p:sp>
        <p:nvSpPr>
          <p:cNvPr id="334850" name="Rectangle 2"/>
          <p:cNvSpPr>
            <a:spLocks noGrp="1" noChangeArrowheads="1"/>
          </p:cNvSpPr>
          <p:nvPr>
            <p:ph type="title"/>
          </p:nvPr>
        </p:nvSpPr>
        <p:spPr>
          <a:xfrm>
            <a:off x="420687" y="357187"/>
            <a:ext cx="8458201" cy="1066800"/>
          </a:xfrm>
        </p:spPr>
        <p:txBody>
          <a:bodyPr>
            <a:normAutofit fontScale="90000"/>
          </a:bodyPr>
          <a:lstStyle/>
          <a:p>
            <a:pPr eaLnBrk="1" fontAlgn="auto" hangingPunct="1">
              <a:lnSpc>
                <a:spcPct val="80000"/>
              </a:lnSpc>
              <a:spcAft>
                <a:spcPts val="0"/>
              </a:spcAft>
              <a:defRPr/>
            </a:pPr>
            <a:r>
              <a:rPr lang="en-US" sz="3600"/>
              <a:t>Best Practices for Safe Transport of children is an ongoing discussion</a:t>
            </a:r>
            <a:r>
              <a:rPr lang="en-US" sz="4000"/>
              <a:t> </a:t>
            </a:r>
            <a:r>
              <a:rPr lang="en-US" sz="6000"/>
              <a:t> </a:t>
            </a:r>
            <a:endParaRPr lang="en-US" sz="4000"/>
          </a:p>
        </p:txBody>
      </p:sp>
      <p:pic>
        <p:nvPicPr>
          <p:cNvPr id="64516" name="Picture 4" descr="MCTN00626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295400"/>
            <a:ext cx="243840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EMSC Logo 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828800"/>
            <a:ext cx="2395538"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3"/>
          <p:cNvSpPr txBox="1">
            <a:spLocks noChangeArrowheads="1"/>
          </p:cNvSpPr>
          <p:nvPr/>
        </p:nvSpPr>
        <p:spPr bwMode="auto">
          <a:xfrm>
            <a:off x="6694488" y="3394075"/>
            <a:ext cx="165576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75000"/>
              </a:lnSpc>
              <a:spcBef>
                <a:spcPct val="5000"/>
              </a:spcBef>
            </a:pPr>
            <a:r>
              <a:rPr lang="en-US" altLang="en-US" sz="2400" b="1">
                <a:latin typeface="Comic Sans MS" panose="030F0702030302020204" pitchFamily="66" charset="0"/>
              </a:rPr>
              <a:t>Thank You </a:t>
            </a:r>
          </a:p>
          <a:p>
            <a:pPr algn="ctr">
              <a:lnSpc>
                <a:spcPct val="75000"/>
              </a:lnSpc>
              <a:spcBef>
                <a:spcPct val="5000"/>
              </a:spcBef>
            </a:pPr>
            <a:r>
              <a:rPr lang="en-US" altLang="en-US" sz="2400" b="1">
                <a:latin typeface="Comic Sans MS" panose="030F0702030302020204" pitchFamily="66" charset="0"/>
              </a:rPr>
              <a:t>&amp; </a:t>
            </a:r>
          </a:p>
          <a:p>
            <a:pPr algn="ctr">
              <a:lnSpc>
                <a:spcPct val="75000"/>
              </a:lnSpc>
              <a:spcBef>
                <a:spcPct val="5000"/>
              </a:spcBef>
            </a:pPr>
            <a:r>
              <a:rPr lang="en-US" altLang="en-US" sz="2400" b="1">
                <a:latin typeface="Comic Sans MS" panose="030F0702030302020204" pitchFamily="66" charset="0"/>
              </a:rPr>
              <a:t>The End</a:t>
            </a:r>
          </a:p>
        </p:txBody>
      </p:sp>
      <p:sp>
        <p:nvSpPr>
          <p:cNvPr id="336900" name="Text Box 4"/>
          <p:cNvSpPr txBox="1">
            <a:spLocks noChangeArrowheads="1"/>
          </p:cNvSpPr>
          <p:nvPr/>
        </p:nvSpPr>
        <p:spPr bwMode="auto">
          <a:xfrm>
            <a:off x="304800" y="381000"/>
            <a:ext cx="8534400" cy="1187450"/>
          </a:xfrm>
          <a:prstGeom prst="rect">
            <a:avLst/>
          </a:prstGeom>
          <a:noFill/>
          <a:ln w="9525">
            <a:noFill/>
            <a:miter lim="800000"/>
            <a:headEnd/>
            <a:tailEnd/>
          </a:ln>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2400" b="1" smtClean="0">
                <a:solidFill>
                  <a:schemeClr val="tx2"/>
                </a:solidFill>
                <a:latin typeface="Tahoma" pitchFamily="34" charset="0"/>
              </a:rPr>
              <a:t>Thank you to the following resources in Maryland and across the country for their input and use of their images – the field is evolving – Stay Tuned!</a:t>
            </a:r>
            <a:r>
              <a:rPr lang="en-US" altLang="en-US" sz="2400" b="1" smtClean="0">
                <a:solidFill>
                  <a:srgbClr val="0000FF"/>
                </a:solidFill>
                <a:effectLst>
                  <a:outerShdw blurRad="38100" dist="38100" dir="2700000" algn="tl">
                    <a:srgbClr val="C0C0C0"/>
                  </a:outerShdw>
                </a:effectLst>
                <a:latin typeface="Comic Sans MS" pitchFamily="66" charset="0"/>
              </a:rPr>
              <a:t> </a:t>
            </a:r>
          </a:p>
        </p:txBody>
      </p:sp>
      <p:sp>
        <p:nvSpPr>
          <p:cNvPr id="65541" name="Text Box 5"/>
          <p:cNvSpPr txBox="1">
            <a:spLocks noChangeArrowheads="1"/>
          </p:cNvSpPr>
          <p:nvPr/>
        </p:nvSpPr>
        <p:spPr bwMode="auto">
          <a:xfrm>
            <a:off x="381000" y="1752600"/>
            <a:ext cx="60960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0000FF"/>
              </a:buClr>
              <a:buFont typeface="Wingdings" panose="05000000000000000000" pitchFamily="2" charset="2"/>
              <a:buChar char="v"/>
            </a:pPr>
            <a:r>
              <a:rPr lang="en-US" altLang="en-US"/>
              <a:t>EMSC Federal Program</a:t>
            </a:r>
          </a:p>
          <a:p>
            <a:pPr eaLnBrk="1" hangingPunct="1">
              <a:spcBef>
                <a:spcPct val="50000"/>
              </a:spcBef>
              <a:buClr>
                <a:srgbClr val="0000FF"/>
              </a:buClr>
              <a:buFont typeface="Wingdings" panose="05000000000000000000" pitchFamily="2" charset="2"/>
              <a:buChar char="v"/>
            </a:pPr>
            <a:r>
              <a:rPr lang="en-US" altLang="en-US"/>
              <a:t>NHTSA EMS Division</a:t>
            </a:r>
          </a:p>
          <a:p>
            <a:pPr eaLnBrk="1" hangingPunct="1">
              <a:spcBef>
                <a:spcPct val="50000"/>
              </a:spcBef>
              <a:buClr>
                <a:srgbClr val="0000FF"/>
              </a:buClr>
              <a:buFont typeface="Wingdings" panose="05000000000000000000" pitchFamily="2" charset="2"/>
              <a:buChar char="v"/>
            </a:pPr>
            <a:r>
              <a:rPr lang="en-US" altLang="en-US"/>
              <a:t>NHTSA Occupant Protection Division</a:t>
            </a:r>
          </a:p>
          <a:p>
            <a:pPr eaLnBrk="1" hangingPunct="1">
              <a:spcBef>
                <a:spcPct val="50000"/>
              </a:spcBef>
              <a:buClr>
                <a:srgbClr val="0000FF"/>
              </a:buClr>
              <a:buFont typeface="Wingdings" panose="05000000000000000000" pitchFamily="2" charset="2"/>
              <a:buChar char="v"/>
            </a:pPr>
            <a:r>
              <a:rPr lang="en-US" altLang="en-US"/>
              <a:t>CNMC Pediatric Transport Team (DC)</a:t>
            </a:r>
          </a:p>
          <a:p>
            <a:pPr eaLnBrk="1" hangingPunct="1">
              <a:spcBef>
                <a:spcPct val="50000"/>
              </a:spcBef>
              <a:buClr>
                <a:srgbClr val="0000FF"/>
              </a:buClr>
              <a:buFont typeface="Wingdings" panose="05000000000000000000" pitchFamily="2" charset="2"/>
              <a:buChar char="v"/>
            </a:pPr>
            <a:r>
              <a:rPr lang="en-US" altLang="en-US"/>
              <a:t>CHIP - EMS Education Program (Pittsburgh) </a:t>
            </a:r>
          </a:p>
          <a:p>
            <a:pPr eaLnBrk="1" hangingPunct="1">
              <a:spcBef>
                <a:spcPct val="50000"/>
              </a:spcBef>
              <a:buClr>
                <a:srgbClr val="0000FF"/>
              </a:buClr>
              <a:buFont typeface="Wingdings" panose="05000000000000000000" pitchFamily="2" charset="2"/>
              <a:buChar char="v"/>
            </a:pPr>
            <a:r>
              <a:rPr lang="en-US" altLang="en-US"/>
              <a:t>Riley Children’s Hospital &amp; Dr. Marilyn Bull</a:t>
            </a:r>
          </a:p>
          <a:p>
            <a:pPr eaLnBrk="1" hangingPunct="1">
              <a:spcBef>
                <a:spcPct val="50000"/>
              </a:spcBef>
              <a:buClr>
                <a:srgbClr val="0000FF"/>
              </a:buClr>
              <a:buFont typeface="Wingdings" panose="05000000000000000000" pitchFamily="2" charset="2"/>
              <a:buChar char="v"/>
            </a:pPr>
            <a:r>
              <a:rPr lang="en-US" altLang="en-US"/>
              <a:t>Montgomery County Fire &amp; Rescue- CPS Program  </a:t>
            </a:r>
          </a:p>
          <a:p>
            <a:pPr eaLnBrk="1" hangingPunct="1">
              <a:spcBef>
                <a:spcPct val="50000"/>
              </a:spcBef>
              <a:buClr>
                <a:srgbClr val="0000FF"/>
              </a:buClr>
              <a:buFont typeface="Wingdings" panose="05000000000000000000" pitchFamily="2" charset="2"/>
              <a:buChar char="v"/>
            </a:pPr>
            <a:r>
              <a:rPr lang="en-US" altLang="en-US"/>
              <a:t>Manufacturers website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body" idx="1"/>
          </p:nvPr>
        </p:nvSpPr>
        <p:spPr>
          <a:xfrm>
            <a:off x="381000" y="1524000"/>
            <a:ext cx="8382000" cy="4495800"/>
          </a:xfrm>
        </p:spPr>
        <p:txBody>
          <a:bodyPr/>
          <a:lstStyle/>
          <a:p>
            <a:pPr algn="ctr">
              <a:buFont typeface="Wingdings 3" panose="05040102010807070707" pitchFamily="18" charset="2"/>
              <a:buNone/>
            </a:pPr>
            <a:r>
              <a:rPr lang="en-US" altLang="en-US" sz="2000" smtClean="0">
                <a:solidFill>
                  <a:srgbClr val="FF0000"/>
                </a:solidFill>
              </a:rPr>
              <a:t>Thank you for participating today!</a:t>
            </a:r>
          </a:p>
          <a:p>
            <a:pPr algn="ctr">
              <a:buFont typeface="Wingdings 3" panose="05040102010807070707" pitchFamily="18" charset="2"/>
              <a:buNone/>
            </a:pPr>
            <a:r>
              <a:rPr lang="en-US" altLang="en-US" smtClean="0"/>
              <a:t>Final Instructions:</a:t>
            </a:r>
          </a:p>
          <a:p>
            <a:r>
              <a:rPr lang="en-US" altLang="en-US" sz="2000" smtClean="0"/>
              <a:t>Evaluation form is available on our website: </a:t>
            </a:r>
            <a:r>
              <a:rPr lang="en-US" altLang="en-US" sz="2000" smtClean="0">
                <a:solidFill>
                  <a:schemeClr val="accent2"/>
                </a:solidFill>
              </a:rPr>
              <a:t>http://www.miemss.org/EMSCwww/CPSHome.htm</a:t>
            </a:r>
            <a:r>
              <a:rPr lang="en-US" altLang="en-US" sz="2000" smtClean="0"/>
              <a:t>;  alternatively, we can email it to call participants. </a:t>
            </a:r>
          </a:p>
          <a:p>
            <a:r>
              <a:rPr lang="en-US" altLang="en-US" sz="2000" smtClean="0"/>
              <a:t>Return your completed evaluation along with the contact info page to receive CPST certificate.</a:t>
            </a:r>
          </a:p>
          <a:p>
            <a:r>
              <a:rPr lang="en-US" altLang="en-US" sz="2000" smtClean="0"/>
              <a:t>EMS providers must complete a roster with Provider ID # for continuing education. </a:t>
            </a:r>
          </a:p>
          <a:p>
            <a:r>
              <a:rPr lang="en-US" altLang="en-US" sz="2000" smtClean="0"/>
              <a:t>The full presentation with audio will be available on our website in a couple of weeks, in case you wish to re-visit it, or refer a colleague to it. </a:t>
            </a:r>
          </a:p>
          <a:p>
            <a:endParaRPr lang="en-US" altLang="en-US" smtClean="0"/>
          </a:p>
        </p:txBody>
      </p:sp>
      <p:pic>
        <p:nvPicPr>
          <p:cNvPr id="66563" name="Picture 22" descr="CPSbanner"/>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1219200" y="304800"/>
            <a:ext cx="6629400"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04800" y="1447800"/>
            <a:ext cx="8382000" cy="4800600"/>
          </a:xfrm>
        </p:spPr>
        <p:txBody>
          <a:bodyPr>
            <a:normAutofit lnSpcReduction="10000"/>
          </a:bodyPr>
          <a:lstStyle/>
          <a:p>
            <a:pPr marL="365760" indent="-256032" eaLnBrk="1" fontAlgn="auto" hangingPunct="1">
              <a:lnSpc>
                <a:spcPct val="80000"/>
              </a:lnSpc>
              <a:spcAft>
                <a:spcPts val="0"/>
              </a:spcAft>
              <a:buFont typeface="Wingdings" pitchFamily="2" charset="2"/>
              <a:buNone/>
              <a:defRPr/>
            </a:pPr>
            <a:r>
              <a:rPr lang="en-US" sz="2400" b="1" dirty="0"/>
              <a:t>RECOMMENDATIONS based upon data &amp; crash reconstruction </a:t>
            </a:r>
            <a:r>
              <a:rPr lang="en-US" sz="2400" b="1" u="sng" dirty="0"/>
              <a:t>currently </a:t>
            </a:r>
            <a:r>
              <a:rPr lang="en-US" sz="2400" b="1" dirty="0"/>
              <a:t>available: </a:t>
            </a:r>
          </a:p>
          <a:p>
            <a:pPr marL="365760" indent="-256032" eaLnBrk="1" fontAlgn="auto" hangingPunct="1">
              <a:lnSpc>
                <a:spcPct val="80000"/>
              </a:lnSpc>
              <a:spcAft>
                <a:spcPct val="20000"/>
              </a:spcAft>
              <a:buFont typeface="Wingdings" pitchFamily="2" charset="2"/>
              <a:buNone/>
              <a:defRPr/>
            </a:pPr>
            <a:endParaRPr lang="en-US" sz="1000" dirty="0"/>
          </a:p>
          <a:p>
            <a:pPr marL="365760" indent="-256032" eaLnBrk="1" fontAlgn="auto" hangingPunct="1">
              <a:lnSpc>
                <a:spcPct val="80000"/>
              </a:lnSpc>
              <a:spcAft>
                <a:spcPct val="20000"/>
              </a:spcAft>
              <a:buFont typeface="Wingdings 3"/>
              <a:buChar char=""/>
              <a:defRPr/>
            </a:pPr>
            <a:r>
              <a:rPr lang="en-US" sz="2000" b="1" dirty="0"/>
              <a:t>Ensure that emergency service workers use the patient compartment vehicle occupant restraints whenever possible </a:t>
            </a:r>
          </a:p>
          <a:p>
            <a:pPr marL="365760" indent="-256032" eaLnBrk="1" fontAlgn="auto" hangingPunct="1">
              <a:lnSpc>
                <a:spcPct val="80000"/>
              </a:lnSpc>
              <a:spcAft>
                <a:spcPct val="20000"/>
              </a:spcAft>
              <a:buFont typeface="Wingdings" pitchFamily="2" charset="2"/>
              <a:buNone/>
              <a:defRPr/>
            </a:pPr>
            <a:endParaRPr lang="en-US" sz="1000" b="1" dirty="0"/>
          </a:p>
          <a:p>
            <a:pPr marL="365760" indent="-256032" eaLnBrk="1" fontAlgn="auto" hangingPunct="1">
              <a:lnSpc>
                <a:spcPct val="80000"/>
              </a:lnSpc>
              <a:spcAft>
                <a:spcPct val="20000"/>
              </a:spcAft>
              <a:buFont typeface="Wingdings 3"/>
              <a:buChar char=""/>
              <a:defRPr/>
            </a:pPr>
            <a:r>
              <a:rPr lang="en-US" sz="2000" b="1" dirty="0"/>
              <a:t>Ensure that patient cots are equipped with upper body safety restraints for use during emergency &amp; non-emergency transports </a:t>
            </a:r>
          </a:p>
          <a:p>
            <a:pPr marL="365760" indent="-256032" eaLnBrk="1" fontAlgn="auto" hangingPunct="1">
              <a:lnSpc>
                <a:spcPct val="80000"/>
              </a:lnSpc>
              <a:spcAft>
                <a:spcPct val="20000"/>
              </a:spcAft>
              <a:buFont typeface="Wingdings" pitchFamily="2" charset="2"/>
              <a:buNone/>
              <a:defRPr/>
            </a:pPr>
            <a:endParaRPr lang="en-US" sz="1000" b="1" dirty="0"/>
          </a:p>
          <a:p>
            <a:pPr marL="365760" indent="-256032" eaLnBrk="1" fontAlgn="auto" hangingPunct="1">
              <a:lnSpc>
                <a:spcPct val="80000"/>
              </a:lnSpc>
              <a:spcAft>
                <a:spcPct val="20000"/>
              </a:spcAft>
              <a:buFont typeface="Wingdings 3"/>
              <a:buChar char=""/>
              <a:defRPr/>
            </a:pPr>
            <a:r>
              <a:rPr lang="en-US" sz="2000" b="1" dirty="0"/>
              <a:t>Ensure that drivers and front-seat passengers of emergency service vehicles use the vehicle occupant restraints that are provided. </a:t>
            </a:r>
          </a:p>
          <a:p>
            <a:pPr marL="365760" indent="-256032" eaLnBrk="1" fontAlgn="auto" hangingPunct="1">
              <a:lnSpc>
                <a:spcPct val="80000"/>
              </a:lnSpc>
              <a:spcAft>
                <a:spcPct val="20000"/>
              </a:spcAft>
              <a:buFont typeface="Wingdings" pitchFamily="2" charset="2"/>
              <a:buNone/>
              <a:defRPr/>
            </a:pPr>
            <a:endParaRPr lang="en-US" sz="1000" b="1" dirty="0"/>
          </a:p>
          <a:p>
            <a:pPr marL="365760" indent="-256032" eaLnBrk="1" fontAlgn="auto" hangingPunct="1">
              <a:lnSpc>
                <a:spcPct val="80000"/>
              </a:lnSpc>
              <a:spcAft>
                <a:spcPct val="20000"/>
              </a:spcAft>
              <a:buFont typeface="Wingdings 3"/>
              <a:buChar char=""/>
              <a:defRPr/>
            </a:pPr>
            <a:r>
              <a:rPr lang="en-US" sz="2000" b="1" dirty="0"/>
              <a:t>Evaluate and develop occupant protection systems designed to increase the crash survivability of EMS workers in ambulance patient compartments while still providing the necessary mobility to provide patient care during transport. </a:t>
            </a:r>
          </a:p>
        </p:txBody>
      </p:sp>
      <p:sp>
        <p:nvSpPr>
          <p:cNvPr id="38916" name="Rectangle 4"/>
          <p:cNvSpPr>
            <a:spLocks noChangeArrowheads="1"/>
          </p:cNvSpPr>
          <p:nvPr/>
        </p:nvSpPr>
        <p:spPr bwMode="auto">
          <a:xfrm>
            <a:off x="228600" y="228600"/>
            <a:ext cx="8585200" cy="914400"/>
          </a:xfrm>
          <a:prstGeom prst="rect">
            <a:avLst/>
          </a:prstGeom>
          <a:noFill/>
          <a:ln w="9525">
            <a:noFill/>
            <a:miter lim="800000"/>
            <a:headEnd/>
            <a:tailEnd/>
          </a:ln>
          <a:effectLst/>
        </p:spPr>
        <p:txBody>
          <a:bodyPr anchor="ctr" anchorCtr="1"/>
          <a:lstStyle/>
          <a:p>
            <a:pPr eaLnBrk="1" hangingPunct="1">
              <a:defRPr/>
            </a:pPr>
            <a:r>
              <a:rPr lang="en-US" sz="2800" b="1" dirty="0">
                <a:solidFill>
                  <a:schemeClr val="tx2"/>
                </a:solidFill>
                <a:latin typeface="+mj-lt"/>
              </a:rPr>
              <a:t>National Institute for Occupational Safety and Health (NIOSH)-  Division of Safety Research</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0" y="1447800"/>
            <a:ext cx="9144000" cy="4683125"/>
          </a:xfrm>
        </p:spPr>
        <p:txBody>
          <a:bodyPr/>
          <a:lstStyle/>
          <a:p>
            <a:pPr algn="ctr" eaLnBrk="1" hangingPunct="1">
              <a:spcBef>
                <a:spcPct val="0"/>
              </a:spcBef>
              <a:buFont typeface="Wingdings" panose="05000000000000000000" pitchFamily="2" charset="2"/>
              <a:buNone/>
            </a:pPr>
            <a:r>
              <a:rPr lang="en-US" altLang="en-US" sz="2800" b="1" smtClean="0"/>
              <a:t>SECURE</a:t>
            </a:r>
            <a:r>
              <a:rPr lang="en-US" altLang="en-US" sz="3600" b="1" smtClean="0"/>
              <a:t> </a:t>
            </a:r>
            <a:r>
              <a:rPr lang="en-US" altLang="en-US" sz="2800" b="1" smtClean="0"/>
              <a:t>messaging  </a:t>
            </a:r>
          </a:p>
          <a:p>
            <a:pPr marL="1885950" lvl="2" indent="-336550" eaLnBrk="1" hangingPunct="1">
              <a:spcBef>
                <a:spcPct val="0"/>
              </a:spcBef>
              <a:buFont typeface="Wingdings" panose="05000000000000000000" pitchFamily="2" charset="2"/>
              <a:buNone/>
            </a:pPr>
            <a:r>
              <a:rPr lang="en-US" altLang="en-US" b="1" smtClean="0"/>
              <a:t>	</a:t>
            </a:r>
            <a:r>
              <a:rPr lang="en-US" altLang="en-US" sz="2900" b="1" smtClean="0">
                <a:solidFill>
                  <a:schemeClr val="accent1"/>
                </a:solidFill>
              </a:rPr>
              <a:t>S</a:t>
            </a:r>
            <a:r>
              <a:rPr lang="en-US" altLang="en-US" b="1" smtClean="0"/>
              <a:t>tretcher with 3 safety straps &amp; </a:t>
            </a:r>
            <a:br>
              <a:rPr lang="en-US" altLang="en-US" b="1" smtClean="0"/>
            </a:br>
            <a:r>
              <a:rPr lang="en-US" altLang="en-US" b="1" smtClean="0"/>
              <a:t>    </a:t>
            </a:r>
            <a:r>
              <a:rPr lang="en-US" altLang="en-US" b="1" u="sng" smtClean="0">
                <a:solidFill>
                  <a:schemeClr val="accent1"/>
                </a:solidFill>
              </a:rPr>
              <a:t>2 over shoulder harness</a:t>
            </a:r>
          </a:p>
          <a:p>
            <a:pPr marL="1885950" lvl="2" indent="-336550" eaLnBrk="1" hangingPunct="1">
              <a:spcBef>
                <a:spcPct val="0"/>
              </a:spcBef>
              <a:buFont typeface="Wingdings" panose="05000000000000000000" pitchFamily="2" charset="2"/>
              <a:buNone/>
            </a:pPr>
            <a:r>
              <a:rPr lang="en-US" altLang="en-US" b="1" smtClean="0"/>
              <a:t>	</a:t>
            </a:r>
            <a:r>
              <a:rPr lang="en-US" altLang="en-US" sz="2900" b="1" smtClean="0">
                <a:solidFill>
                  <a:schemeClr val="accent1"/>
                </a:solidFill>
              </a:rPr>
              <a:t>E</a:t>
            </a:r>
            <a:r>
              <a:rPr lang="en-US" altLang="en-US" b="1" smtClean="0"/>
              <a:t>quipment is secured with straps in working order</a:t>
            </a:r>
          </a:p>
          <a:p>
            <a:pPr marL="1885950" lvl="2" indent="-336550" eaLnBrk="1" hangingPunct="1">
              <a:spcBef>
                <a:spcPct val="0"/>
              </a:spcBef>
              <a:buFont typeface="Wingdings" panose="05000000000000000000" pitchFamily="2" charset="2"/>
              <a:buNone/>
            </a:pPr>
            <a:r>
              <a:rPr lang="en-US" altLang="en-US" b="1" smtClean="0"/>
              <a:t>	</a:t>
            </a:r>
            <a:r>
              <a:rPr lang="en-US" altLang="en-US" sz="2900" b="1" smtClean="0">
                <a:solidFill>
                  <a:schemeClr val="accent1"/>
                </a:solidFill>
              </a:rPr>
              <a:t>C</a:t>
            </a:r>
            <a:r>
              <a:rPr lang="en-US" altLang="en-US" b="1" smtClean="0"/>
              <a:t>abinets are closed &amp; latched / locked</a:t>
            </a:r>
          </a:p>
          <a:p>
            <a:pPr marL="1885950" lvl="2" indent="-336550" eaLnBrk="1" hangingPunct="1">
              <a:spcBef>
                <a:spcPct val="0"/>
              </a:spcBef>
              <a:buFont typeface="Wingdings" panose="05000000000000000000" pitchFamily="2" charset="2"/>
              <a:buNone/>
            </a:pPr>
            <a:r>
              <a:rPr lang="en-US" altLang="en-US" b="1" smtClean="0"/>
              <a:t>	</a:t>
            </a:r>
            <a:r>
              <a:rPr lang="en-US" altLang="en-US" sz="2900" b="1" smtClean="0">
                <a:solidFill>
                  <a:schemeClr val="accent1"/>
                </a:solidFill>
              </a:rPr>
              <a:t>U</a:t>
            </a:r>
            <a:r>
              <a:rPr lang="en-US" altLang="en-US" b="1" smtClean="0"/>
              <a:t>se age &amp; size appropriate restraints for patients</a:t>
            </a:r>
          </a:p>
          <a:p>
            <a:pPr eaLnBrk="1" hangingPunct="1">
              <a:spcBef>
                <a:spcPct val="0"/>
              </a:spcBef>
              <a:buFont typeface="Wingdings" panose="05000000000000000000" pitchFamily="2" charset="2"/>
              <a:buNone/>
            </a:pPr>
            <a:r>
              <a:rPr lang="en-US" altLang="en-US" sz="2400" b="1" smtClean="0"/>
              <a:t>  </a:t>
            </a:r>
            <a:r>
              <a:rPr lang="en-US" altLang="en-US" sz="2400" b="1" smtClean="0">
                <a:solidFill>
                  <a:schemeClr val="accent1"/>
                </a:solidFill>
              </a:rPr>
              <a:t>Oxygen</a:t>
            </a:r>
            <a:r>
              <a:rPr lang="en-US" altLang="en-US" sz="2400" b="1" smtClean="0"/>
              <a:t> is </a:t>
            </a:r>
            <a:r>
              <a:rPr lang="en-US" altLang="en-US" sz="2800" b="1" smtClean="0">
                <a:solidFill>
                  <a:schemeClr val="accent1"/>
                </a:solidFill>
              </a:rPr>
              <a:t>R</a:t>
            </a:r>
            <a:r>
              <a:rPr lang="en-US" altLang="en-US" sz="2400" b="1" smtClean="0"/>
              <a:t>estrained in crash stable brackets</a:t>
            </a:r>
          </a:p>
          <a:p>
            <a:pPr marL="1885950" lvl="2" indent="-336550" eaLnBrk="1" hangingPunct="1">
              <a:spcBef>
                <a:spcPct val="0"/>
              </a:spcBef>
              <a:buFont typeface="Wingdings" panose="05000000000000000000" pitchFamily="2" charset="2"/>
              <a:buNone/>
            </a:pPr>
            <a:r>
              <a:rPr lang="en-US" altLang="en-US" b="1" smtClean="0"/>
              <a:t>	</a:t>
            </a:r>
            <a:r>
              <a:rPr lang="en-US" altLang="en-US" sz="2900" b="1" smtClean="0">
                <a:solidFill>
                  <a:schemeClr val="accent1"/>
                </a:solidFill>
              </a:rPr>
              <a:t>E</a:t>
            </a:r>
            <a:r>
              <a:rPr lang="en-US" altLang="en-US" b="1" smtClean="0"/>
              <a:t>veryone is secured in a restraint - patient, 	providers &amp; family</a:t>
            </a:r>
            <a:r>
              <a:rPr lang="en-US" altLang="en-US" sz="2000" b="1" smtClean="0"/>
              <a:t> </a:t>
            </a:r>
            <a:endParaRPr lang="en-US" altLang="en-US" sz="2200" smtClean="0"/>
          </a:p>
        </p:txBody>
      </p:sp>
      <p:sp>
        <p:nvSpPr>
          <p:cNvPr id="210948" name="Rectangle 4"/>
          <p:cNvSpPr>
            <a:spLocks noGrp="1" noChangeArrowheads="1"/>
          </p:cNvSpPr>
          <p:nvPr>
            <p:ph type="title"/>
          </p:nvPr>
        </p:nvSpPr>
        <p:spPr/>
        <p:txBody>
          <a:bodyPr anchorCtr="1"/>
          <a:lstStyle/>
          <a:p>
            <a:pPr eaLnBrk="1" fontAlgn="auto" hangingPunct="1">
              <a:spcAft>
                <a:spcPts val="0"/>
              </a:spcAft>
              <a:defRPr/>
            </a:pPr>
            <a:r>
              <a:rPr lang="en-US" sz="4000" dirty="0"/>
              <a:t>Basics of Ambulance Transport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1"/>
          <p:cNvSpPr>
            <a:spLocks noGrp="1"/>
          </p:cNvSpPr>
          <p:nvPr>
            <p:ph type="title" idx="4294967295"/>
          </p:nvPr>
        </p:nvSpPr>
        <p:spPr>
          <a:xfrm>
            <a:off x="490538" y="155575"/>
            <a:ext cx="8077200" cy="1143000"/>
          </a:xfrm>
        </p:spPr>
        <p:txBody>
          <a:bodyPr/>
          <a:lstStyle/>
          <a:p>
            <a:pPr eaLnBrk="1" fontAlgn="auto" hangingPunct="1">
              <a:spcAft>
                <a:spcPts val="0"/>
              </a:spcAft>
              <a:defRPr/>
            </a:pPr>
            <a:r>
              <a:rPr lang="en-US"/>
              <a:t>Safe Transport of Children </a:t>
            </a:r>
          </a:p>
        </p:txBody>
      </p:sp>
      <p:sp>
        <p:nvSpPr>
          <p:cNvPr id="18435" name="Content Placeholder 2"/>
          <p:cNvSpPr>
            <a:spLocks noGrp="1"/>
          </p:cNvSpPr>
          <p:nvPr>
            <p:ph idx="4294967295"/>
          </p:nvPr>
        </p:nvSpPr>
        <p:spPr>
          <a:xfrm>
            <a:off x="228600" y="1066800"/>
            <a:ext cx="7924800" cy="4724400"/>
          </a:xfrm>
        </p:spPr>
        <p:txBody>
          <a:bodyPr/>
          <a:lstStyle/>
          <a:p>
            <a:pPr eaLnBrk="1" hangingPunct="1"/>
            <a:r>
              <a:rPr lang="en-US" altLang="en-US" sz="2400" smtClean="0"/>
              <a:t>Recommendations for the Safe Transportation of Children in Emergency Ground Ambulances</a:t>
            </a:r>
          </a:p>
          <a:p>
            <a:pPr lvl="1" eaLnBrk="1" hangingPunct="1"/>
            <a:r>
              <a:rPr lang="en-US" altLang="en-US" sz="1800" smtClean="0"/>
              <a:t>NHTSA’s Office of EMS and the Occupant Protection Division are continuing to work with other Federal and organizational partners on this effort </a:t>
            </a:r>
          </a:p>
          <a:p>
            <a:pPr eaLnBrk="1" hangingPunct="1"/>
            <a:r>
              <a:rPr lang="en-US" altLang="en-US" sz="2400" smtClean="0"/>
              <a:t>Two year process lead by NHTSA Office of Occupant Protection and Office of EMS to review literature, research and make recommendations </a:t>
            </a:r>
          </a:p>
          <a:p>
            <a:pPr eaLnBrk="1" hangingPunct="1"/>
            <a:endParaRPr lang="en-US" altLang="en-US" sz="2400" smtClean="0"/>
          </a:p>
          <a:p>
            <a:pPr eaLnBrk="1" hangingPunct="1"/>
            <a:r>
              <a:rPr lang="en-US" altLang="en-US" sz="2400" smtClean="0"/>
              <a:t>Working Group made up of variety of EMS and Child Passenger Safety organizations representing both private and fire based systems</a:t>
            </a:r>
          </a:p>
          <a:p>
            <a:pPr lvl="1" eaLnBrk="1" hangingPunct="1">
              <a:buFontTx/>
              <a:buNone/>
            </a:pPr>
            <a:endParaRPr lang="en-US" altLang="en-US" sz="1600" smtClean="0">
              <a:solidFill>
                <a:srgbClr val="0000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idx="4294967295"/>
          </p:nvPr>
        </p:nvSpPr>
        <p:spPr>
          <a:xfrm>
            <a:off x="1981200" y="228600"/>
            <a:ext cx="5264150" cy="719138"/>
          </a:xfrm>
        </p:spPr>
        <p:txBody>
          <a:bodyPr/>
          <a:lstStyle/>
          <a:p>
            <a:pPr eaLnBrk="1" fontAlgn="auto" hangingPunct="1">
              <a:spcAft>
                <a:spcPts val="0"/>
              </a:spcAft>
              <a:defRPr/>
            </a:pPr>
            <a:r>
              <a:rPr lang="en-US" sz="4000" dirty="0">
                <a:solidFill>
                  <a:srgbClr val="000000"/>
                </a:solidFill>
                <a:effectLst>
                  <a:outerShdw blurRad="38100" dist="38100" dir="2700000" algn="tl">
                    <a:srgbClr val="C0C0C0"/>
                  </a:outerShdw>
                </a:effectLst>
              </a:rPr>
              <a:t>Project Work Group</a:t>
            </a:r>
          </a:p>
        </p:txBody>
      </p:sp>
      <p:sp>
        <p:nvSpPr>
          <p:cNvPr id="19459" name="Text Box 3"/>
          <p:cNvSpPr txBox="1">
            <a:spLocks noChangeArrowheads="1"/>
          </p:cNvSpPr>
          <p:nvPr/>
        </p:nvSpPr>
        <p:spPr bwMode="auto">
          <a:xfrm>
            <a:off x="609600" y="838200"/>
            <a:ext cx="792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u="sng">
                <a:latin typeface="Calibri" panose="020F0502020204030204" pitchFamily="34" charset="0"/>
                <a:cs typeface="Arial" panose="020B0604020202020204" pitchFamily="34" charset="0"/>
              </a:rPr>
              <a:t>Work Group Representative Organizations</a:t>
            </a:r>
          </a:p>
        </p:txBody>
      </p:sp>
      <p:sp>
        <p:nvSpPr>
          <p:cNvPr id="19460" name="Rectangle 14"/>
          <p:cNvSpPr>
            <a:spLocks noChangeArrowheads="1"/>
          </p:cNvSpPr>
          <p:nvPr/>
        </p:nvSpPr>
        <p:spPr bwMode="auto">
          <a:xfrm>
            <a:off x="1266825" y="1482725"/>
            <a:ext cx="7491413"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1600"/>
              </a:lnSpc>
              <a:buFont typeface="Arial" panose="020B0604020202020204" pitchFamily="34" charset="0"/>
              <a:buChar char="•"/>
            </a:pPr>
            <a:r>
              <a:rPr lang="en-US" altLang="en-US" sz="2000" b="1">
                <a:latin typeface="Calibri" panose="020F0502020204030204" pitchFamily="34" charset="0"/>
                <a:cs typeface="Arial" panose="020B0604020202020204" pitchFamily="34" charset="0"/>
              </a:rPr>
              <a:t>American Ambulance Association</a:t>
            </a:r>
          </a:p>
          <a:p>
            <a:pPr eaLnBrk="1" hangingPunct="1">
              <a:lnSpc>
                <a:spcPts val="1600"/>
              </a:lnSpc>
            </a:pPr>
            <a:r>
              <a:rPr lang="en-US" altLang="en-US" sz="1600" b="1">
                <a:latin typeface="Calibri" panose="020F0502020204030204" pitchFamily="34" charset="0"/>
                <a:cs typeface="Arial" panose="020B0604020202020204" pitchFamily="34" charset="0"/>
              </a:rPr>
              <a:t>	       </a:t>
            </a:r>
          </a:p>
          <a:p>
            <a:pPr eaLnBrk="1" hangingPunct="1">
              <a:lnSpc>
                <a:spcPts val="1600"/>
              </a:lnSpc>
              <a:buFont typeface="Arial" panose="020B0604020202020204" pitchFamily="34" charset="0"/>
              <a:buChar char="•"/>
            </a:pPr>
            <a:r>
              <a:rPr lang="en-US" altLang="en-US" sz="2000" b="1">
                <a:latin typeface="Calibri" panose="020F0502020204030204" pitchFamily="34" charset="0"/>
                <a:cs typeface="Arial" panose="020B0604020202020204" pitchFamily="34" charset="0"/>
              </a:rPr>
              <a:t>The American Academy of Pediatrics</a:t>
            </a:r>
          </a:p>
          <a:p>
            <a:pPr eaLnBrk="1" hangingPunct="1">
              <a:lnSpc>
                <a:spcPts val="1600"/>
              </a:lnSpc>
              <a:buFont typeface="Arial" panose="020B0604020202020204" pitchFamily="34" charset="0"/>
              <a:buChar char="•"/>
            </a:pPr>
            <a:endParaRPr lang="en-US" altLang="en-US" sz="1600" b="1">
              <a:latin typeface="Calibri" panose="020F0502020204030204" pitchFamily="34" charset="0"/>
              <a:cs typeface="Arial" panose="020B0604020202020204" pitchFamily="34" charset="0"/>
            </a:endParaRPr>
          </a:p>
          <a:p>
            <a:pPr eaLnBrk="1" hangingPunct="1">
              <a:lnSpc>
                <a:spcPts val="1600"/>
              </a:lnSpc>
              <a:buFont typeface="Arial" panose="020B0604020202020204" pitchFamily="34" charset="0"/>
              <a:buChar char="•"/>
            </a:pPr>
            <a:r>
              <a:rPr lang="en-US" altLang="en-US" sz="2000" b="1">
                <a:latin typeface="Calibri" panose="020F0502020204030204" pitchFamily="34" charset="0"/>
                <a:cs typeface="Arial" panose="020B0604020202020204" pitchFamily="34" charset="0"/>
              </a:rPr>
              <a:t>American College of Emergency Physicians</a:t>
            </a:r>
          </a:p>
          <a:p>
            <a:pPr eaLnBrk="1" hangingPunct="1">
              <a:lnSpc>
                <a:spcPts val="1600"/>
              </a:lnSpc>
              <a:buFont typeface="Arial" panose="020B0604020202020204" pitchFamily="34" charset="0"/>
              <a:buChar char="•"/>
            </a:pPr>
            <a:endParaRPr lang="en-US" altLang="en-US" sz="1600" b="1">
              <a:latin typeface="Calibri" panose="020F0502020204030204" pitchFamily="34" charset="0"/>
              <a:cs typeface="Arial" panose="020B0604020202020204" pitchFamily="34" charset="0"/>
            </a:endParaRPr>
          </a:p>
          <a:p>
            <a:pPr eaLnBrk="1" hangingPunct="1">
              <a:lnSpc>
                <a:spcPts val="1600"/>
              </a:lnSpc>
              <a:buFont typeface="Arial" panose="020B0604020202020204" pitchFamily="34" charset="0"/>
              <a:buChar char="•"/>
            </a:pPr>
            <a:r>
              <a:rPr lang="en-US" altLang="en-US" sz="2000" b="1">
                <a:latin typeface="Calibri" panose="020F0502020204030204" pitchFamily="34" charset="0"/>
                <a:cs typeface="Arial" panose="020B0604020202020204" pitchFamily="34" charset="0"/>
              </a:rPr>
              <a:t>International Association of Fire Chiefs</a:t>
            </a:r>
          </a:p>
          <a:p>
            <a:pPr eaLnBrk="1" hangingPunct="1">
              <a:lnSpc>
                <a:spcPts val="1600"/>
              </a:lnSpc>
              <a:buFont typeface="Arial" panose="020B0604020202020204" pitchFamily="34" charset="0"/>
              <a:buChar char="•"/>
            </a:pPr>
            <a:endParaRPr lang="en-US" altLang="en-US" sz="1600" b="1">
              <a:latin typeface="Calibri" panose="020F0502020204030204" pitchFamily="34" charset="0"/>
              <a:cs typeface="Arial" panose="020B0604020202020204" pitchFamily="34" charset="0"/>
            </a:endParaRPr>
          </a:p>
          <a:p>
            <a:pPr eaLnBrk="1" hangingPunct="1">
              <a:lnSpc>
                <a:spcPts val="1600"/>
              </a:lnSpc>
              <a:buFont typeface="Arial" panose="020B0604020202020204" pitchFamily="34" charset="0"/>
              <a:buChar char="•"/>
            </a:pPr>
            <a:r>
              <a:rPr lang="en-US" altLang="en-US" sz="2000" b="1">
                <a:latin typeface="Calibri" panose="020F0502020204030204" pitchFamily="34" charset="0"/>
                <a:cs typeface="Arial" panose="020B0604020202020204" pitchFamily="34" charset="0"/>
              </a:rPr>
              <a:t>National Association of Emergency Medical Service Physicians </a:t>
            </a:r>
          </a:p>
          <a:p>
            <a:pPr eaLnBrk="1" hangingPunct="1">
              <a:lnSpc>
                <a:spcPts val="1600"/>
              </a:lnSpc>
              <a:buFont typeface="Arial" panose="020B0604020202020204" pitchFamily="34" charset="0"/>
              <a:buChar char="•"/>
            </a:pPr>
            <a:endParaRPr lang="en-US" altLang="en-US" sz="1600" b="1">
              <a:latin typeface="Calibri" panose="020F0502020204030204" pitchFamily="34" charset="0"/>
              <a:cs typeface="Arial" panose="020B0604020202020204" pitchFamily="34" charset="0"/>
            </a:endParaRPr>
          </a:p>
          <a:p>
            <a:pPr eaLnBrk="1" hangingPunct="1">
              <a:lnSpc>
                <a:spcPts val="1600"/>
              </a:lnSpc>
              <a:buFont typeface="Arial" panose="020B0604020202020204" pitchFamily="34" charset="0"/>
              <a:buChar char="•"/>
            </a:pPr>
            <a:r>
              <a:rPr lang="en-US" altLang="en-US" sz="2000" b="1">
                <a:latin typeface="Calibri" panose="020F0502020204030204" pitchFamily="34" charset="0"/>
                <a:cs typeface="Arial" panose="020B0604020202020204" pitchFamily="34" charset="0"/>
              </a:rPr>
              <a:t>National Association of Emergency Medical Technicians</a:t>
            </a:r>
          </a:p>
          <a:p>
            <a:pPr eaLnBrk="1" hangingPunct="1">
              <a:lnSpc>
                <a:spcPts val="1600"/>
              </a:lnSpc>
              <a:buFont typeface="Arial" panose="020B0604020202020204" pitchFamily="34" charset="0"/>
              <a:buChar char="•"/>
            </a:pPr>
            <a:endParaRPr lang="en-US" altLang="en-US" sz="1600" b="1">
              <a:latin typeface="Calibri" panose="020F0502020204030204" pitchFamily="34" charset="0"/>
              <a:cs typeface="Arial" panose="020B0604020202020204" pitchFamily="34" charset="0"/>
            </a:endParaRPr>
          </a:p>
          <a:p>
            <a:pPr eaLnBrk="1" hangingPunct="1">
              <a:lnSpc>
                <a:spcPts val="1600"/>
              </a:lnSpc>
              <a:buFont typeface="Arial" panose="020B0604020202020204" pitchFamily="34" charset="0"/>
              <a:buChar char="•"/>
            </a:pPr>
            <a:r>
              <a:rPr lang="en-US" altLang="en-US" sz="2000" b="1">
                <a:latin typeface="Calibri" panose="020F0502020204030204" pitchFamily="34" charset="0"/>
                <a:cs typeface="Arial" panose="020B0604020202020204" pitchFamily="34" charset="0"/>
              </a:rPr>
              <a:t>National Association of State EMS Officials   </a:t>
            </a:r>
          </a:p>
          <a:p>
            <a:pPr eaLnBrk="1" hangingPunct="1">
              <a:lnSpc>
                <a:spcPts val="1600"/>
              </a:lnSpc>
              <a:buFont typeface="Arial" panose="020B0604020202020204" pitchFamily="34" charset="0"/>
              <a:buChar char="•"/>
            </a:pPr>
            <a:endParaRPr lang="en-US" altLang="en-US" sz="1600" b="1">
              <a:latin typeface="Calibri" panose="020F0502020204030204" pitchFamily="34" charset="0"/>
              <a:cs typeface="Arial" panose="020B0604020202020204" pitchFamily="34" charset="0"/>
            </a:endParaRPr>
          </a:p>
          <a:p>
            <a:pPr eaLnBrk="1" hangingPunct="1">
              <a:lnSpc>
                <a:spcPts val="1600"/>
              </a:lnSpc>
              <a:buFont typeface="Arial" panose="020B0604020202020204" pitchFamily="34" charset="0"/>
              <a:buChar char="•"/>
            </a:pPr>
            <a:r>
              <a:rPr lang="en-US" altLang="en-US" sz="2000" b="1">
                <a:latin typeface="Calibri" panose="020F0502020204030204" pitchFamily="34" charset="0"/>
                <a:cs typeface="Arial" panose="020B0604020202020204" pitchFamily="34" charset="0"/>
              </a:rPr>
              <a:t>National Volunteer Fire Council</a:t>
            </a:r>
          </a:p>
          <a:p>
            <a:pPr eaLnBrk="1" hangingPunct="1">
              <a:lnSpc>
                <a:spcPts val="1600"/>
              </a:lnSpc>
              <a:buFont typeface="Arial" panose="020B0604020202020204" pitchFamily="34" charset="0"/>
              <a:buChar char="•"/>
            </a:pPr>
            <a:endParaRPr lang="en-US" altLang="en-US" sz="1600" b="1">
              <a:latin typeface="Calibri" panose="020F0502020204030204" pitchFamily="34" charset="0"/>
              <a:cs typeface="Arial" panose="020B0604020202020204" pitchFamily="34" charset="0"/>
            </a:endParaRPr>
          </a:p>
          <a:p>
            <a:pPr eaLnBrk="1" hangingPunct="1">
              <a:lnSpc>
                <a:spcPts val="1600"/>
              </a:lnSpc>
              <a:buFont typeface="Arial" panose="020B0604020202020204" pitchFamily="34" charset="0"/>
              <a:buChar char="•"/>
            </a:pPr>
            <a:r>
              <a:rPr lang="en-US" altLang="en-US" sz="2000" b="1">
                <a:latin typeface="Calibri" panose="020F0502020204030204" pitchFamily="34" charset="0"/>
                <a:cs typeface="Arial" panose="020B0604020202020204" pitchFamily="34" charset="0"/>
              </a:rPr>
              <a:t>National Emergency Medical Services for Children Resource Center</a:t>
            </a:r>
          </a:p>
          <a:p>
            <a:pPr eaLnBrk="1" hangingPunct="1">
              <a:lnSpc>
                <a:spcPts val="1600"/>
              </a:lnSpc>
              <a:buFont typeface="Arial" panose="020B0604020202020204" pitchFamily="34" charset="0"/>
              <a:buChar char="•"/>
            </a:pPr>
            <a:endParaRPr lang="en-US" altLang="en-US" sz="1600" b="1">
              <a:latin typeface="Calibri" panose="020F0502020204030204" pitchFamily="34" charset="0"/>
              <a:cs typeface="Arial" panose="020B0604020202020204" pitchFamily="34" charset="0"/>
            </a:endParaRPr>
          </a:p>
          <a:p>
            <a:pPr eaLnBrk="1" hangingPunct="1">
              <a:lnSpc>
                <a:spcPts val="1600"/>
              </a:lnSpc>
              <a:buFont typeface="Arial" panose="020B0604020202020204" pitchFamily="34" charset="0"/>
              <a:buChar char="•"/>
            </a:pPr>
            <a:r>
              <a:rPr lang="en-US" altLang="en-US" sz="2000" b="1">
                <a:latin typeface="Calibri" panose="020F0502020204030204" pitchFamily="34" charset="0"/>
                <a:cs typeface="Arial" panose="020B0604020202020204" pitchFamily="34" charset="0"/>
              </a:rPr>
              <a:t>Emergency Nurses Association</a:t>
            </a:r>
          </a:p>
          <a:p>
            <a:pPr eaLnBrk="1" hangingPunct="1">
              <a:lnSpc>
                <a:spcPts val="1600"/>
              </a:lnSpc>
            </a:pPr>
            <a:r>
              <a:rPr lang="en-US" altLang="en-US" sz="1600" b="1">
                <a:latin typeface="Calibri" panose="020F0502020204030204" pitchFamily="34" charset="0"/>
                <a:cs typeface="Arial" panose="020B0604020202020204" pitchFamily="34" charset="0"/>
              </a:rPr>
              <a:t>	</a:t>
            </a:r>
          </a:p>
          <a:p>
            <a:pPr eaLnBrk="1" hangingPunct="1">
              <a:lnSpc>
                <a:spcPts val="1600"/>
              </a:lnSpc>
              <a:buFont typeface="Arial" panose="020B0604020202020204" pitchFamily="34" charset="0"/>
              <a:buChar char="•"/>
            </a:pPr>
            <a:r>
              <a:rPr lang="en-US" altLang="en-US" sz="2000" b="1">
                <a:latin typeface="Calibri" panose="020F0502020204030204" pitchFamily="34" charset="0"/>
                <a:cs typeface="Arial" panose="020B0604020202020204" pitchFamily="34" charset="0"/>
              </a:rPr>
              <a:t>International Association of Fire Fighters</a:t>
            </a:r>
          </a:p>
        </p:txBody>
      </p:sp>
      <p:pic>
        <p:nvPicPr>
          <p:cNvPr id="19461" name="Picture 13" descr="http://tbn0.google.com/images?q=tbn:wPaIIDAcEiFr6M:http://www.firstresponder.gov/PublishingImages/NTAPL_Logo_NASEMSO_4c.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3" y="1527175"/>
            <a:ext cx="5429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5" descr="NAEMT Hom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6149975"/>
            <a:ext cx="11033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7" descr="naemsp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513" y="4125913"/>
            <a:ext cx="609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7350" y="3657600"/>
            <a:ext cx="762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6213" y="1471613"/>
            <a:ext cx="1676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5" descr="http://tbn0.google.com/images?q=tbn:pBLwMli_5DHprM:http://www.washingtonena.org/ENA%2520Logo.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73975" y="5186363"/>
            <a:ext cx="8604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7" descr="http://tbn0.google.com/images?q=tbn:Qco0LyX-ObVorM:http://ctvoad.org/images/National%2520Volunteer%2520fire%2520Council.gif">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800" y="5768975"/>
            <a:ext cx="6810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9" descr="http://tbn2.google.com/images?q=tbn:4DrqCqmP2WN73M:https://www.rkb.us/contentimages/995128.jpg-sm.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38400" y="5970588"/>
            <a:ext cx="6318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1" descr="Emergency Medical Services for Childre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91263" y="6005513"/>
            <a:ext cx="160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8" descr="image0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3863" y="2667000"/>
            <a:ext cx="577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08788" y="2420938"/>
            <a:ext cx="1851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1006</TotalTime>
  <Words>3966</Words>
  <Application>Microsoft Office PowerPoint</Application>
  <PresentationFormat>On-screen Show (4:3)</PresentationFormat>
  <Paragraphs>384</Paragraphs>
  <Slides>55</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Arial</vt:lpstr>
      <vt:lpstr>Lucida Sans Unicode</vt:lpstr>
      <vt:lpstr>Wingdings 3</vt:lpstr>
      <vt:lpstr>Verdana</vt:lpstr>
      <vt:lpstr>Wingdings 2</vt:lpstr>
      <vt:lpstr>Comic Sans MS</vt:lpstr>
      <vt:lpstr>Wingdings</vt:lpstr>
      <vt:lpstr>Webdings</vt:lpstr>
      <vt:lpstr>Calibri</vt:lpstr>
      <vt:lpstr>Tahoma</vt:lpstr>
      <vt:lpstr>Times New Roman</vt:lpstr>
      <vt:lpstr>Concourse</vt:lpstr>
      <vt:lpstr>Housekeeping Details</vt:lpstr>
      <vt:lpstr>Safe Transport of Children in Ambulances</vt:lpstr>
      <vt:lpstr>Objectives</vt:lpstr>
      <vt:lpstr>Evolution of EMS Transport </vt:lpstr>
      <vt:lpstr>Maryland Automated “Accident” Reporting System (MAARS)</vt:lpstr>
      <vt:lpstr>PowerPoint Presentation</vt:lpstr>
      <vt:lpstr>Basics of Ambulance Transport</vt:lpstr>
      <vt:lpstr>Safe Transport of Children </vt:lpstr>
      <vt:lpstr>Project Work Group</vt:lpstr>
      <vt:lpstr>Safe Transport of Children </vt:lpstr>
      <vt:lpstr>Project Background and Objectives</vt:lpstr>
      <vt:lpstr>Project Background and Objectives</vt:lpstr>
      <vt:lpstr>PowerPoint Presentation</vt:lpstr>
      <vt:lpstr>The Document Contains:</vt:lpstr>
      <vt:lpstr>First Principle: Make Everything as a Safe as Possible… </vt:lpstr>
      <vt:lpstr>First Principle: Make Everything as a Safe as Possible… </vt:lpstr>
      <vt:lpstr>PowerPoint Presentation</vt:lpstr>
      <vt:lpstr>PowerPoint Presentation</vt:lpstr>
      <vt:lpstr>Recommendation #1 – </vt:lpstr>
      <vt:lpstr>If the Ideal is not Practical or Achievable…</vt:lpstr>
      <vt:lpstr>What Does that Look Like?</vt:lpstr>
      <vt:lpstr>Recommendation #2</vt:lpstr>
      <vt:lpstr>What Does that Look Like?</vt:lpstr>
      <vt:lpstr>If the Ideal is not Practical or Achievable…</vt:lpstr>
      <vt:lpstr>What Does that Look Like?</vt:lpstr>
      <vt:lpstr>Recommendation #3</vt:lpstr>
      <vt:lpstr>What Does that Look Like?</vt:lpstr>
      <vt:lpstr>If the Ideal is not Practical or Achievable…</vt:lpstr>
      <vt:lpstr>PowerPoint Presentation</vt:lpstr>
      <vt:lpstr>Recommendation #4</vt:lpstr>
      <vt:lpstr>If the Ideal is not Practical or Achievable…</vt:lpstr>
      <vt:lpstr>Recommendation #5</vt:lpstr>
      <vt:lpstr>If the Ideal is not Practical or Achievable…</vt:lpstr>
      <vt:lpstr>-Current Options-</vt:lpstr>
      <vt:lpstr>Ferno Pedi-Mate</vt:lpstr>
      <vt:lpstr>Important Points</vt:lpstr>
      <vt:lpstr>SafeGuard Transport</vt:lpstr>
      <vt:lpstr>Radian R120</vt:lpstr>
      <vt:lpstr>Traditional Car Seat</vt:lpstr>
      <vt:lpstr>Infant Car Bed</vt:lpstr>
      <vt:lpstr>CRASH PROTECTION FOR CHILDREN IN AMBULANCES Recommendations and Procedures* Marilyn J. Bull, M.D., Kathleen Weber, Judith Talty, Miriam Manary A joint project of the Indiana University School of Medicine and the University of Michigan Medical School and Transportation Research Institute presented at the 45th Annual Proceedings, Assoc. for the Advancement of Automotive Medicine, 2001 </vt:lpstr>
      <vt:lpstr>PowerPoint Presentation</vt:lpstr>
      <vt:lpstr>Integrated Car Seat EVS 1850 Hi-BAC Safety Seat</vt:lpstr>
      <vt:lpstr>PowerPoint Presentation</vt:lpstr>
      <vt:lpstr>PowerPoint Presentation</vt:lpstr>
      <vt:lpstr>PowerPoint Presentation</vt:lpstr>
      <vt:lpstr>PowerPoint Presentation</vt:lpstr>
      <vt:lpstr>Children In Ambulances – Just the FACTS: </vt:lpstr>
      <vt:lpstr>Other Dangers that Exist</vt:lpstr>
      <vt:lpstr>PowerPoint Presentation</vt:lpstr>
      <vt:lpstr>Oxygen tanks:  “Crash rated brackets” </vt:lpstr>
      <vt:lpstr>Right Care When It Counts:  SECURE Transport of Children  in EMS vehicles</vt:lpstr>
      <vt:lpstr>Best Practices for Safe Transport of children is an ongoing discussion  </vt:lpstr>
      <vt:lpstr>PowerPoint Presentation</vt:lpstr>
      <vt:lpstr>PowerPoint Presentation</vt:lpstr>
    </vt:vector>
  </TitlesOfParts>
  <Company>MIEMSS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Transport of Children in Ambulances - Training</dc:title>
  <dc:creator>nbs</dc:creator>
  <cp:keywords>MIEMSS, CPS, EMSC, Child, Passenger, Safety, March, 2013</cp:keywords>
  <cp:lastModifiedBy>David Balthis</cp:lastModifiedBy>
  <cp:revision>65</cp:revision>
  <dcterms:created xsi:type="dcterms:W3CDTF">2003-05-14T20:00:43Z</dcterms:created>
  <dcterms:modified xsi:type="dcterms:W3CDTF">2020-03-05T18:28:25Z</dcterms:modified>
  <cp:category>CPS, EMSC, Training</cp:category>
</cp:coreProperties>
</file>