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7" r:id="rId2"/>
    <p:sldId id="287" r:id="rId3"/>
    <p:sldId id="265" r:id="rId4"/>
    <p:sldId id="268" r:id="rId5"/>
    <p:sldId id="269" r:id="rId6"/>
    <p:sldId id="266" r:id="rId7"/>
    <p:sldId id="270" r:id="rId8"/>
    <p:sldId id="288" r:id="rId9"/>
    <p:sldId id="272" r:id="rId10"/>
    <p:sldId id="273" r:id="rId11"/>
    <p:sldId id="274" r:id="rId12"/>
    <p:sldId id="277" r:id="rId13"/>
    <p:sldId id="295" r:id="rId14"/>
    <p:sldId id="278" r:id="rId15"/>
    <p:sldId id="279" r:id="rId16"/>
    <p:sldId id="280" r:id="rId17"/>
    <p:sldId id="281" r:id="rId18"/>
    <p:sldId id="291" r:id="rId19"/>
    <p:sldId id="282" r:id="rId20"/>
    <p:sldId id="290" r:id="rId21"/>
    <p:sldId id="293" r:id="rId22"/>
    <p:sldId id="283" r:id="rId23"/>
    <p:sldId id="296" r:id="rId24"/>
    <p:sldId id="294" r:id="rId25"/>
    <p:sldId id="284" r:id="rId26"/>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rah Sette" initials="SS" lastIdx="2" clrIdx="0"/>
  <p:cmAuthor id="1" name="Megan Renfrew" initials="MR" lastIdx="26" clrIdx="1">
    <p:extLst/>
  </p:cmAuthor>
  <p:cmAuthor id="2" name="Pat Gainer" initials="PG" lastIdx="13"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5217" autoAdjust="0"/>
    <p:restoredTop sz="94660"/>
  </p:normalViewPr>
  <p:slideViewPr>
    <p:cSldViewPr>
      <p:cViewPr varScale="1">
        <p:scale>
          <a:sx n="105" d="100"/>
          <a:sy n="105" d="100"/>
        </p:scale>
        <p:origin x="78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1963"/>
          </a:xfrm>
          <a:prstGeom prst="rect">
            <a:avLst/>
          </a:prstGeom>
        </p:spPr>
        <p:txBody>
          <a:bodyPr vert="horz" lIns="91440" tIns="45720" rIns="91440" bIns="45720" rtlCol="0"/>
          <a:lstStyle>
            <a:lvl1pPr algn="r">
              <a:defRPr sz="1200"/>
            </a:lvl1pPr>
          </a:lstStyle>
          <a:p>
            <a:fld id="{3DD7985B-704B-45DF-B94E-466A4B409607}" type="datetimeFigureOut">
              <a:rPr lang="en-US" smtClean="0"/>
              <a:t>1/29/2022</a:t>
            </a:fld>
            <a:endParaRPr lang="en-US"/>
          </a:p>
        </p:txBody>
      </p:sp>
      <p:sp>
        <p:nvSpPr>
          <p:cNvPr id="4" name="Footer Placeholder 3"/>
          <p:cNvSpPr>
            <a:spLocks noGrp="1"/>
          </p:cNvSpPr>
          <p:nvPr>
            <p:ph type="ftr" sz="quarter" idx="2"/>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lIns="91440" tIns="45720" rIns="91440" bIns="45720" rtlCol="0" anchor="b"/>
          <a:lstStyle>
            <a:lvl1pPr algn="r">
              <a:defRPr sz="1200"/>
            </a:lvl1pPr>
          </a:lstStyle>
          <a:p>
            <a:fld id="{B1737DE1-28D9-4FB6-983C-8B3AE92BFD47}" type="slidenum">
              <a:rPr lang="en-US" smtClean="0"/>
              <a:t>‹#›</a:t>
            </a:fld>
            <a:endParaRPr lang="en-US"/>
          </a:p>
        </p:txBody>
      </p:sp>
    </p:spTree>
    <p:extLst>
      <p:ext uri="{BB962C8B-B14F-4D97-AF65-F5344CB8AC3E}">
        <p14:creationId xmlns:p14="http://schemas.microsoft.com/office/powerpoint/2010/main" val="26387078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9935201B-D98B-4CE9-97E2-E1240BB94527}" type="datetimeFigureOut">
              <a:rPr lang="en-US" smtClean="0"/>
              <a:pPr/>
              <a:t>1/29/2022</a:t>
            </a:fld>
            <a:endParaRPr 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C05A1984-83E6-4B95-BC52-BBA5BD992761}" type="slidenum">
              <a:rPr lang="en-US" smtClean="0"/>
              <a:pPr/>
              <a:t>‹#›</a:t>
            </a:fld>
            <a:endParaRPr lang="en-US" dirty="0"/>
          </a:p>
        </p:txBody>
      </p:sp>
    </p:spTree>
    <p:extLst>
      <p:ext uri="{BB962C8B-B14F-4D97-AF65-F5344CB8AC3E}">
        <p14:creationId xmlns:p14="http://schemas.microsoft.com/office/powerpoint/2010/main" val="1653209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EE60ED-902D-4EDC-8AE4-1C30E685255E}" type="slidenum">
              <a:rPr lang="en-US" smtClean="0"/>
              <a:pPr/>
              <a:t>3</a:t>
            </a:fld>
            <a:endParaRPr lang="en-US" dirty="0"/>
          </a:p>
        </p:txBody>
      </p:sp>
    </p:spTree>
    <p:extLst>
      <p:ext uri="{BB962C8B-B14F-4D97-AF65-F5344CB8AC3E}">
        <p14:creationId xmlns:p14="http://schemas.microsoft.com/office/powerpoint/2010/main" val="4111791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EE60ED-902D-4EDC-8AE4-1C30E685255E}" type="slidenum">
              <a:rPr lang="en-US" smtClean="0"/>
              <a:pPr/>
              <a:t>4</a:t>
            </a:fld>
            <a:endParaRPr lang="en-US" dirty="0"/>
          </a:p>
        </p:txBody>
      </p:sp>
    </p:spTree>
    <p:extLst>
      <p:ext uri="{BB962C8B-B14F-4D97-AF65-F5344CB8AC3E}">
        <p14:creationId xmlns:p14="http://schemas.microsoft.com/office/powerpoint/2010/main" val="41117911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EE60ED-902D-4EDC-8AE4-1C30E685255E}" type="slidenum">
              <a:rPr lang="en-US" smtClean="0"/>
              <a:pPr/>
              <a:t>5</a:t>
            </a:fld>
            <a:endParaRPr lang="en-US" dirty="0"/>
          </a:p>
        </p:txBody>
      </p:sp>
    </p:spTree>
    <p:extLst>
      <p:ext uri="{BB962C8B-B14F-4D97-AF65-F5344CB8AC3E}">
        <p14:creationId xmlns:p14="http://schemas.microsoft.com/office/powerpoint/2010/main" val="3383701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EE60ED-902D-4EDC-8AE4-1C30E685255E}" type="slidenum">
              <a:rPr lang="en-US" smtClean="0"/>
              <a:pPr/>
              <a:t>6</a:t>
            </a:fld>
            <a:endParaRPr lang="en-US" dirty="0"/>
          </a:p>
        </p:txBody>
      </p:sp>
    </p:spTree>
    <p:extLst>
      <p:ext uri="{BB962C8B-B14F-4D97-AF65-F5344CB8AC3E}">
        <p14:creationId xmlns:p14="http://schemas.microsoft.com/office/powerpoint/2010/main" val="4111791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3E2BB7-7717-4AD4-87CF-635257174379}" type="datetimeFigureOut">
              <a:rPr lang="en-US" smtClean="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71945F-D86F-4B21-BD50-1DC8673467A7}" type="slidenum">
              <a:rPr lang="en-US" smtClean="0"/>
              <a:pPr/>
              <a:t>‹#›</a:t>
            </a:fld>
            <a:endParaRPr lang="en-US" dirty="0"/>
          </a:p>
        </p:txBody>
      </p:sp>
    </p:spTree>
    <p:extLst>
      <p:ext uri="{BB962C8B-B14F-4D97-AF65-F5344CB8AC3E}">
        <p14:creationId xmlns:p14="http://schemas.microsoft.com/office/powerpoint/2010/main" val="2687713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3E2BB7-7717-4AD4-87CF-635257174379}" type="datetimeFigureOut">
              <a:rPr lang="en-US" smtClean="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71945F-D86F-4B21-BD50-1DC8673467A7}" type="slidenum">
              <a:rPr lang="en-US" smtClean="0"/>
              <a:pPr/>
              <a:t>‹#›</a:t>
            </a:fld>
            <a:endParaRPr lang="en-US" dirty="0"/>
          </a:p>
        </p:txBody>
      </p:sp>
    </p:spTree>
    <p:extLst>
      <p:ext uri="{BB962C8B-B14F-4D97-AF65-F5344CB8AC3E}">
        <p14:creationId xmlns:p14="http://schemas.microsoft.com/office/powerpoint/2010/main" val="2592382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3E2BB7-7717-4AD4-87CF-635257174379}" type="datetimeFigureOut">
              <a:rPr lang="en-US" smtClean="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71945F-D86F-4B21-BD50-1DC8673467A7}" type="slidenum">
              <a:rPr lang="en-US" smtClean="0"/>
              <a:pPr/>
              <a:t>‹#›</a:t>
            </a:fld>
            <a:endParaRPr lang="en-US" dirty="0"/>
          </a:p>
        </p:txBody>
      </p:sp>
    </p:spTree>
    <p:extLst>
      <p:ext uri="{BB962C8B-B14F-4D97-AF65-F5344CB8AC3E}">
        <p14:creationId xmlns:p14="http://schemas.microsoft.com/office/powerpoint/2010/main" val="4261916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3E2BB7-7717-4AD4-87CF-635257174379}" type="datetimeFigureOut">
              <a:rPr lang="en-US" smtClean="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71945F-D86F-4B21-BD50-1DC8673467A7}" type="slidenum">
              <a:rPr lang="en-US" smtClean="0"/>
              <a:pPr/>
              <a:t>‹#›</a:t>
            </a:fld>
            <a:endParaRPr lang="en-US" dirty="0"/>
          </a:p>
        </p:txBody>
      </p:sp>
    </p:spTree>
    <p:extLst>
      <p:ext uri="{BB962C8B-B14F-4D97-AF65-F5344CB8AC3E}">
        <p14:creationId xmlns:p14="http://schemas.microsoft.com/office/powerpoint/2010/main" val="612881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3E2BB7-7717-4AD4-87CF-635257174379}" type="datetimeFigureOut">
              <a:rPr lang="en-US" smtClean="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71945F-D86F-4B21-BD50-1DC8673467A7}" type="slidenum">
              <a:rPr lang="en-US" smtClean="0"/>
              <a:pPr/>
              <a:t>‹#›</a:t>
            </a:fld>
            <a:endParaRPr lang="en-US" dirty="0"/>
          </a:p>
        </p:txBody>
      </p:sp>
    </p:spTree>
    <p:extLst>
      <p:ext uri="{BB962C8B-B14F-4D97-AF65-F5344CB8AC3E}">
        <p14:creationId xmlns:p14="http://schemas.microsoft.com/office/powerpoint/2010/main" val="2656563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3E2BB7-7717-4AD4-87CF-635257174379}" type="datetimeFigureOut">
              <a:rPr lang="en-US" smtClean="0"/>
              <a:pPr/>
              <a:t>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071945F-D86F-4B21-BD50-1DC8673467A7}" type="slidenum">
              <a:rPr lang="en-US" smtClean="0"/>
              <a:pPr/>
              <a:t>‹#›</a:t>
            </a:fld>
            <a:endParaRPr lang="en-US" dirty="0"/>
          </a:p>
        </p:txBody>
      </p:sp>
    </p:spTree>
    <p:extLst>
      <p:ext uri="{BB962C8B-B14F-4D97-AF65-F5344CB8AC3E}">
        <p14:creationId xmlns:p14="http://schemas.microsoft.com/office/powerpoint/2010/main" val="431064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3E2BB7-7717-4AD4-87CF-635257174379}" type="datetimeFigureOut">
              <a:rPr lang="en-US" smtClean="0"/>
              <a:pPr/>
              <a:t>1/29/2022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071945F-D86F-4B21-BD50-1DC8673467A7}" type="slidenum">
              <a:rPr lang="en-US" smtClean="0"/>
              <a:pPr/>
              <a:t>‹#›</a:t>
            </a:fld>
            <a:endParaRPr lang="en-US" dirty="0"/>
          </a:p>
        </p:txBody>
      </p:sp>
    </p:spTree>
    <p:extLst>
      <p:ext uri="{BB962C8B-B14F-4D97-AF65-F5344CB8AC3E}">
        <p14:creationId xmlns:p14="http://schemas.microsoft.com/office/powerpoint/2010/main" val="1239663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3E2BB7-7717-4AD4-87CF-635257174379}" type="datetimeFigureOut">
              <a:rPr lang="en-US" smtClean="0"/>
              <a:pPr/>
              <a:t>1/29/2022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071945F-D86F-4B21-BD50-1DC8673467A7}" type="slidenum">
              <a:rPr lang="en-US" smtClean="0"/>
              <a:pPr/>
              <a:t>‹#›</a:t>
            </a:fld>
            <a:endParaRPr lang="en-US" dirty="0"/>
          </a:p>
        </p:txBody>
      </p:sp>
    </p:spTree>
    <p:extLst>
      <p:ext uri="{BB962C8B-B14F-4D97-AF65-F5344CB8AC3E}">
        <p14:creationId xmlns:p14="http://schemas.microsoft.com/office/powerpoint/2010/main" val="3853160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3E2BB7-7717-4AD4-87CF-635257174379}" type="datetimeFigureOut">
              <a:rPr lang="en-US" smtClean="0"/>
              <a:pPr/>
              <a:t>1/29/2022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071945F-D86F-4B21-BD50-1DC8673467A7}" type="slidenum">
              <a:rPr lang="en-US" smtClean="0"/>
              <a:pPr/>
              <a:t>‹#›</a:t>
            </a:fld>
            <a:endParaRPr lang="en-US" dirty="0"/>
          </a:p>
        </p:txBody>
      </p:sp>
    </p:spTree>
    <p:extLst>
      <p:ext uri="{BB962C8B-B14F-4D97-AF65-F5344CB8AC3E}">
        <p14:creationId xmlns:p14="http://schemas.microsoft.com/office/powerpoint/2010/main" val="245286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3E2BB7-7717-4AD4-87CF-635257174379}" type="datetimeFigureOut">
              <a:rPr lang="en-US" smtClean="0"/>
              <a:pPr/>
              <a:t>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071945F-D86F-4B21-BD50-1DC8673467A7}" type="slidenum">
              <a:rPr lang="en-US" smtClean="0"/>
              <a:pPr/>
              <a:t>‹#›</a:t>
            </a:fld>
            <a:endParaRPr lang="en-US" dirty="0"/>
          </a:p>
        </p:txBody>
      </p:sp>
    </p:spTree>
    <p:extLst>
      <p:ext uri="{BB962C8B-B14F-4D97-AF65-F5344CB8AC3E}">
        <p14:creationId xmlns:p14="http://schemas.microsoft.com/office/powerpoint/2010/main" val="1715114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3E2BB7-7717-4AD4-87CF-635257174379}" type="datetimeFigureOut">
              <a:rPr lang="en-US" smtClean="0"/>
              <a:pPr/>
              <a:t>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071945F-D86F-4B21-BD50-1DC8673467A7}" type="slidenum">
              <a:rPr lang="en-US" smtClean="0"/>
              <a:pPr/>
              <a:t>‹#›</a:t>
            </a:fld>
            <a:endParaRPr lang="en-US" dirty="0"/>
          </a:p>
        </p:txBody>
      </p:sp>
    </p:spTree>
    <p:extLst>
      <p:ext uri="{BB962C8B-B14F-4D97-AF65-F5344CB8AC3E}">
        <p14:creationId xmlns:p14="http://schemas.microsoft.com/office/powerpoint/2010/main" val="2244997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3E2BB7-7717-4AD4-87CF-635257174379}" type="datetimeFigureOut">
              <a:rPr lang="en-US" smtClean="0"/>
              <a:pPr/>
              <a:t>1/29/2022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71945F-D86F-4B21-BD50-1DC8673467A7}" type="slidenum">
              <a:rPr lang="en-US" smtClean="0"/>
              <a:pPr/>
              <a:t>‹#›</a:t>
            </a:fld>
            <a:endParaRPr lang="en-US" dirty="0"/>
          </a:p>
        </p:txBody>
      </p:sp>
    </p:spTree>
    <p:extLst>
      <p:ext uri="{BB962C8B-B14F-4D97-AF65-F5344CB8AC3E}">
        <p14:creationId xmlns:p14="http://schemas.microsoft.com/office/powerpoint/2010/main" val="1706659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7315200" cy="3139321"/>
          </a:xfrm>
          <a:prstGeom prst="rect">
            <a:avLst/>
          </a:prstGeom>
        </p:spPr>
        <p:txBody>
          <a:bodyPr wrap="square">
            <a:spAutoFit/>
          </a:bodyPr>
          <a:lstStyle/>
          <a:p>
            <a:pPr algn="ctr"/>
            <a:r>
              <a:rPr lang="en-US" sz="3600" b="1" dirty="0"/>
              <a:t>Coverage and Reimbursement for Emergency Medical </a:t>
            </a:r>
            <a:r>
              <a:rPr lang="en-US" sz="3600" b="1" dirty="0" smtClean="0"/>
              <a:t>Services:</a:t>
            </a:r>
          </a:p>
          <a:p>
            <a:pPr algn="ctr"/>
            <a:endParaRPr lang="en-US" sz="3600" b="1" dirty="0"/>
          </a:p>
          <a:p>
            <a:pPr algn="ctr"/>
            <a:r>
              <a:rPr lang="en-US" sz="3600" b="1" dirty="0" smtClean="0"/>
              <a:t> </a:t>
            </a:r>
            <a:r>
              <a:rPr lang="en-US" sz="3600" b="1" dirty="0"/>
              <a:t>New Care Delivery Models and Uncompensated Services </a:t>
            </a:r>
            <a:endParaRPr lang="en-US" sz="3600" b="1" dirty="0" smtClean="0"/>
          </a:p>
          <a:p>
            <a:r>
              <a:rPr lang="en-US" dirty="0" smtClean="0"/>
              <a:t>	</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3296528369"/>
              </p:ext>
            </p:extLst>
          </p:nvPr>
        </p:nvGraphicFramePr>
        <p:xfrm>
          <a:off x="985984" y="4572000"/>
          <a:ext cx="3967016" cy="1371600"/>
        </p:xfrm>
        <a:graphic>
          <a:graphicData uri="http://schemas.openxmlformats.org/presentationml/2006/ole">
            <mc:AlternateContent xmlns:mc="http://schemas.openxmlformats.org/markup-compatibility/2006">
              <mc:Choice xmlns:v="urn:schemas-microsoft-com:vml" Requires="v">
                <p:oleObj spid="_x0000_s1057" r:id="rId3" imgW="8209524" imgH="3419952" progId="">
                  <p:embed/>
                </p:oleObj>
              </mc:Choice>
              <mc:Fallback>
                <p:oleObj r:id="rId3" imgW="8209524" imgH="3419952" progId="">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984" y="4572000"/>
                        <a:ext cx="3967016" cy="1371600"/>
                      </a:xfrm>
                      <a:prstGeom prst="rect">
                        <a:avLst/>
                      </a:prstGeom>
                      <a:noFill/>
                      <a:ln>
                        <a:noFill/>
                      </a:ln>
                    </p:spPr>
                  </p:pic>
                </p:oleObj>
              </mc:Fallback>
            </mc:AlternateContent>
          </a:graphicData>
        </a:graphic>
      </p:graphicFrame>
      <p:grpSp>
        <p:nvGrpSpPr>
          <p:cNvPr id="5" name="Group 6"/>
          <p:cNvGrpSpPr>
            <a:grpSpLocks/>
          </p:cNvGrpSpPr>
          <p:nvPr/>
        </p:nvGrpSpPr>
        <p:grpSpPr bwMode="auto">
          <a:xfrm>
            <a:off x="5026688" y="4114800"/>
            <a:ext cx="3126712" cy="2133600"/>
            <a:chOff x="1440" y="3168"/>
            <a:chExt cx="912" cy="636"/>
          </a:xfrm>
        </p:grpSpPr>
        <p:sp>
          <p:nvSpPr>
            <p:cNvPr id="6" name="Rectangle 7"/>
            <p:cNvSpPr>
              <a:spLocks noChangeArrowheads="1"/>
            </p:cNvSpPr>
            <p:nvPr/>
          </p:nvSpPr>
          <p:spPr bwMode="auto">
            <a:xfrm>
              <a:off x="1776" y="3360"/>
              <a:ext cx="290" cy="1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nSpc>
                  <a:spcPct val="90000"/>
                </a:lnSpc>
              </a:pPr>
              <a:r>
                <a:rPr lang="en-US" altLang="en-US" sz="3200" i="1">
                  <a:solidFill>
                    <a:srgbClr val="FFFFFF"/>
                  </a:solidFill>
                </a:rPr>
                <a:t>        </a:t>
              </a:r>
              <a:endParaRPr lang="en-US" altLang="en-US" sz="3200" b="1">
                <a:solidFill>
                  <a:srgbClr val="FFFFFF"/>
                </a:solidFill>
              </a:endParaRPr>
            </a:p>
          </p:txBody>
        </p:sp>
        <p:pic>
          <p:nvPicPr>
            <p:cNvPr id="7" name="Picture 8" descr="MIEMSS logo (Al) gif copy"/>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40" y="3168"/>
              <a:ext cx="912" cy="63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937512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Medicaid Reimbursement: </a:t>
            </a:r>
            <a:br>
              <a:rPr lang="en-US" dirty="0" smtClean="0"/>
            </a:br>
            <a:r>
              <a:rPr lang="en-US" dirty="0" smtClean="0"/>
              <a:t>Treat with No Transport – Approach 2</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Continue to reimburse for transport to ED only, but increase existing payment of $100 to cover unreimbursed costs to EMS for Treat with No Transport Patients</a:t>
            </a:r>
          </a:p>
          <a:p>
            <a:r>
              <a:rPr lang="en-US" dirty="0" smtClean="0"/>
              <a:t>Budgetary impact unknown at present</a:t>
            </a:r>
          </a:p>
          <a:p>
            <a:r>
              <a:rPr lang="en-US" dirty="0" smtClean="0"/>
              <a:t>Easier to implement than other options: no need to change insurance info collection, no change to IT systems</a:t>
            </a:r>
          </a:p>
          <a:p>
            <a:r>
              <a:rPr lang="en-US" dirty="0"/>
              <a:t>I</a:t>
            </a:r>
            <a:r>
              <a:rPr lang="en-US" dirty="0" smtClean="0"/>
              <a:t>mpact on State fee-for-service Medicaid, not MCOs  </a:t>
            </a:r>
          </a:p>
          <a:p>
            <a:r>
              <a:rPr lang="en-US" b="1" dirty="0" smtClean="0"/>
              <a:t>This is Medicaid’s preferred approach</a:t>
            </a:r>
          </a:p>
          <a:p>
            <a:pPr marL="0" indent="0">
              <a:buNone/>
            </a:pPr>
            <a:endParaRPr lang="en-US" dirty="0" smtClean="0"/>
          </a:p>
        </p:txBody>
      </p:sp>
    </p:spTree>
    <p:extLst>
      <p:ext uri="{BB962C8B-B14F-4D97-AF65-F5344CB8AC3E}">
        <p14:creationId xmlns:p14="http://schemas.microsoft.com/office/powerpoint/2010/main" val="2821457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Medicaid Reimbursement: </a:t>
            </a:r>
            <a:br>
              <a:rPr lang="en-US" dirty="0" smtClean="0"/>
            </a:br>
            <a:r>
              <a:rPr lang="en-US" dirty="0" smtClean="0"/>
              <a:t>Treat with No Transport – Approach 3</a:t>
            </a:r>
            <a:endParaRPr lang="en-US" dirty="0"/>
          </a:p>
        </p:txBody>
      </p:sp>
      <p:sp>
        <p:nvSpPr>
          <p:cNvPr id="3" name="Content Placeholder 2"/>
          <p:cNvSpPr>
            <a:spLocks noGrp="1"/>
          </p:cNvSpPr>
          <p:nvPr>
            <p:ph idx="1"/>
          </p:nvPr>
        </p:nvSpPr>
        <p:spPr/>
        <p:txBody>
          <a:bodyPr>
            <a:normAutofit lnSpcReduction="10000"/>
          </a:bodyPr>
          <a:lstStyle/>
          <a:p>
            <a:r>
              <a:rPr lang="en-US" dirty="0" smtClean="0"/>
              <a:t>Medicaid reimbursement for specific EMS-provided services.  </a:t>
            </a:r>
          </a:p>
          <a:p>
            <a:r>
              <a:rPr lang="en-US" dirty="0" smtClean="0"/>
              <a:t>Would require:</a:t>
            </a:r>
          </a:p>
          <a:p>
            <a:pPr lvl="2" indent="-342900"/>
            <a:r>
              <a:rPr lang="en-US" dirty="0" smtClean="0"/>
              <a:t>Identification of specific EMS treatments, services, medications, etc.,  to be covered</a:t>
            </a:r>
          </a:p>
          <a:p>
            <a:pPr lvl="2" indent="-342900"/>
            <a:r>
              <a:rPr lang="en-US" dirty="0" smtClean="0"/>
              <a:t>Development of payment rates</a:t>
            </a:r>
          </a:p>
          <a:p>
            <a:pPr lvl="2" indent="-342900"/>
            <a:r>
              <a:rPr lang="en-US" dirty="0" smtClean="0"/>
              <a:t>Modification of State Plan</a:t>
            </a:r>
          </a:p>
          <a:p>
            <a:pPr lvl="2" indent="-342900"/>
            <a:r>
              <a:rPr lang="en-US" dirty="0" smtClean="0"/>
              <a:t>CMS approval</a:t>
            </a:r>
          </a:p>
          <a:p>
            <a:pPr lvl="2" indent="-342900"/>
            <a:r>
              <a:rPr lang="en-US" dirty="0" smtClean="0"/>
              <a:t>Develop regulations &amp; modify MCO contracts</a:t>
            </a:r>
          </a:p>
          <a:p>
            <a:pPr lvl="2" indent="-342900"/>
            <a:r>
              <a:rPr lang="en-US" dirty="0" smtClean="0"/>
              <a:t>Possible changes to EMS processes</a:t>
            </a:r>
          </a:p>
          <a:p>
            <a:pPr marL="0" indent="0">
              <a:buNone/>
            </a:pPr>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821457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Medicaid Reimbursement:</a:t>
            </a:r>
            <a:br>
              <a:rPr lang="en-US" sz="3600" dirty="0" smtClean="0"/>
            </a:br>
            <a:r>
              <a:rPr lang="en-US" sz="3600" dirty="0" smtClean="0"/>
              <a:t>Transport to Alternative Care Destination</a:t>
            </a:r>
            <a:endParaRPr lang="en-US" sz="3600" dirty="0"/>
          </a:p>
        </p:txBody>
      </p:sp>
      <p:sp>
        <p:nvSpPr>
          <p:cNvPr id="3" name="Content Placeholder 2"/>
          <p:cNvSpPr>
            <a:spLocks noGrp="1"/>
          </p:cNvSpPr>
          <p:nvPr>
            <p:ph idx="1"/>
          </p:nvPr>
        </p:nvSpPr>
        <p:spPr>
          <a:xfrm>
            <a:off x="423530" y="1828800"/>
            <a:ext cx="8229600" cy="4267200"/>
          </a:xfrm>
        </p:spPr>
        <p:txBody>
          <a:bodyPr>
            <a:normAutofit fontScale="70000" lnSpcReduction="20000"/>
          </a:bodyPr>
          <a:lstStyle/>
          <a:p>
            <a:r>
              <a:rPr lang="en-US" dirty="0" smtClean="0"/>
              <a:t>Payment for transportation to alternative destination only (e.g. flat fee-for-service payment for EMS), with new billing code</a:t>
            </a:r>
          </a:p>
          <a:p>
            <a:r>
              <a:rPr lang="en-US" dirty="0" smtClean="0"/>
              <a:t>Transportation payment carved-out from Managed Care (as now)</a:t>
            </a:r>
          </a:p>
          <a:p>
            <a:r>
              <a:rPr lang="en-US" dirty="0" smtClean="0"/>
              <a:t>MCOs would cover care costs at alternative destinations</a:t>
            </a:r>
          </a:p>
          <a:p>
            <a:r>
              <a:rPr lang="en-US" dirty="0" smtClean="0"/>
              <a:t>MIEMSS would set criteria and approve urgent care centers and/or Behavior Health facilities to </a:t>
            </a:r>
            <a:r>
              <a:rPr lang="en-US" dirty="0"/>
              <a:t>receive ambulance transported patients </a:t>
            </a:r>
            <a:endParaRPr lang="en-US" dirty="0" smtClean="0"/>
          </a:p>
          <a:p>
            <a:r>
              <a:rPr lang="en-US" dirty="0" smtClean="0"/>
              <a:t>Medicaid &amp; MCOs would enroll and credential urgent care providers; Medicaid would set network requirements for urgent care.</a:t>
            </a:r>
          </a:p>
          <a:p>
            <a:r>
              <a:rPr lang="en-US" dirty="0" smtClean="0"/>
              <a:t>Would require EMS and/or urgent care provider to determine if patient is 1) enrolled in Medicaid; 2) an MCO member; and 3) urgent care center destination is within member’s MCO network</a:t>
            </a:r>
          </a:p>
          <a:p>
            <a:r>
              <a:rPr lang="en-US" i="1" dirty="0" smtClean="0"/>
              <a:t>Savings to Medicaid not clear at present because of current non-emergent ED payment policy (EMTALA fee only)</a:t>
            </a:r>
          </a:p>
        </p:txBody>
      </p:sp>
    </p:spTree>
    <p:extLst>
      <p:ext uri="{BB962C8B-B14F-4D97-AF65-F5344CB8AC3E}">
        <p14:creationId xmlns:p14="http://schemas.microsoft.com/office/powerpoint/2010/main" val="3620304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Medicaid: MIH &amp; Alternative Destination</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i="1" dirty="0" smtClean="0"/>
              <a:t>Medicaid reimbursement for MIH and alternative destination programs should be implemented in concert with an all-payer approach. </a:t>
            </a:r>
          </a:p>
          <a:p>
            <a:r>
              <a:rPr lang="en-US" dirty="0" smtClean="0"/>
              <a:t>Concerns about administration of program if only Medicaid participates as a payer: </a:t>
            </a:r>
          </a:p>
          <a:p>
            <a:pPr lvl="1"/>
            <a:r>
              <a:rPr lang="en-US" dirty="0"/>
              <a:t>C</a:t>
            </a:r>
            <a:r>
              <a:rPr lang="en-US" dirty="0" smtClean="0"/>
              <a:t>an services be denied to people w/o coverage?</a:t>
            </a:r>
          </a:p>
          <a:p>
            <a:pPr lvl="1"/>
            <a:r>
              <a:rPr lang="en-US" dirty="0" smtClean="0"/>
              <a:t>Would risk of uncompensated care increase? </a:t>
            </a:r>
          </a:p>
          <a:p>
            <a:r>
              <a:rPr lang="en-US" dirty="0" smtClean="0"/>
              <a:t>Concerns about 3</a:t>
            </a:r>
            <a:r>
              <a:rPr lang="en-US" baseline="30000" dirty="0" smtClean="0"/>
              <a:t>rd</a:t>
            </a:r>
            <a:r>
              <a:rPr lang="en-US" dirty="0" smtClean="0"/>
              <a:t> party liability and cost-shifting</a:t>
            </a:r>
          </a:p>
          <a:p>
            <a:pPr lvl="1"/>
            <a:r>
              <a:rPr lang="en-US" dirty="0" smtClean="0"/>
              <a:t>would services previously covered by 3</a:t>
            </a:r>
            <a:r>
              <a:rPr lang="en-US" baseline="30000" dirty="0" smtClean="0"/>
              <a:t>rd</a:t>
            </a:r>
            <a:r>
              <a:rPr lang="en-US" dirty="0" smtClean="0"/>
              <a:t> party payers shift to Medicaid?</a:t>
            </a:r>
            <a:endParaRPr lang="en-US" dirty="0"/>
          </a:p>
        </p:txBody>
      </p:sp>
    </p:spTree>
    <p:extLst>
      <p:ext uri="{BB962C8B-B14F-4D97-AF65-F5344CB8AC3E}">
        <p14:creationId xmlns:p14="http://schemas.microsoft.com/office/powerpoint/2010/main" val="2411579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Medicare Options</a:t>
            </a:r>
            <a:endParaRPr lang="en-US" dirty="0"/>
          </a:p>
        </p:txBody>
      </p:sp>
      <p:sp>
        <p:nvSpPr>
          <p:cNvPr id="3" name="Content Placeholder 2"/>
          <p:cNvSpPr>
            <a:spLocks noGrp="1"/>
          </p:cNvSpPr>
          <p:nvPr>
            <p:ph idx="1"/>
          </p:nvPr>
        </p:nvSpPr>
        <p:spPr/>
        <p:txBody>
          <a:bodyPr>
            <a:normAutofit/>
          </a:bodyPr>
          <a:lstStyle/>
          <a:p>
            <a:r>
              <a:rPr lang="en-US" dirty="0" smtClean="0"/>
              <a:t>Use tools available under All-Payer and TCOC models to better align financial, quality &amp; outcome incentives between EMS and hospitals</a:t>
            </a:r>
          </a:p>
          <a:p>
            <a:pPr lvl="2">
              <a:buFont typeface="Courier New" panose="02070309020205020404" pitchFamily="49" charset="0"/>
              <a:buChar char="o"/>
            </a:pPr>
            <a:r>
              <a:rPr lang="en-US" sz="3000" dirty="0"/>
              <a:t>Population Health Improvement Grants</a:t>
            </a:r>
          </a:p>
          <a:p>
            <a:pPr lvl="2">
              <a:buFont typeface="Courier New" panose="02070309020205020404" pitchFamily="49" charset="0"/>
              <a:buChar char="o"/>
            </a:pPr>
            <a:r>
              <a:rPr lang="en-US" sz="3000" dirty="0"/>
              <a:t>Care Redesign Programs</a:t>
            </a:r>
          </a:p>
          <a:p>
            <a:pPr lvl="2">
              <a:buFont typeface="Courier New" panose="02070309020205020404" pitchFamily="49" charset="0"/>
              <a:buChar char="o"/>
            </a:pPr>
            <a:r>
              <a:rPr lang="en-US" sz="3000" dirty="0"/>
              <a:t>New Model </a:t>
            </a:r>
            <a:r>
              <a:rPr lang="en-US" sz="3000" dirty="0" smtClean="0"/>
              <a:t>Programs</a:t>
            </a:r>
            <a:endParaRPr lang="en-US" dirty="0" smtClean="0"/>
          </a:p>
          <a:p>
            <a:r>
              <a:rPr lang="en-US" dirty="0" smtClean="0"/>
              <a:t>Applies </a:t>
            </a:r>
            <a:r>
              <a:rPr lang="en-US" dirty="0"/>
              <a:t>to all new models of </a:t>
            </a:r>
            <a:r>
              <a:rPr lang="en-US" dirty="0" smtClean="0"/>
              <a:t>care.</a:t>
            </a:r>
          </a:p>
          <a:p>
            <a:endParaRPr lang="en-US" dirty="0" smtClean="0"/>
          </a:p>
          <a:p>
            <a:pPr marL="914400" lvl="2" indent="0">
              <a:buNone/>
            </a:pPr>
            <a:endParaRPr lang="en-US" sz="3000" dirty="0" smtClean="0"/>
          </a:p>
          <a:p>
            <a:pPr lvl="2">
              <a:buFont typeface="Courier New" panose="02070309020205020404" pitchFamily="49" charset="0"/>
              <a:buChar char="o"/>
            </a:pPr>
            <a:endParaRPr lang="en-US" sz="3000" dirty="0" smtClean="0"/>
          </a:p>
          <a:p>
            <a:pPr>
              <a:buFont typeface="Courier New" panose="02070309020205020404" pitchFamily="49" charset="0"/>
              <a:buChar char="o"/>
            </a:pPr>
            <a:endParaRPr lang="en-US" sz="3800" dirty="0" smtClean="0"/>
          </a:p>
          <a:p>
            <a:pPr lvl="2">
              <a:buFont typeface="Wingdings" panose="05000000000000000000" pitchFamily="2" charset="2"/>
              <a:buChar char="Ø"/>
            </a:pPr>
            <a:endParaRPr lang="en-US" sz="3200" dirty="0" smtClean="0"/>
          </a:p>
        </p:txBody>
      </p:sp>
    </p:spTree>
    <p:extLst>
      <p:ext uri="{BB962C8B-B14F-4D97-AF65-F5344CB8AC3E}">
        <p14:creationId xmlns:p14="http://schemas.microsoft.com/office/powerpoint/2010/main" val="136573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Medicare Options:</a:t>
            </a:r>
            <a:br>
              <a:rPr lang="en-US" sz="3600" dirty="0" smtClean="0"/>
            </a:br>
            <a:r>
              <a:rPr lang="en-US" sz="3600" dirty="0" smtClean="0"/>
              <a:t>Population Health Improvement grants</a:t>
            </a:r>
            <a:endParaRPr lang="en-US" sz="3600" dirty="0"/>
          </a:p>
        </p:txBody>
      </p:sp>
      <p:sp>
        <p:nvSpPr>
          <p:cNvPr id="3" name="Content Placeholder 2"/>
          <p:cNvSpPr>
            <a:spLocks noGrp="1"/>
          </p:cNvSpPr>
          <p:nvPr>
            <p:ph idx="1"/>
          </p:nvPr>
        </p:nvSpPr>
        <p:spPr/>
        <p:txBody>
          <a:bodyPr>
            <a:normAutofit fontScale="47500" lnSpcReduction="20000"/>
          </a:bodyPr>
          <a:lstStyle/>
          <a:p>
            <a:r>
              <a:rPr lang="en-US" sz="5500" dirty="0"/>
              <a:t>HSCRC provides grants, funded through hospital rates, to hospitals for new </a:t>
            </a:r>
            <a:r>
              <a:rPr lang="en-US" sz="5500" dirty="0" smtClean="0"/>
              <a:t>initiatives</a:t>
            </a:r>
            <a:endParaRPr lang="en-US" sz="5500" dirty="0"/>
          </a:p>
          <a:p>
            <a:r>
              <a:rPr lang="en-US" sz="5500" dirty="0"/>
              <a:t>HSCRC could make grants funds available to support new EMS care models </a:t>
            </a:r>
          </a:p>
          <a:p>
            <a:r>
              <a:rPr lang="en-US" sz="5500" dirty="0"/>
              <a:t>Funding limited to availability of funds in rate setting system </a:t>
            </a:r>
          </a:p>
          <a:p>
            <a:r>
              <a:rPr lang="en-US" sz="5500" dirty="0"/>
              <a:t>Grants are to hospitals; EMS must partner with hospital to apply.</a:t>
            </a:r>
          </a:p>
          <a:p>
            <a:r>
              <a:rPr lang="en-US" sz="5500" dirty="0"/>
              <a:t>Grants awarded on a competitive basis subject to HSCRC approval</a:t>
            </a:r>
          </a:p>
          <a:p>
            <a:r>
              <a:rPr lang="en-US" sz="5400" dirty="0" smtClean="0"/>
              <a:t>HSCRC grants currently fund West Baltimore Paramedicine Program ($2 million)</a:t>
            </a:r>
          </a:p>
          <a:p>
            <a:pPr marL="0" indent="0">
              <a:buNone/>
            </a:pPr>
            <a:endParaRPr lang="en-US" sz="5400" dirty="0" smtClean="0"/>
          </a:p>
          <a:p>
            <a:endParaRPr lang="en-US" sz="5100" dirty="0" smtClean="0"/>
          </a:p>
          <a:p>
            <a:pPr lvl="2">
              <a:buFont typeface="Wingdings" panose="05000000000000000000" pitchFamily="2" charset="2"/>
              <a:buChar char="Ø"/>
            </a:pPr>
            <a:endParaRPr lang="en-US" sz="3200" dirty="0" smtClean="0"/>
          </a:p>
        </p:txBody>
      </p:sp>
    </p:spTree>
    <p:extLst>
      <p:ext uri="{BB962C8B-B14F-4D97-AF65-F5344CB8AC3E}">
        <p14:creationId xmlns:p14="http://schemas.microsoft.com/office/powerpoint/2010/main" val="15992232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Medicare Options– </a:t>
            </a:r>
            <a:br>
              <a:rPr lang="en-US" dirty="0" smtClean="0"/>
            </a:br>
            <a:r>
              <a:rPr lang="en-US" dirty="0" smtClean="0"/>
              <a:t>Care Redesign Program (CRP)</a:t>
            </a:r>
            <a:endParaRPr lang="en-US" dirty="0"/>
          </a:p>
        </p:txBody>
      </p:sp>
      <p:sp>
        <p:nvSpPr>
          <p:cNvPr id="3" name="Content Placeholder 2"/>
          <p:cNvSpPr>
            <a:spLocks noGrp="1"/>
          </p:cNvSpPr>
          <p:nvPr>
            <p:ph idx="1"/>
          </p:nvPr>
        </p:nvSpPr>
        <p:spPr/>
        <p:txBody>
          <a:bodyPr>
            <a:normAutofit fontScale="77500" lnSpcReduction="20000"/>
          </a:bodyPr>
          <a:lstStyle/>
          <a:p>
            <a:r>
              <a:rPr lang="en-US" sz="4000" dirty="0" smtClean="0"/>
              <a:t>CRP is an element of TCOC agreement with CMS</a:t>
            </a:r>
          </a:p>
          <a:p>
            <a:r>
              <a:rPr lang="en-US" sz="4000" dirty="0" smtClean="0"/>
              <a:t>CRP requires hospital conveners to lead projects</a:t>
            </a:r>
          </a:p>
          <a:p>
            <a:r>
              <a:rPr lang="en-US" sz="4000" dirty="0" smtClean="0"/>
              <a:t>CRP is focused on Medicare savings</a:t>
            </a:r>
          </a:p>
          <a:p>
            <a:r>
              <a:rPr lang="en-US" sz="4000" dirty="0" smtClean="0"/>
              <a:t>HSCRC can create new care redesign tracks or modify existing tracks each year, with CMS approval</a:t>
            </a:r>
          </a:p>
          <a:p>
            <a:r>
              <a:rPr lang="en-US" sz="4000" dirty="0" smtClean="0"/>
              <a:t>Hospitals may participate in multiple tracks; hospital participation is voluntary.</a:t>
            </a:r>
          </a:p>
          <a:p>
            <a:r>
              <a:rPr lang="en-US" sz="4000" dirty="0" smtClean="0"/>
              <a:t>CRP track design takes time; population health grants provide potential funding bridge </a:t>
            </a:r>
          </a:p>
          <a:p>
            <a:pPr marL="0" indent="0">
              <a:buNone/>
            </a:pPr>
            <a:endParaRPr lang="en-US" sz="4000" strike="sngStrike" dirty="0" smtClean="0"/>
          </a:p>
        </p:txBody>
      </p:sp>
    </p:spTree>
    <p:extLst>
      <p:ext uri="{BB962C8B-B14F-4D97-AF65-F5344CB8AC3E}">
        <p14:creationId xmlns:p14="http://schemas.microsoft.com/office/powerpoint/2010/main" val="1412082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dirty="0" smtClean="0"/>
              <a:t>Medicare Options– </a:t>
            </a:r>
            <a:br>
              <a:rPr lang="en-US" dirty="0" smtClean="0"/>
            </a:br>
            <a:r>
              <a:rPr lang="en-US" dirty="0" smtClean="0"/>
              <a:t>New Model Programs</a:t>
            </a:r>
            <a:endParaRPr lang="en-US" dirty="0"/>
          </a:p>
        </p:txBody>
      </p:sp>
      <p:sp>
        <p:nvSpPr>
          <p:cNvPr id="3" name="Content Placeholder 2"/>
          <p:cNvSpPr>
            <a:spLocks noGrp="1"/>
          </p:cNvSpPr>
          <p:nvPr>
            <p:ph idx="1"/>
          </p:nvPr>
        </p:nvSpPr>
        <p:spPr>
          <a:xfrm>
            <a:off x="457200" y="1828800"/>
            <a:ext cx="8229600" cy="4297363"/>
          </a:xfrm>
        </p:spPr>
        <p:txBody>
          <a:bodyPr>
            <a:normAutofit fontScale="62500" lnSpcReduction="20000"/>
          </a:bodyPr>
          <a:lstStyle/>
          <a:p>
            <a:r>
              <a:rPr lang="en-US" sz="4000" dirty="0" smtClean="0"/>
              <a:t>“New Model Programs</a:t>
            </a:r>
            <a:r>
              <a:rPr lang="en-US" sz="4000" dirty="0"/>
              <a:t>” </a:t>
            </a:r>
            <a:r>
              <a:rPr lang="en-US" sz="4000" dirty="0" smtClean="0"/>
              <a:t>is an element </a:t>
            </a:r>
            <a:r>
              <a:rPr lang="en-US" sz="4000" dirty="0"/>
              <a:t>of TCOC agreement with CMS</a:t>
            </a:r>
          </a:p>
          <a:p>
            <a:r>
              <a:rPr lang="en-US" sz="4000" dirty="0" smtClean="0"/>
              <a:t>New Model programs do not require hospital conveners</a:t>
            </a:r>
          </a:p>
          <a:p>
            <a:r>
              <a:rPr lang="en-US" sz="4000" dirty="0" smtClean="0"/>
              <a:t>Conveners must take downside risk for total per capita spending and Medicare spending for attributed population.</a:t>
            </a:r>
          </a:p>
          <a:p>
            <a:r>
              <a:rPr lang="en-US" sz="4000" dirty="0" smtClean="0"/>
              <a:t>Developing new model program tracks takes time: no tracks expected until 2021. </a:t>
            </a:r>
          </a:p>
          <a:p>
            <a:pPr marL="0" indent="0">
              <a:spcBef>
                <a:spcPts val="1800"/>
              </a:spcBef>
              <a:buNone/>
            </a:pPr>
            <a:r>
              <a:rPr lang="en-US" sz="3800" i="1" dirty="0" smtClean="0"/>
              <a:t>HSCRC is not  recommending this the New Model Care approach for EMS care models at this time because EMS is unlikely to have sufficient control over patient outcomes to be fairly held accountable for demonstrating savings &amp; performance on TCOC</a:t>
            </a:r>
          </a:p>
        </p:txBody>
      </p:sp>
    </p:spTree>
    <p:extLst>
      <p:ext uri="{BB962C8B-B14F-4D97-AF65-F5344CB8AC3E}">
        <p14:creationId xmlns:p14="http://schemas.microsoft.com/office/powerpoint/2010/main" val="30382965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dirty="0" smtClean="0"/>
              <a:t>Medicare Options– </a:t>
            </a:r>
            <a:br>
              <a:rPr lang="en-US" dirty="0" smtClean="0"/>
            </a:br>
            <a:r>
              <a:rPr lang="en-US" dirty="0" smtClean="0"/>
              <a:t>Care Redesign &amp; New Model Programs</a:t>
            </a:r>
            <a:endParaRPr lang="en-US" dirty="0"/>
          </a:p>
        </p:txBody>
      </p:sp>
      <p:sp>
        <p:nvSpPr>
          <p:cNvPr id="3" name="Content Placeholder 2"/>
          <p:cNvSpPr>
            <a:spLocks noGrp="1"/>
          </p:cNvSpPr>
          <p:nvPr>
            <p:ph idx="1"/>
          </p:nvPr>
        </p:nvSpPr>
        <p:spPr>
          <a:xfrm>
            <a:off x="457200" y="1828800"/>
            <a:ext cx="8229600" cy="4297363"/>
          </a:xfrm>
        </p:spPr>
        <p:txBody>
          <a:bodyPr>
            <a:normAutofit/>
          </a:bodyPr>
          <a:lstStyle/>
          <a:p>
            <a:pPr marL="0" indent="0">
              <a:buNone/>
            </a:pPr>
            <a:r>
              <a:rPr lang="en-US" sz="3600" dirty="0"/>
              <a:t>Care Redesign and/or New Model options for EMS would be developed through State Innovation Group and State Visioning Group process, just like other innovative delivery models under TCOC.</a:t>
            </a:r>
          </a:p>
          <a:p>
            <a:pPr marL="0" indent="0">
              <a:buNone/>
            </a:pPr>
            <a:endParaRPr lang="en-US" sz="3800" i="1" dirty="0" smtClean="0"/>
          </a:p>
        </p:txBody>
      </p:sp>
    </p:spTree>
    <p:extLst>
      <p:ext uri="{BB962C8B-B14F-4D97-AF65-F5344CB8AC3E}">
        <p14:creationId xmlns:p14="http://schemas.microsoft.com/office/powerpoint/2010/main" val="37776272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Private Market Insurance: Current Participation</a:t>
            </a:r>
            <a:endParaRPr lang="en-US" dirty="0"/>
          </a:p>
        </p:txBody>
      </p:sp>
      <p:sp>
        <p:nvSpPr>
          <p:cNvPr id="3" name="Content Placeholder 2"/>
          <p:cNvSpPr>
            <a:spLocks noGrp="1"/>
          </p:cNvSpPr>
          <p:nvPr>
            <p:ph idx="1"/>
          </p:nvPr>
        </p:nvSpPr>
        <p:spPr/>
        <p:txBody>
          <a:bodyPr>
            <a:normAutofit/>
          </a:bodyPr>
          <a:lstStyle/>
          <a:p>
            <a:r>
              <a:rPr lang="en-US" sz="4000" dirty="0" smtClean="0"/>
              <a:t>Treat and Release  (code A0998) - 2015/2016 claims show ≈ 100 paid claims a year (3 insurers)</a:t>
            </a:r>
          </a:p>
          <a:p>
            <a:r>
              <a:rPr lang="en-US" sz="4000" dirty="0" smtClean="0"/>
              <a:t>Alternative Destination &amp; MIH- current grant funding from payers for some pilots</a:t>
            </a:r>
          </a:p>
        </p:txBody>
      </p:sp>
    </p:spTree>
    <p:extLst>
      <p:ext uri="{BB962C8B-B14F-4D97-AF65-F5344CB8AC3E}">
        <p14:creationId xmlns:p14="http://schemas.microsoft.com/office/powerpoint/2010/main" val="828489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457200" y="1295400"/>
            <a:ext cx="8229600" cy="4830763"/>
          </a:xfrm>
        </p:spPr>
        <p:txBody>
          <a:bodyPr numCol="1">
            <a:normAutofit/>
          </a:bodyPr>
          <a:lstStyle/>
          <a:p>
            <a:r>
              <a:rPr lang="en-US" dirty="0" smtClean="0"/>
              <a:t>EMS New Models of Care</a:t>
            </a:r>
            <a:endParaRPr lang="en-US" dirty="0"/>
          </a:p>
          <a:p>
            <a:r>
              <a:rPr lang="en-US" dirty="0" smtClean="0"/>
              <a:t>SB 682 Deliverables &amp; Work Plan</a:t>
            </a:r>
          </a:p>
          <a:p>
            <a:r>
              <a:rPr lang="en-US" dirty="0" smtClean="0"/>
              <a:t>Medicaid Work Plan Early Analysis</a:t>
            </a:r>
          </a:p>
          <a:p>
            <a:r>
              <a:rPr lang="en-US" dirty="0" smtClean="0"/>
              <a:t>Medicare Process – Grants</a:t>
            </a:r>
            <a:endParaRPr lang="en-US" dirty="0"/>
          </a:p>
          <a:p>
            <a:r>
              <a:rPr lang="en-US" dirty="0"/>
              <a:t>Private </a:t>
            </a:r>
            <a:r>
              <a:rPr lang="en-US" dirty="0" smtClean="0"/>
              <a:t>Insurance</a:t>
            </a:r>
          </a:p>
          <a:p>
            <a:r>
              <a:rPr lang="en-US" dirty="0" smtClean="0"/>
              <a:t>Additional Considerations</a:t>
            </a:r>
          </a:p>
          <a:p>
            <a:r>
              <a:rPr lang="en-US" dirty="0"/>
              <a:t>Working </a:t>
            </a:r>
            <a:r>
              <a:rPr lang="en-US" dirty="0" smtClean="0"/>
              <a:t>Concepts &amp; Summary</a:t>
            </a:r>
          </a:p>
          <a:p>
            <a:r>
              <a:rPr lang="en-US" dirty="0" smtClean="0"/>
              <a:t>Next Steps</a:t>
            </a:r>
            <a:endParaRPr lang="en-US" dirty="0"/>
          </a:p>
          <a:p>
            <a:pPr marL="457200" lvl="1" indent="0">
              <a:buNone/>
            </a:pPr>
            <a:endParaRPr lang="en-US" dirty="0" smtClean="0"/>
          </a:p>
          <a:p>
            <a:endParaRPr lang="en-US" dirty="0"/>
          </a:p>
        </p:txBody>
      </p:sp>
    </p:spTree>
    <p:extLst>
      <p:ext uri="{BB962C8B-B14F-4D97-AF65-F5344CB8AC3E}">
        <p14:creationId xmlns:p14="http://schemas.microsoft.com/office/powerpoint/2010/main" val="30551516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Private Market Insurance</a:t>
            </a:r>
            <a:endParaRPr lang="en-US" dirty="0"/>
          </a:p>
        </p:txBody>
      </p:sp>
      <p:sp>
        <p:nvSpPr>
          <p:cNvPr id="3" name="Content Placeholder 2"/>
          <p:cNvSpPr>
            <a:spLocks noGrp="1"/>
          </p:cNvSpPr>
          <p:nvPr>
            <p:ph idx="1"/>
          </p:nvPr>
        </p:nvSpPr>
        <p:spPr/>
        <p:txBody>
          <a:bodyPr>
            <a:normAutofit fontScale="70000" lnSpcReduction="20000"/>
          </a:bodyPr>
          <a:lstStyle/>
          <a:p>
            <a:pPr marL="0" indent="0" algn="ctr">
              <a:buNone/>
            </a:pPr>
            <a:r>
              <a:rPr lang="en-US" sz="4600" i="1" dirty="0" smtClean="0"/>
              <a:t>Concerns about Legislative Mandates</a:t>
            </a:r>
          </a:p>
          <a:p>
            <a:pPr marL="0" indent="0" algn="ctr">
              <a:buNone/>
            </a:pPr>
            <a:endParaRPr lang="en-US" sz="4000" i="1" dirty="0" smtClean="0"/>
          </a:p>
          <a:p>
            <a:r>
              <a:rPr lang="en-US" sz="4000" dirty="0" smtClean="0"/>
              <a:t>Legislative mandates are incomplete solutions, applying only to fully-insured large group and ACA-grandfathered small group and individual plans.  The state does not have regulatory authority over large group self-insured plans (FEHBP, Marriot, etc.)</a:t>
            </a:r>
          </a:p>
          <a:p>
            <a:r>
              <a:rPr lang="en-US" sz="4000" dirty="0" smtClean="0"/>
              <a:t>Legislative mandates raise premiums for everyone</a:t>
            </a:r>
          </a:p>
          <a:p>
            <a:pPr lvl="1"/>
            <a:r>
              <a:rPr lang="en-US" sz="3600" dirty="0"/>
              <a:t>I</a:t>
            </a:r>
            <a:r>
              <a:rPr lang="en-US" sz="3600" dirty="0" smtClean="0"/>
              <a:t>t is not clear what the cost of these programs would be.</a:t>
            </a:r>
          </a:p>
          <a:p>
            <a:r>
              <a:rPr lang="en-US" sz="4000" dirty="0" smtClean="0"/>
              <a:t>Politically challenging</a:t>
            </a:r>
          </a:p>
        </p:txBody>
      </p:sp>
    </p:spTree>
    <p:extLst>
      <p:ext uri="{BB962C8B-B14F-4D97-AF65-F5344CB8AC3E}">
        <p14:creationId xmlns:p14="http://schemas.microsoft.com/office/powerpoint/2010/main" val="22966157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Private Market Insurance: Next Steps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Continue to collect data on impact from pilot programs, with a focus on evaluating ROI for the health system as a whole.</a:t>
            </a:r>
          </a:p>
          <a:p>
            <a:r>
              <a:rPr lang="en-US" dirty="0" smtClean="0"/>
              <a:t>Continue to work to understand what is reimbursable under current insurance plans and maximize reimbursement.</a:t>
            </a:r>
          </a:p>
          <a:p>
            <a:pPr lvl="1"/>
            <a:r>
              <a:rPr lang="en-US" dirty="0" smtClean="0"/>
              <a:t>This likely requires collecting insurance information at the scene.</a:t>
            </a:r>
          </a:p>
          <a:p>
            <a:r>
              <a:rPr lang="en-US" dirty="0" smtClean="0"/>
              <a:t>Work individually with private insurers to make a convincing business case for coverage of additional services and/or increased rates for covered services.  </a:t>
            </a:r>
          </a:p>
          <a:p>
            <a:endParaRPr lang="en-US" dirty="0"/>
          </a:p>
        </p:txBody>
      </p:sp>
    </p:spTree>
    <p:extLst>
      <p:ext uri="{BB962C8B-B14F-4D97-AF65-F5344CB8AC3E}">
        <p14:creationId xmlns:p14="http://schemas.microsoft.com/office/powerpoint/2010/main" val="848712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considerations</a:t>
            </a:r>
            <a:endParaRPr lang="en-US" dirty="0"/>
          </a:p>
        </p:txBody>
      </p:sp>
      <p:sp>
        <p:nvSpPr>
          <p:cNvPr id="3" name="Content Placeholder 2"/>
          <p:cNvSpPr>
            <a:spLocks noGrp="1"/>
          </p:cNvSpPr>
          <p:nvPr>
            <p:ph idx="1"/>
          </p:nvPr>
        </p:nvSpPr>
        <p:spPr/>
        <p:txBody>
          <a:bodyPr>
            <a:normAutofit fontScale="92500"/>
          </a:bodyPr>
          <a:lstStyle/>
          <a:p>
            <a:r>
              <a:rPr lang="en-US" dirty="0" smtClean="0"/>
              <a:t>Urgent Care centers and other potential alternative destinations do not have EMTALA requirements—they can decline to provide care.</a:t>
            </a:r>
          </a:p>
          <a:p>
            <a:r>
              <a:rPr lang="en-US" dirty="0" smtClean="0"/>
              <a:t>Coordination and communication with other delivery reform programs (ex. MDPCP) and existing care delivery systems (ex. Medicaid Managed Care) is important—i.e. expanded use of HIT to share health data and ensure appropriate referrals.</a:t>
            </a:r>
          </a:p>
        </p:txBody>
      </p:sp>
    </p:spTree>
    <p:extLst>
      <p:ext uri="{BB962C8B-B14F-4D97-AF65-F5344CB8AC3E}">
        <p14:creationId xmlns:p14="http://schemas.microsoft.com/office/powerpoint/2010/main" val="7711462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Working Concepts </a:t>
            </a:r>
            <a:endParaRPr lang="en-US" sz="3200" dirty="0"/>
          </a:p>
        </p:txBody>
      </p:sp>
      <p:sp>
        <p:nvSpPr>
          <p:cNvPr id="3" name="Content Placeholder 2"/>
          <p:cNvSpPr>
            <a:spLocks noGrp="1"/>
          </p:cNvSpPr>
          <p:nvPr>
            <p:ph idx="1"/>
          </p:nvPr>
        </p:nvSpPr>
        <p:spPr/>
        <p:txBody>
          <a:bodyPr>
            <a:normAutofit fontScale="77500" lnSpcReduction="20000"/>
          </a:bodyPr>
          <a:lstStyle/>
          <a:p>
            <a:r>
              <a:rPr lang="en-US" sz="2800" dirty="0" smtClean="0"/>
              <a:t>New EMS models of care need long-term sustainable funding solutions to continue and to grow</a:t>
            </a:r>
          </a:p>
          <a:p>
            <a:r>
              <a:rPr lang="en-US" sz="2800" dirty="0" smtClean="0"/>
              <a:t>Reimbursement for new EMS care models must be financially and practically viable for all system participants, including payers</a:t>
            </a:r>
          </a:p>
          <a:p>
            <a:r>
              <a:rPr lang="en-US" sz="2800" dirty="0" smtClean="0"/>
              <a:t>Reimbursement for new EMS care models should be All Payer</a:t>
            </a:r>
          </a:p>
          <a:p>
            <a:r>
              <a:rPr lang="en-US" sz="2800" dirty="0" smtClean="0"/>
              <a:t>Preliminary data suggests </a:t>
            </a:r>
            <a:r>
              <a:rPr lang="en-US" sz="2800" dirty="0"/>
              <a:t>n</a:t>
            </a:r>
            <a:r>
              <a:rPr lang="en-US" sz="2800" dirty="0" smtClean="0"/>
              <a:t>ew EMS care models will likely have a greater impact on Medicare and Medicaid rather than on private insurers</a:t>
            </a:r>
          </a:p>
          <a:p>
            <a:r>
              <a:rPr lang="en-US" sz="2800" dirty="0" smtClean="0"/>
              <a:t>EMS reimbursement changes must dovetail with Total Cost of Care initiatives</a:t>
            </a:r>
          </a:p>
          <a:p>
            <a:r>
              <a:rPr lang="en-US" sz="2800" dirty="0" smtClean="0"/>
              <a:t>Implementation of reimbursement for new EMS care models should occur over time to allow for systems adjustment, consideration of updated  data &amp; information, and integration of lessons learned</a:t>
            </a:r>
          </a:p>
        </p:txBody>
      </p:sp>
    </p:spTree>
    <p:extLst>
      <p:ext uri="{BB962C8B-B14F-4D97-AF65-F5344CB8AC3E}">
        <p14:creationId xmlns:p14="http://schemas.microsoft.com/office/powerpoint/2010/main" val="5700757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r>
              <a:rPr lang="en-US" dirty="0" smtClean="0"/>
              <a:t>All payers need the best data possible to quantify potential costs of new coverage and estimate ROI.  Continued development of program evaluation data, including cost data, is crucial.</a:t>
            </a:r>
          </a:p>
          <a:p>
            <a:r>
              <a:rPr lang="en-US" dirty="0" smtClean="0"/>
              <a:t>Best solutions involve all payers and will require sufficient time to complete.</a:t>
            </a:r>
          </a:p>
          <a:p>
            <a:endParaRPr lang="en-US" dirty="0"/>
          </a:p>
        </p:txBody>
      </p:sp>
    </p:spTree>
    <p:extLst>
      <p:ext uri="{BB962C8B-B14F-4D97-AF65-F5344CB8AC3E}">
        <p14:creationId xmlns:p14="http://schemas.microsoft.com/office/powerpoint/2010/main" val="28047699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Next Steps</a:t>
            </a:r>
            <a:endParaRPr lang="en-US" dirty="0"/>
          </a:p>
        </p:txBody>
      </p:sp>
      <p:sp>
        <p:nvSpPr>
          <p:cNvPr id="3" name="Content Placeholder 2"/>
          <p:cNvSpPr>
            <a:spLocks noGrp="1"/>
          </p:cNvSpPr>
          <p:nvPr>
            <p:ph idx="1"/>
          </p:nvPr>
        </p:nvSpPr>
        <p:spPr>
          <a:xfrm>
            <a:off x="457200" y="1371600"/>
            <a:ext cx="8229600" cy="4754563"/>
          </a:xfrm>
        </p:spPr>
        <p:txBody>
          <a:bodyPr>
            <a:normAutofit fontScale="92500"/>
          </a:bodyPr>
          <a:lstStyle/>
          <a:p>
            <a:r>
              <a:rPr lang="en-US" dirty="0" smtClean="0"/>
              <a:t>MIEMSS and MHCC draft report based on feedback from today’s meeting.  </a:t>
            </a:r>
          </a:p>
          <a:p>
            <a:r>
              <a:rPr lang="en-US" dirty="0" smtClean="0"/>
              <a:t>MIEMSS and MHCC release draft report for review and comment.</a:t>
            </a:r>
          </a:p>
          <a:p>
            <a:r>
              <a:rPr lang="en-US" dirty="0" smtClean="0"/>
              <a:t>Next Meeting 11/26--discussion of draft report.</a:t>
            </a:r>
          </a:p>
          <a:p>
            <a:r>
              <a:rPr lang="en-US" dirty="0" smtClean="0"/>
              <a:t>Report will be further revised before 12/11 State EMS Board meeting and 12/20 MHCC Commissioners meeting. </a:t>
            </a:r>
          </a:p>
          <a:p>
            <a:r>
              <a:rPr lang="en-US" dirty="0" smtClean="0"/>
              <a:t>Goal: submission to legislature before 1/1/2018</a:t>
            </a:r>
            <a:endParaRPr lang="en-US" dirty="0"/>
          </a:p>
        </p:txBody>
      </p:sp>
    </p:spTree>
    <p:extLst>
      <p:ext uri="{BB962C8B-B14F-4D97-AF65-F5344CB8AC3E}">
        <p14:creationId xmlns:p14="http://schemas.microsoft.com/office/powerpoint/2010/main" val="3226103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pPr lvl="1" algn="ctr" rtl="0">
              <a:spcBef>
                <a:spcPct val="0"/>
              </a:spcBef>
            </a:pPr>
            <a:r>
              <a:rPr lang="en-US" sz="2800" dirty="0" smtClean="0"/>
              <a:t>SB 682</a:t>
            </a:r>
            <a:br>
              <a:rPr lang="en-US" sz="2800" dirty="0" smtClean="0"/>
            </a:br>
            <a:r>
              <a:rPr lang="en-US" sz="2400" u="sng" dirty="0" smtClean="0"/>
              <a:t>Focus on EMS Care Delivery Models</a:t>
            </a:r>
            <a:endParaRPr lang="en-US" sz="2400" dirty="0"/>
          </a:p>
        </p:txBody>
      </p:sp>
      <p:sp>
        <p:nvSpPr>
          <p:cNvPr id="3" name="Content Placeholder 2"/>
          <p:cNvSpPr>
            <a:spLocks noGrp="1"/>
          </p:cNvSpPr>
          <p:nvPr>
            <p:ph idx="1"/>
          </p:nvPr>
        </p:nvSpPr>
        <p:spPr>
          <a:solidFill>
            <a:schemeClr val="bg1"/>
          </a:solidFill>
        </p:spPr>
        <p:txBody>
          <a:bodyPr>
            <a:normAutofit fontScale="92500"/>
          </a:bodyPr>
          <a:lstStyle/>
          <a:p>
            <a:pPr marL="0" indent="0">
              <a:buNone/>
            </a:pPr>
            <a:r>
              <a:rPr lang="en-US" sz="2600" dirty="0" smtClean="0"/>
              <a:t>Definitions:</a:t>
            </a:r>
          </a:p>
          <a:p>
            <a:r>
              <a:rPr lang="en-US" sz="2600" u="sng" dirty="0" smtClean="0"/>
              <a:t>EMS </a:t>
            </a:r>
            <a:r>
              <a:rPr lang="en-US" sz="2600" u="sng" dirty="0"/>
              <a:t>Treat with No Transport </a:t>
            </a:r>
            <a:r>
              <a:rPr lang="en-US" sz="2600" dirty="0"/>
              <a:t>– </a:t>
            </a:r>
            <a:r>
              <a:rPr lang="en-US" sz="2600" dirty="0" smtClean="0"/>
              <a:t>9-1-1 Patient </a:t>
            </a:r>
            <a:r>
              <a:rPr lang="en-US" sz="2600" dirty="0"/>
              <a:t>Accepts EMS Care but </a:t>
            </a:r>
            <a:r>
              <a:rPr lang="en-US" sz="2600" dirty="0" smtClean="0"/>
              <a:t>declines transport to hospital ED</a:t>
            </a:r>
            <a:endParaRPr lang="en-US" sz="2600" dirty="0"/>
          </a:p>
          <a:p>
            <a:r>
              <a:rPr lang="en-US" sz="2600" u="sng" dirty="0" smtClean="0"/>
              <a:t>EMS </a:t>
            </a:r>
            <a:r>
              <a:rPr lang="en-US" sz="2600" u="sng" dirty="0"/>
              <a:t>Transport to an Alternative Destination </a:t>
            </a:r>
            <a:r>
              <a:rPr lang="en-US" sz="2600" dirty="0"/>
              <a:t>– </a:t>
            </a:r>
            <a:r>
              <a:rPr lang="en-US" sz="2600" dirty="0" smtClean="0"/>
              <a:t>EMS transports 9-1-1 patient </a:t>
            </a:r>
            <a:r>
              <a:rPr lang="en-US" sz="2600" dirty="0"/>
              <a:t>to an urgent </a:t>
            </a:r>
            <a:r>
              <a:rPr lang="en-US" sz="2600" dirty="0" smtClean="0"/>
              <a:t>care clinic </a:t>
            </a:r>
            <a:r>
              <a:rPr lang="en-US" sz="2600" dirty="0"/>
              <a:t>or similar care </a:t>
            </a:r>
            <a:r>
              <a:rPr lang="en-US" sz="2600" dirty="0" smtClean="0"/>
              <a:t>environment </a:t>
            </a:r>
            <a:r>
              <a:rPr lang="en-US" sz="2600" dirty="0"/>
              <a:t>instead of </a:t>
            </a:r>
            <a:r>
              <a:rPr lang="en-US" sz="2600" dirty="0" smtClean="0"/>
              <a:t>hospital ED</a:t>
            </a:r>
            <a:endParaRPr lang="en-US" sz="2600" dirty="0"/>
          </a:p>
          <a:p>
            <a:r>
              <a:rPr lang="en-US" sz="2600" u="sng" dirty="0"/>
              <a:t>Mobile Integrated Healthcare </a:t>
            </a:r>
            <a:r>
              <a:rPr lang="en-US" sz="2600" dirty="0"/>
              <a:t>– </a:t>
            </a:r>
            <a:r>
              <a:rPr lang="en-US" sz="2600" dirty="0" smtClean="0"/>
              <a:t>Along with other </a:t>
            </a:r>
            <a:r>
              <a:rPr lang="en-US" sz="2600" dirty="0"/>
              <a:t>health care and social service providers, EMS </a:t>
            </a:r>
            <a:r>
              <a:rPr lang="en-US" sz="2600" dirty="0" smtClean="0"/>
              <a:t>provides non-emergent medical </a:t>
            </a:r>
            <a:r>
              <a:rPr lang="en-US" sz="2600" dirty="0"/>
              <a:t>care </a:t>
            </a:r>
            <a:r>
              <a:rPr lang="en-US" sz="2600" dirty="0" smtClean="0"/>
              <a:t>and  </a:t>
            </a:r>
            <a:r>
              <a:rPr lang="en-US" sz="2600" dirty="0"/>
              <a:t>referrals to other health care / social service providers for </a:t>
            </a:r>
            <a:r>
              <a:rPr lang="en-US" sz="2600" dirty="0" smtClean="0"/>
              <a:t>frequent 9-1-1 callers or individuals at risk for over-utilization of the 9-1-1 system or hospital system. </a:t>
            </a:r>
            <a:endParaRPr lang="en-US" sz="2600" strike="sngStrike" dirty="0" smtClean="0"/>
          </a:p>
          <a:p>
            <a:pPr marL="457200" lvl="1" indent="0">
              <a:buNone/>
            </a:pPr>
            <a:endParaRPr lang="en-US" u="sng" dirty="0" smtClean="0"/>
          </a:p>
          <a:p>
            <a:pPr marL="914400" lvl="2" indent="0">
              <a:buNone/>
            </a:pPr>
            <a:endParaRPr lang="en-US" u="sng" dirty="0" smtClean="0"/>
          </a:p>
          <a:p>
            <a:pPr marL="0" indent="0">
              <a:buNone/>
            </a:pPr>
            <a:endParaRPr lang="en-US" sz="2000" dirty="0"/>
          </a:p>
        </p:txBody>
      </p:sp>
    </p:spTree>
    <p:extLst>
      <p:ext uri="{BB962C8B-B14F-4D97-AF65-F5344CB8AC3E}">
        <p14:creationId xmlns:p14="http://schemas.microsoft.com/office/powerpoint/2010/main" val="2805769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bg1"/>
          </a:solidFill>
        </p:spPr>
        <p:txBody>
          <a:bodyPr>
            <a:normAutofit/>
          </a:bodyPr>
          <a:lstStyle/>
          <a:p>
            <a:r>
              <a:rPr lang="en-US" sz="2800" dirty="0" smtClean="0"/>
              <a:t>Currently EMS is reimbursed only when 9-1-1 patient is transported to an ED. Reimbursement is for the transportation service.</a:t>
            </a:r>
          </a:p>
          <a:p>
            <a:endParaRPr lang="en-US" sz="2800" dirty="0" smtClean="0"/>
          </a:p>
          <a:p>
            <a:r>
              <a:rPr lang="en-US" sz="2800" dirty="0" smtClean="0"/>
              <a:t>New models of EMS care are not currently reimbursed.</a:t>
            </a:r>
          </a:p>
          <a:p>
            <a:endParaRPr lang="en-US" sz="2800" dirty="0" smtClean="0"/>
          </a:p>
          <a:p>
            <a:r>
              <a:rPr lang="en-US" sz="2800" dirty="0" smtClean="0"/>
              <a:t>New models of EMS care need reimbursement to be sustainable long-term.</a:t>
            </a:r>
            <a:endParaRPr lang="en-US" u="sng" dirty="0" smtClean="0"/>
          </a:p>
          <a:p>
            <a:pPr marL="0" indent="0">
              <a:buNone/>
            </a:pPr>
            <a:endParaRPr lang="en-US" sz="2000" dirty="0"/>
          </a:p>
        </p:txBody>
      </p:sp>
      <p:sp>
        <p:nvSpPr>
          <p:cNvPr id="4" name="Title 3"/>
          <p:cNvSpPr>
            <a:spLocks noGrp="1"/>
          </p:cNvSpPr>
          <p:nvPr>
            <p:ph type="title"/>
          </p:nvPr>
        </p:nvSpPr>
        <p:spPr>
          <a:xfrm>
            <a:off x="457200" y="304800"/>
            <a:ext cx="8229600" cy="1143000"/>
          </a:xfrm>
        </p:spPr>
        <p:txBody>
          <a:bodyPr>
            <a:normAutofit fontScale="90000"/>
          </a:bodyPr>
          <a:lstStyle/>
          <a:p>
            <a:r>
              <a:rPr lang="en-US" sz="2700" dirty="0" smtClean="0"/>
              <a:t/>
            </a:r>
            <a:br>
              <a:rPr lang="en-US" sz="2700" dirty="0" smtClean="0"/>
            </a:br>
            <a:r>
              <a:rPr lang="en-US" sz="3600" dirty="0" smtClean="0"/>
              <a:t>SB 682</a:t>
            </a:r>
            <a:br>
              <a:rPr lang="en-US" sz="3600" dirty="0" smtClean="0"/>
            </a:br>
            <a:r>
              <a:rPr lang="en-US" sz="3600" dirty="0" smtClean="0"/>
              <a:t>Why focus on new EMS models?</a:t>
            </a:r>
            <a:br>
              <a:rPr lang="en-US" sz="3600" dirty="0" smtClean="0"/>
            </a:br>
            <a:endParaRPr lang="en-US" sz="3600" dirty="0"/>
          </a:p>
        </p:txBody>
      </p:sp>
    </p:spTree>
    <p:extLst>
      <p:ext uri="{BB962C8B-B14F-4D97-AF65-F5344CB8AC3E}">
        <p14:creationId xmlns:p14="http://schemas.microsoft.com/office/powerpoint/2010/main" val="21007364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 y="304800"/>
            <a:ext cx="8229600" cy="1143000"/>
          </a:xfrm>
          <a:solidFill>
            <a:schemeClr val="bg1"/>
          </a:solidFill>
        </p:spPr>
        <p:txBody>
          <a:bodyPr>
            <a:normAutofit fontScale="90000"/>
          </a:bodyPr>
          <a:lstStyle/>
          <a:p>
            <a:r>
              <a:rPr lang="en-US" sz="3600" dirty="0" smtClean="0"/>
              <a:t>SB 682</a:t>
            </a:r>
            <a:br>
              <a:rPr lang="en-US" sz="3600" dirty="0" smtClean="0"/>
            </a:br>
            <a:r>
              <a:rPr lang="en-US" sz="3600" dirty="0" smtClean="0"/>
              <a:t>Why focus on new EMS models?</a:t>
            </a:r>
            <a:endParaRPr lang="en-US" sz="2400" dirty="0"/>
          </a:p>
        </p:txBody>
      </p:sp>
      <p:sp>
        <p:nvSpPr>
          <p:cNvPr id="3" name="Content Placeholder 2"/>
          <p:cNvSpPr>
            <a:spLocks noGrp="1"/>
          </p:cNvSpPr>
          <p:nvPr>
            <p:ph idx="1"/>
          </p:nvPr>
        </p:nvSpPr>
        <p:spPr>
          <a:solidFill>
            <a:schemeClr val="bg1"/>
          </a:solidFill>
        </p:spPr>
        <p:txBody>
          <a:bodyPr numCol="1">
            <a:normAutofit fontScale="85000" lnSpcReduction="20000"/>
          </a:bodyPr>
          <a:lstStyle/>
          <a:p>
            <a:r>
              <a:rPr lang="en-US" dirty="0" smtClean="0"/>
              <a:t>ED Overcrowding </a:t>
            </a:r>
          </a:p>
          <a:p>
            <a:r>
              <a:rPr lang="en-US" dirty="0" smtClean="0"/>
              <a:t>Ambulances diverted to different EDs</a:t>
            </a:r>
          </a:p>
          <a:p>
            <a:r>
              <a:rPr lang="en-US" dirty="0" smtClean="0"/>
              <a:t>Long EMS off-load times at hospital EDs</a:t>
            </a:r>
          </a:p>
          <a:p>
            <a:r>
              <a:rPr lang="en-US" dirty="0" smtClean="0"/>
              <a:t>Long ED Patient </a:t>
            </a:r>
            <a:r>
              <a:rPr lang="en-US" dirty="0"/>
              <a:t>w</a:t>
            </a:r>
            <a:r>
              <a:rPr lang="en-US" dirty="0" smtClean="0"/>
              <a:t>ait times</a:t>
            </a:r>
          </a:p>
          <a:p>
            <a:r>
              <a:rPr lang="en-US" dirty="0" smtClean="0"/>
              <a:t>Decreased availability of EMS ambulances</a:t>
            </a:r>
          </a:p>
          <a:p>
            <a:r>
              <a:rPr lang="en-US" dirty="0" smtClean="0"/>
              <a:t>Diminished EMS capacity to respond to 9-1-1 </a:t>
            </a:r>
          </a:p>
          <a:p>
            <a:r>
              <a:rPr lang="en-US" dirty="0" smtClean="0"/>
              <a:t>Not all 9-1-1 patients need to be treated in ED</a:t>
            </a:r>
          </a:p>
          <a:p>
            <a:r>
              <a:rPr lang="en-US" dirty="0" smtClean="0"/>
              <a:t>ED is high cost environment/Reduce ED expenditures</a:t>
            </a:r>
          </a:p>
          <a:p>
            <a:r>
              <a:rPr lang="en-US" dirty="0"/>
              <a:t>R</a:t>
            </a:r>
            <a:r>
              <a:rPr lang="en-US" dirty="0" smtClean="0"/>
              <a:t>educe hospital re-admissions</a:t>
            </a:r>
          </a:p>
          <a:p>
            <a:r>
              <a:rPr lang="en-US" dirty="0" smtClean="0"/>
              <a:t>Better align EMS with larger Maryland health care initiatives (e.g., TCOC)</a:t>
            </a:r>
          </a:p>
        </p:txBody>
      </p:sp>
    </p:spTree>
    <p:extLst>
      <p:ext uri="{BB962C8B-B14F-4D97-AF65-F5344CB8AC3E}">
        <p14:creationId xmlns:p14="http://schemas.microsoft.com/office/powerpoint/2010/main" val="34054113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sz="3200" dirty="0" smtClean="0"/>
              <a:t>SB 682: Required Deliverables </a:t>
            </a:r>
            <a:endParaRPr lang="en-US" sz="3200" dirty="0"/>
          </a:p>
        </p:txBody>
      </p:sp>
      <p:sp>
        <p:nvSpPr>
          <p:cNvPr id="3" name="Content Placeholder 2"/>
          <p:cNvSpPr>
            <a:spLocks noGrp="1"/>
          </p:cNvSpPr>
          <p:nvPr>
            <p:ph idx="1"/>
          </p:nvPr>
        </p:nvSpPr>
        <p:spPr>
          <a:solidFill>
            <a:schemeClr val="bg1"/>
          </a:solidFill>
        </p:spPr>
        <p:txBody>
          <a:bodyPr>
            <a:normAutofit/>
          </a:bodyPr>
          <a:lstStyle/>
          <a:p>
            <a:pPr lvl="1">
              <a:buFont typeface="Arial" panose="020B0604020202020204" pitchFamily="34" charset="0"/>
              <a:buChar char="•"/>
            </a:pPr>
            <a:r>
              <a:rPr lang="en-US" sz="2400" u="sng" dirty="0" smtClean="0"/>
              <a:t>Develop plan for Medicaid reimbursement for three new models</a:t>
            </a:r>
            <a:r>
              <a:rPr lang="en-US" sz="2400" dirty="0" smtClean="0"/>
              <a:t>-1) EMS treat with no transport; 2) EMS transport to alternative destinations; and 3) MIH Programs</a:t>
            </a:r>
          </a:p>
          <a:p>
            <a:pPr lvl="1">
              <a:buFont typeface="Arial" panose="020B0604020202020204" pitchFamily="34" charset="0"/>
              <a:buChar char="•"/>
            </a:pPr>
            <a:r>
              <a:rPr lang="en-US" sz="2400" u="sng" dirty="0" smtClean="0"/>
              <a:t>Identify process for Medicare reimbursement for three new models</a:t>
            </a:r>
            <a:endParaRPr lang="en-US" sz="2400" dirty="0" smtClean="0"/>
          </a:p>
          <a:p>
            <a:pPr lvl="1">
              <a:buFont typeface="Arial" panose="020B0604020202020204" pitchFamily="34" charset="0"/>
              <a:buChar char="•"/>
            </a:pPr>
            <a:r>
              <a:rPr lang="en-US" sz="2400" u="sng" dirty="0" smtClean="0"/>
              <a:t>Study and make recommendations</a:t>
            </a:r>
            <a:r>
              <a:rPr lang="en-US" sz="2400" dirty="0" smtClean="0"/>
              <a:t> regarding desirability &amp; feasibility of EMS reimbursement </a:t>
            </a:r>
            <a:r>
              <a:rPr lang="en-US" sz="2400" u="sng" dirty="0" smtClean="0"/>
              <a:t>for three new models </a:t>
            </a:r>
            <a:r>
              <a:rPr lang="en-US" sz="2400" dirty="0" smtClean="0"/>
              <a:t>when provided to enrollees of health insurers, nonprofit health service plans &amp; HMOs</a:t>
            </a:r>
            <a:endParaRPr lang="en-US" sz="2400" dirty="0"/>
          </a:p>
        </p:txBody>
      </p:sp>
    </p:spTree>
    <p:extLst>
      <p:ext uri="{BB962C8B-B14F-4D97-AF65-F5344CB8AC3E}">
        <p14:creationId xmlns:p14="http://schemas.microsoft.com/office/powerpoint/2010/main" val="37876053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Work Plan</a:t>
            </a:r>
            <a:endParaRPr lang="en-US" sz="3200" dirty="0"/>
          </a:p>
        </p:txBody>
      </p:sp>
      <p:sp>
        <p:nvSpPr>
          <p:cNvPr id="3" name="Content Placeholder 2"/>
          <p:cNvSpPr>
            <a:spLocks noGrp="1"/>
          </p:cNvSpPr>
          <p:nvPr>
            <p:ph idx="1"/>
          </p:nvPr>
        </p:nvSpPr>
        <p:spPr>
          <a:xfrm>
            <a:off x="457200" y="1417638"/>
            <a:ext cx="8229600" cy="4708525"/>
          </a:xfrm>
        </p:spPr>
        <p:txBody>
          <a:bodyPr>
            <a:normAutofit fontScale="77500" lnSpcReduction="20000"/>
          </a:bodyPr>
          <a:lstStyle/>
          <a:p>
            <a:r>
              <a:rPr lang="en-US" dirty="0" smtClean="0"/>
              <a:t>Explore options for Medicaid and Medicare reimbursement with State Agency partners</a:t>
            </a:r>
          </a:p>
          <a:p>
            <a:pPr lvl="1"/>
            <a:r>
              <a:rPr lang="en-US" dirty="0" smtClean="0"/>
              <a:t>MHCC, MIEMSS, MDH, HSCRC, MIA</a:t>
            </a:r>
          </a:p>
          <a:p>
            <a:pPr lvl="1"/>
            <a:endParaRPr lang="en-US" dirty="0"/>
          </a:p>
          <a:p>
            <a:r>
              <a:rPr lang="en-US" dirty="0" smtClean="0"/>
              <a:t>MHCC &amp; MIEMSS individual meetings &amp; discussions with private market insurers and representatives and other stakeholders</a:t>
            </a:r>
          </a:p>
          <a:p>
            <a:endParaRPr lang="en-US" dirty="0"/>
          </a:p>
          <a:p>
            <a:r>
              <a:rPr lang="en-US" dirty="0"/>
              <a:t>W</a:t>
            </a:r>
            <a:r>
              <a:rPr lang="en-US" dirty="0" smtClean="0"/>
              <a:t>orkgroup meetings with all stakeholders: This is 2</a:t>
            </a:r>
            <a:r>
              <a:rPr lang="en-US" baseline="30000" dirty="0" smtClean="0"/>
              <a:t>nd</a:t>
            </a:r>
            <a:r>
              <a:rPr lang="en-US" dirty="0" smtClean="0"/>
              <a:t> of 3 planned meetings.</a:t>
            </a:r>
          </a:p>
          <a:p>
            <a:endParaRPr lang="en-US" dirty="0"/>
          </a:p>
          <a:p>
            <a:r>
              <a:rPr lang="en-US" dirty="0" smtClean="0"/>
              <a:t>Report Draft Review and Approval by State EMS Board and MHCC Commissioners in December.</a:t>
            </a:r>
            <a:endParaRPr lang="en-US" dirty="0"/>
          </a:p>
        </p:txBody>
      </p:sp>
    </p:spTree>
    <p:extLst>
      <p:ext uri="{BB962C8B-B14F-4D97-AF65-F5344CB8AC3E}">
        <p14:creationId xmlns:p14="http://schemas.microsoft.com/office/powerpoint/2010/main" val="4092963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Medicaid Overview</a:t>
            </a:r>
            <a:endParaRPr lang="en-US" dirty="0"/>
          </a:p>
        </p:txBody>
      </p:sp>
      <p:sp>
        <p:nvSpPr>
          <p:cNvPr id="3" name="Content Placeholder 2"/>
          <p:cNvSpPr>
            <a:spLocks noGrp="1"/>
          </p:cNvSpPr>
          <p:nvPr>
            <p:ph idx="1"/>
          </p:nvPr>
        </p:nvSpPr>
        <p:spPr/>
        <p:txBody>
          <a:bodyPr>
            <a:normAutofit/>
          </a:bodyPr>
          <a:lstStyle/>
          <a:p>
            <a:r>
              <a:rPr lang="en-US" dirty="0" smtClean="0"/>
              <a:t>Treat and Release: 3 Possible Approaches</a:t>
            </a:r>
          </a:p>
          <a:p>
            <a:pPr marL="971550" lvl="1" indent="-514350">
              <a:buAutoNum type="arabicParenR"/>
            </a:pPr>
            <a:r>
              <a:rPr lang="en-US" dirty="0" smtClean="0"/>
              <a:t>Reimburse code </a:t>
            </a:r>
            <a:r>
              <a:rPr lang="en-US" dirty="0"/>
              <a:t>A0998 -- “Ambulance Response &amp; Treatment – No Transport</a:t>
            </a:r>
            <a:r>
              <a:rPr lang="en-US" dirty="0" smtClean="0"/>
              <a:t>”</a:t>
            </a:r>
          </a:p>
          <a:p>
            <a:pPr marL="971550" lvl="1" indent="-514350">
              <a:buAutoNum type="arabicParenR"/>
            </a:pPr>
            <a:r>
              <a:rPr lang="en-US" dirty="0" smtClean="0"/>
              <a:t>Increase reimbursement for current covered services to compensate for increased treat and release costs.</a:t>
            </a:r>
          </a:p>
          <a:p>
            <a:pPr marL="971550" lvl="1" indent="-514350">
              <a:buAutoNum type="arabicParenR"/>
            </a:pPr>
            <a:r>
              <a:rPr lang="en-US" dirty="0" smtClean="0"/>
              <a:t>Reimbursement for individual services delivered on scene</a:t>
            </a:r>
          </a:p>
          <a:p>
            <a:pPr marL="514350" indent="-457200"/>
            <a:r>
              <a:rPr lang="en-US" dirty="0"/>
              <a:t>Alternative </a:t>
            </a:r>
            <a:r>
              <a:rPr lang="en-US" dirty="0" smtClean="0"/>
              <a:t>Destination</a:t>
            </a:r>
          </a:p>
          <a:p>
            <a:pPr marL="457200" lvl="1" indent="0">
              <a:buNone/>
            </a:pPr>
            <a:endParaRPr lang="en-US" dirty="0"/>
          </a:p>
          <a:p>
            <a:pPr lvl="1"/>
            <a:endParaRPr lang="en-US" dirty="0"/>
          </a:p>
        </p:txBody>
      </p:sp>
    </p:spTree>
    <p:extLst>
      <p:ext uri="{BB962C8B-B14F-4D97-AF65-F5344CB8AC3E}">
        <p14:creationId xmlns:p14="http://schemas.microsoft.com/office/powerpoint/2010/main" val="3991483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Medicaid Reimbursement: </a:t>
            </a:r>
            <a:br>
              <a:rPr lang="en-US" dirty="0" smtClean="0"/>
            </a:br>
            <a:r>
              <a:rPr lang="en-US" dirty="0" smtClean="0"/>
              <a:t>Treat with No Transport – Approach 1</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Reimburse for Billing code A0998 -- “Ambulance Response &amp; Treatment – No Transport”</a:t>
            </a:r>
          </a:p>
          <a:p>
            <a:r>
              <a:rPr lang="en-US" dirty="0" smtClean="0"/>
              <a:t>Currently not Medicaid reimbursed</a:t>
            </a:r>
          </a:p>
          <a:p>
            <a:r>
              <a:rPr lang="en-US" dirty="0" smtClean="0"/>
              <a:t>If reimbursed, would likely be on a flat fee basis, similar to recent Medicaid changes to EMS reimbursement in GA &amp; PA</a:t>
            </a:r>
          </a:p>
          <a:p>
            <a:r>
              <a:rPr lang="en-US" dirty="0" smtClean="0"/>
              <a:t>Carve-out or MCO paid? </a:t>
            </a:r>
          </a:p>
          <a:p>
            <a:r>
              <a:rPr lang="en-US" dirty="0" smtClean="0"/>
              <a:t>Budgetary impact unknown at present</a:t>
            </a:r>
          </a:p>
          <a:p>
            <a:r>
              <a:rPr lang="en-US" dirty="0" smtClean="0"/>
              <a:t>EMS would need to collect insurance information at scene</a:t>
            </a:r>
          </a:p>
          <a:p>
            <a:endParaRPr lang="en-US" dirty="0" smtClean="0"/>
          </a:p>
          <a:p>
            <a:endParaRPr lang="en-US" dirty="0" smtClean="0"/>
          </a:p>
        </p:txBody>
      </p:sp>
    </p:spTree>
    <p:extLst>
      <p:ext uri="{BB962C8B-B14F-4D97-AF65-F5344CB8AC3E}">
        <p14:creationId xmlns:p14="http://schemas.microsoft.com/office/powerpoint/2010/main" val="6668638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1061</TotalTime>
  <Words>1679</Words>
  <Application>Microsoft Office PowerPoint</Application>
  <PresentationFormat>On-screen Show (4:3)</PresentationFormat>
  <Paragraphs>165</Paragraphs>
  <Slides>25</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0</vt:i4>
      </vt:variant>
      <vt:variant>
        <vt:lpstr>Slide Titles</vt:lpstr>
      </vt:variant>
      <vt:variant>
        <vt:i4>25</vt:i4>
      </vt:variant>
    </vt:vector>
  </HeadingPairs>
  <TitlesOfParts>
    <vt:vector size="30" baseType="lpstr">
      <vt:lpstr>Arial</vt:lpstr>
      <vt:lpstr>Calibri</vt:lpstr>
      <vt:lpstr>Courier New</vt:lpstr>
      <vt:lpstr>Wingdings</vt:lpstr>
      <vt:lpstr>Office Theme</vt:lpstr>
      <vt:lpstr>PowerPoint Presentation</vt:lpstr>
      <vt:lpstr>Overview</vt:lpstr>
      <vt:lpstr>SB 682 Focus on EMS Care Delivery Models</vt:lpstr>
      <vt:lpstr> SB 682 Why focus on new EMS models? </vt:lpstr>
      <vt:lpstr>SB 682 Why focus on new EMS models?</vt:lpstr>
      <vt:lpstr>SB 682: Required Deliverables </vt:lpstr>
      <vt:lpstr>Work Plan</vt:lpstr>
      <vt:lpstr>Medicaid Overview</vt:lpstr>
      <vt:lpstr>Medicaid Reimbursement:  Treat with No Transport – Approach 1</vt:lpstr>
      <vt:lpstr>Medicaid Reimbursement:  Treat with No Transport – Approach 2</vt:lpstr>
      <vt:lpstr>Medicaid Reimbursement:  Treat with No Transport – Approach 3</vt:lpstr>
      <vt:lpstr>Medicaid Reimbursement: Transport to Alternative Care Destination</vt:lpstr>
      <vt:lpstr>Medicaid: MIH &amp; Alternative Destination</vt:lpstr>
      <vt:lpstr>Medicare Options</vt:lpstr>
      <vt:lpstr>Medicare Options: Population Health Improvement grants</vt:lpstr>
      <vt:lpstr>Medicare Options–  Care Redesign Program (CRP)</vt:lpstr>
      <vt:lpstr>Medicare Options–  New Model Programs</vt:lpstr>
      <vt:lpstr>Medicare Options–  Care Redesign &amp; New Model Programs</vt:lpstr>
      <vt:lpstr>Private Market Insurance: Current Participation</vt:lpstr>
      <vt:lpstr>Private Market Insurance</vt:lpstr>
      <vt:lpstr>Private Market Insurance: Next Steps</vt:lpstr>
      <vt:lpstr>Additional considerations</vt:lpstr>
      <vt:lpstr>Working Concepts </vt:lpstr>
      <vt:lpstr>Summary</vt:lpstr>
      <vt:lpstr>Next Steps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Care Delivery Models and Uncompensated Services </dc:title>
  <dc:creator>Pat Gainer</dc:creator>
  <cp:keywords>EMS, Reimbursement, New Care Delivery Models, Uncompensated Services, 2018</cp:keywords>
  <cp:lastModifiedBy>David Balthis</cp:lastModifiedBy>
  <cp:revision>84</cp:revision>
  <cp:lastPrinted>2018-11-13T13:19:37Z</cp:lastPrinted>
  <dcterms:created xsi:type="dcterms:W3CDTF">2018-11-10T20:49:16Z</dcterms:created>
  <dcterms:modified xsi:type="dcterms:W3CDTF">2022-01-29T21:00:00Z</dcterms:modified>
</cp:coreProperties>
</file>