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Lst>
  <p:notesMasterIdLst>
    <p:notesMasterId r:id="rId44"/>
  </p:notesMasterIdLst>
  <p:handoutMasterIdLst>
    <p:handoutMasterId r:id="rId45"/>
  </p:handoutMasterIdLst>
  <p:sldIdLst>
    <p:sldId id="305" r:id="rId3"/>
    <p:sldId id="257" r:id="rId4"/>
    <p:sldId id="306" r:id="rId5"/>
    <p:sldId id="258" r:id="rId6"/>
    <p:sldId id="259" r:id="rId7"/>
    <p:sldId id="261" r:id="rId8"/>
    <p:sldId id="262" r:id="rId9"/>
    <p:sldId id="263" r:id="rId10"/>
    <p:sldId id="264" r:id="rId11"/>
    <p:sldId id="265" r:id="rId12"/>
    <p:sldId id="266" r:id="rId13"/>
    <p:sldId id="302"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9" r:id="rId33"/>
    <p:sldId id="285" r:id="rId34"/>
    <p:sldId id="286" r:id="rId35"/>
    <p:sldId id="287" r:id="rId36"/>
    <p:sldId id="288" r:id="rId37"/>
    <p:sldId id="291" r:id="rId38"/>
    <p:sldId id="292" r:id="rId39"/>
    <p:sldId id="293" r:id="rId40"/>
    <p:sldId id="294" r:id="rId41"/>
    <p:sldId id="297" r:id="rId42"/>
    <p:sldId id="296"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151"/>
    <a:srgbClr val="FFFFFF"/>
    <a:srgbClr val="1EF6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3113" autoAdjust="0"/>
  </p:normalViewPr>
  <p:slideViewPr>
    <p:cSldViewPr>
      <p:cViewPr>
        <p:scale>
          <a:sx n="80" d="100"/>
          <a:sy n="80" d="100"/>
        </p:scale>
        <p:origin x="-864"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202" cy="480226"/>
          </a:xfrm>
          <a:prstGeom prst="rect">
            <a:avLst/>
          </a:prstGeom>
        </p:spPr>
        <p:txBody>
          <a:bodyPr vert="horz" lIns="95253" tIns="47627" rIns="95253" bIns="47627" rtlCol="0"/>
          <a:lstStyle>
            <a:lvl1pPr algn="l">
              <a:defRPr sz="1300"/>
            </a:lvl1pPr>
          </a:lstStyle>
          <a:p>
            <a:endParaRPr lang="en-US"/>
          </a:p>
        </p:txBody>
      </p:sp>
      <p:sp>
        <p:nvSpPr>
          <p:cNvPr id="3" name="Date Placeholder 2"/>
          <p:cNvSpPr>
            <a:spLocks noGrp="1"/>
          </p:cNvSpPr>
          <p:nvPr>
            <p:ph type="dt" sz="quarter" idx="1"/>
          </p:nvPr>
        </p:nvSpPr>
        <p:spPr>
          <a:xfrm>
            <a:off x="4144340" y="0"/>
            <a:ext cx="3169201" cy="480226"/>
          </a:xfrm>
          <a:prstGeom prst="rect">
            <a:avLst/>
          </a:prstGeom>
        </p:spPr>
        <p:txBody>
          <a:bodyPr vert="horz" lIns="95253" tIns="47627" rIns="95253" bIns="47627" rtlCol="0"/>
          <a:lstStyle>
            <a:lvl1pPr algn="r">
              <a:defRPr sz="1300"/>
            </a:lvl1pPr>
          </a:lstStyle>
          <a:p>
            <a:fld id="{788FAD37-EB3F-418C-90E9-27EC6D9FF0BF}" type="datetimeFigureOut">
              <a:rPr lang="en-US" smtClean="0"/>
              <a:t>8/26/2013</a:t>
            </a:fld>
            <a:endParaRPr lang="en-US"/>
          </a:p>
        </p:txBody>
      </p:sp>
      <p:sp>
        <p:nvSpPr>
          <p:cNvPr id="4" name="Footer Placeholder 3"/>
          <p:cNvSpPr>
            <a:spLocks noGrp="1"/>
          </p:cNvSpPr>
          <p:nvPr>
            <p:ph type="ftr" sz="quarter" idx="2"/>
          </p:nvPr>
        </p:nvSpPr>
        <p:spPr>
          <a:xfrm>
            <a:off x="0" y="9119325"/>
            <a:ext cx="3169202" cy="480226"/>
          </a:xfrm>
          <a:prstGeom prst="rect">
            <a:avLst/>
          </a:prstGeom>
        </p:spPr>
        <p:txBody>
          <a:bodyPr vert="horz" lIns="95253" tIns="47627" rIns="95253" bIns="47627" rtlCol="0" anchor="b"/>
          <a:lstStyle>
            <a:lvl1pPr algn="l">
              <a:defRPr sz="1300"/>
            </a:lvl1pPr>
          </a:lstStyle>
          <a:p>
            <a:endParaRPr lang="en-US"/>
          </a:p>
        </p:txBody>
      </p:sp>
      <p:sp>
        <p:nvSpPr>
          <p:cNvPr id="5" name="Slide Number Placeholder 4"/>
          <p:cNvSpPr>
            <a:spLocks noGrp="1"/>
          </p:cNvSpPr>
          <p:nvPr>
            <p:ph type="sldNum" sz="quarter" idx="3"/>
          </p:nvPr>
        </p:nvSpPr>
        <p:spPr>
          <a:xfrm>
            <a:off x="4144340" y="9119325"/>
            <a:ext cx="3169201" cy="480226"/>
          </a:xfrm>
          <a:prstGeom prst="rect">
            <a:avLst/>
          </a:prstGeom>
        </p:spPr>
        <p:txBody>
          <a:bodyPr vert="horz" lIns="95253" tIns="47627" rIns="95253" bIns="47627" rtlCol="0" anchor="b"/>
          <a:lstStyle>
            <a:lvl1pPr algn="r">
              <a:defRPr sz="1300"/>
            </a:lvl1pPr>
          </a:lstStyle>
          <a:p>
            <a:fld id="{4514220B-AD65-4AD0-988A-125E8368A97D}" type="slidenum">
              <a:rPr lang="en-US" smtClean="0"/>
              <a:t>‹#›</a:t>
            </a:fld>
            <a:endParaRPr lang="en-US"/>
          </a:p>
        </p:txBody>
      </p:sp>
    </p:spTree>
    <p:extLst>
      <p:ext uri="{BB962C8B-B14F-4D97-AF65-F5344CB8AC3E}">
        <p14:creationId xmlns:p14="http://schemas.microsoft.com/office/powerpoint/2010/main" val="104910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3" tIns="48327" rIns="96653" bIns="48327" rtlCol="0"/>
          <a:lstStyle>
            <a:lvl1pPr algn="l">
              <a:defRPr sz="13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53" tIns="48327" rIns="96653" bIns="48327" rtlCol="0"/>
          <a:lstStyle>
            <a:lvl1pPr algn="r">
              <a:defRPr sz="1300"/>
            </a:lvl1pPr>
          </a:lstStyle>
          <a:p>
            <a:fld id="{A3646154-7AA9-48EC-9D50-66FFF77CC754}" type="datetimeFigureOut">
              <a:rPr lang="en-US" smtClean="0"/>
              <a:t>8/26/2013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3"/>
            <a:ext cx="3169920" cy="480060"/>
          </a:xfrm>
          <a:prstGeom prst="rect">
            <a:avLst/>
          </a:prstGeom>
        </p:spPr>
        <p:txBody>
          <a:bodyPr vert="horz" lIns="96653" tIns="48327" rIns="96653"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6653" tIns="48327" rIns="96653" bIns="48327" rtlCol="0" anchor="b"/>
          <a:lstStyle>
            <a:lvl1pPr algn="r">
              <a:defRPr sz="1300"/>
            </a:lvl1pPr>
          </a:lstStyle>
          <a:p>
            <a:fld id="{4D225C8D-2EDE-42CA-A26B-72A5851D06AD}" type="slidenum">
              <a:rPr lang="en-US" smtClean="0"/>
              <a:t>‹#›</a:t>
            </a:fld>
            <a:endParaRPr lang="en-US"/>
          </a:p>
        </p:txBody>
      </p:sp>
    </p:spTree>
    <p:extLst>
      <p:ext uri="{BB962C8B-B14F-4D97-AF65-F5344CB8AC3E}">
        <p14:creationId xmlns:p14="http://schemas.microsoft.com/office/powerpoint/2010/main" val="1862457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6" name="Notes Placeholder 2"/>
          <p:cNvSpPr>
            <a:spLocks noGrp="1"/>
          </p:cNvSpPr>
          <p:nvPr>
            <p:ph type="body" idx="1"/>
          </p:nvPr>
        </p:nvSpPr>
        <p:spPr/>
        <p:txBody>
          <a:bodyPr/>
          <a:lstStyle/>
          <a:p>
            <a:pPr>
              <a:spcBef>
                <a:spcPct val="0"/>
              </a:spcBef>
            </a:pPr>
            <a:r>
              <a:rPr lang="en-US" dirty="0" smtClean="0"/>
              <a:t>INSTRUCTOR NOTES:</a:t>
            </a:r>
          </a:p>
          <a:p>
            <a:pPr>
              <a:spcBef>
                <a:spcPct val="0"/>
              </a:spcBef>
            </a:pPr>
            <a:r>
              <a:rPr lang="en-US" dirty="0" smtClean="0"/>
              <a:t>Introduction slide. The program may be taught in a group setting or self-taught.</a:t>
            </a:r>
          </a:p>
          <a:p>
            <a:pPr>
              <a:spcBef>
                <a:spcPct val="0"/>
              </a:spcBef>
            </a:pPr>
            <a:endParaRPr lang="en-US" dirty="0" smtClean="0"/>
          </a:p>
        </p:txBody>
      </p:sp>
      <p:sp>
        <p:nvSpPr>
          <p:cNvPr id="415747" name="Slide Number Placeholder 6"/>
          <p:cNvSpPr>
            <a:spLocks noGrp="1"/>
          </p:cNvSpPr>
          <p:nvPr>
            <p:ph type="sldNum" sz="quarter" idx="5"/>
          </p:nvPr>
        </p:nvSpPr>
        <p:spPr>
          <a:noFill/>
        </p:spPr>
        <p:txBody>
          <a:bodyPr/>
          <a:lstStyle>
            <a:lvl1pPr defTabSz="482399">
              <a:spcBef>
                <a:spcPct val="0"/>
              </a:spcBef>
              <a:defRPr>
                <a:solidFill>
                  <a:schemeClr val="tx1"/>
                </a:solidFill>
                <a:latin typeface="Calibri" pitchFamily="34" charset="0"/>
              </a:defRPr>
            </a:lvl1pPr>
            <a:lvl2pPr marL="785339" indent="-302940" defTabSz="482399">
              <a:spcBef>
                <a:spcPct val="0"/>
              </a:spcBef>
              <a:defRPr>
                <a:solidFill>
                  <a:schemeClr val="tx1"/>
                </a:solidFill>
                <a:latin typeface="Calibri" pitchFamily="34" charset="0"/>
              </a:defRPr>
            </a:lvl2pPr>
            <a:lvl3pPr marL="1208464" indent="-242022" defTabSz="482399">
              <a:spcBef>
                <a:spcPct val="0"/>
              </a:spcBef>
              <a:defRPr>
                <a:solidFill>
                  <a:schemeClr val="tx1"/>
                </a:solidFill>
                <a:latin typeface="Calibri" pitchFamily="34" charset="0"/>
              </a:defRPr>
            </a:lvl3pPr>
            <a:lvl4pPr marL="1690863" indent="-242022" defTabSz="482399">
              <a:spcBef>
                <a:spcPct val="0"/>
              </a:spcBef>
              <a:defRPr>
                <a:solidFill>
                  <a:schemeClr val="tx1"/>
                </a:solidFill>
                <a:latin typeface="Calibri" pitchFamily="34" charset="0"/>
              </a:defRPr>
            </a:lvl4pPr>
            <a:lvl5pPr marL="2174908" indent="-242022" defTabSz="482399">
              <a:spcBef>
                <a:spcPct val="0"/>
              </a:spcBef>
              <a:defRPr>
                <a:solidFill>
                  <a:schemeClr val="tx1"/>
                </a:solidFill>
                <a:latin typeface="Calibri" pitchFamily="34" charset="0"/>
              </a:defRPr>
            </a:lvl5pPr>
            <a:lvl6pPr marL="2649074" indent="-242022" defTabSz="482399" fontAlgn="base">
              <a:spcBef>
                <a:spcPct val="0"/>
              </a:spcBef>
              <a:spcAft>
                <a:spcPct val="0"/>
              </a:spcAft>
              <a:defRPr>
                <a:solidFill>
                  <a:schemeClr val="tx1"/>
                </a:solidFill>
                <a:latin typeface="Calibri" pitchFamily="34" charset="0"/>
              </a:defRPr>
            </a:lvl6pPr>
            <a:lvl7pPr marL="3123241" indent="-242022" defTabSz="482399" fontAlgn="base">
              <a:spcBef>
                <a:spcPct val="0"/>
              </a:spcBef>
              <a:spcAft>
                <a:spcPct val="0"/>
              </a:spcAft>
              <a:defRPr>
                <a:solidFill>
                  <a:schemeClr val="tx1"/>
                </a:solidFill>
                <a:latin typeface="Calibri" pitchFamily="34" charset="0"/>
              </a:defRPr>
            </a:lvl7pPr>
            <a:lvl8pPr marL="3597407" indent="-242022" defTabSz="482399" fontAlgn="base">
              <a:spcBef>
                <a:spcPct val="0"/>
              </a:spcBef>
              <a:spcAft>
                <a:spcPct val="0"/>
              </a:spcAft>
              <a:defRPr>
                <a:solidFill>
                  <a:schemeClr val="tx1"/>
                </a:solidFill>
                <a:latin typeface="Calibri" pitchFamily="34" charset="0"/>
              </a:defRPr>
            </a:lvl8pPr>
            <a:lvl9pPr marL="4071573" indent="-242022" defTabSz="482399" fontAlgn="base">
              <a:spcBef>
                <a:spcPct val="0"/>
              </a:spcBef>
              <a:spcAft>
                <a:spcPct val="0"/>
              </a:spcAft>
              <a:defRPr>
                <a:solidFill>
                  <a:schemeClr val="tx1"/>
                </a:solidFill>
                <a:latin typeface="Calibri" pitchFamily="34" charset="0"/>
              </a:defRPr>
            </a:lvl9pPr>
          </a:lstStyle>
          <a:p>
            <a:fld id="{67FD9DD9-E85B-4DD1-B941-60EA5E003C41}"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43" name="Rectangle 3"/>
          <p:cNvSpPr>
            <a:spLocks noGrp="1" noChangeArrowheads="1"/>
          </p:cNvSpPr>
          <p:nvPr>
            <p:ph type="body" idx="1"/>
          </p:nvPr>
        </p:nvSpPr>
        <p:spPr>
          <a:ln/>
        </p:spPr>
        <p:txBody>
          <a:bodyPr/>
          <a:lstStyle/>
          <a:p>
            <a:pPr>
              <a:spcBef>
                <a:spcPct val="0"/>
              </a:spcBef>
            </a:pPr>
            <a:r>
              <a:rPr lang="en-US" sz="1200" dirty="0" smtClean="0">
                <a:latin typeface="+mn-lt"/>
              </a:rPr>
              <a:t>INSTRUCTOR NOTES:</a:t>
            </a:r>
          </a:p>
          <a:p>
            <a:pPr>
              <a:spcBef>
                <a:spcPct val="0"/>
              </a:spcBef>
            </a:pPr>
            <a:r>
              <a:rPr lang="en-US" sz="1200" dirty="0" smtClean="0">
                <a:latin typeface="+mn-lt"/>
              </a:rPr>
              <a:t>Maintain the rule of 60 seconds or less per patient contact time.</a:t>
            </a:r>
          </a:p>
          <a:p>
            <a:pPr>
              <a:spcBef>
                <a:spcPct val="0"/>
              </a:spcBef>
            </a:pPr>
            <a:endParaRPr lang="en-US" sz="1200" dirty="0" smtClean="0">
              <a:latin typeface="+mn-lt"/>
            </a:endParaRPr>
          </a:p>
          <a:p>
            <a:pPr>
              <a:spcBef>
                <a:spcPct val="0"/>
              </a:spcBef>
            </a:pPr>
            <a:r>
              <a:rPr lang="en-US" sz="1200" dirty="0" smtClean="0">
                <a:latin typeface="+mn-lt"/>
              </a:rPr>
              <a:t>Law Enforcement should be requested to assist in securing the scene.</a:t>
            </a:r>
          </a:p>
          <a:p>
            <a:pPr>
              <a:spcBef>
                <a:spcPct val="0"/>
              </a:spcBef>
            </a:pPr>
            <a:endParaRPr lang="en-US" sz="1200" dirty="0" smtClean="0">
              <a:latin typeface="+mn-lt"/>
            </a:endParaRPr>
          </a:p>
          <a:p>
            <a:pPr defTabSz="952530">
              <a:defRPr/>
            </a:pPr>
            <a:r>
              <a:rPr lang="en-US" sz="1200" dirty="0">
                <a:latin typeface="+mn-lt"/>
              </a:rPr>
              <a:t>The morgue area is initially the responsibility of the Triage Unit Leader</a:t>
            </a:r>
            <a:r>
              <a:rPr lang="en-US" sz="1200" dirty="0" smtClean="0">
                <a:latin typeface="+mn-lt"/>
              </a:rPr>
              <a:t>. </a:t>
            </a:r>
            <a:r>
              <a:rPr lang="en-US" sz="1200" dirty="0">
                <a:latin typeface="+mn-lt"/>
              </a:rPr>
              <a:t>The expired patients must remain in place as this is </a:t>
            </a:r>
            <a:r>
              <a:rPr lang="en-US" sz="1200" dirty="0" smtClean="0">
                <a:latin typeface="+mn-lt"/>
              </a:rPr>
              <a:t>a potential </a:t>
            </a:r>
            <a:r>
              <a:rPr lang="en-US" sz="1200" dirty="0">
                <a:latin typeface="+mn-lt"/>
              </a:rPr>
              <a:t>crime scene</a:t>
            </a:r>
            <a:r>
              <a:rPr lang="en-US" sz="1200" dirty="0" smtClean="0">
                <a:latin typeface="+mn-lt"/>
              </a:rPr>
              <a:t>. </a:t>
            </a:r>
            <a:r>
              <a:rPr lang="en-US" sz="1200" dirty="0">
                <a:latin typeface="+mn-lt"/>
              </a:rPr>
              <a:t>The living patients should be triaged and then moved to the treatment </a:t>
            </a:r>
            <a:r>
              <a:rPr lang="en-US" sz="1200" dirty="0" smtClean="0">
                <a:latin typeface="+mn-lt"/>
              </a:rPr>
              <a:t>area, </a:t>
            </a:r>
            <a:r>
              <a:rPr lang="en-US" sz="1200" dirty="0">
                <a:latin typeface="+mn-lt"/>
              </a:rPr>
              <a:t>and the deceased should be </a:t>
            </a:r>
            <a:r>
              <a:rPr lang="en-US" sz="1200" dirty="0" smtClean="0">
                <a:latin typeface="+mn-lt"/>
              </a:rPr>
              <a:t>black-</a:t>
            </a:r>
            <a:r>
              <a:rPr lang="en-US" sz="1200" dirty="0" err="1" smtClean="0">
                <a:latin typeface="+mn-lt"/>
              </a:rPr>
              <a:t>ribboned</a:t>
            </a:r>
            <a:r>
              <a:rPr lang="en-US" sz="1200" dirty="0" smtClean="0">
                <a:latin typeface="+mn-lt"/>
              </a:rPr>
              <a:t> </a:t>
            </a:r>
            <a:r>
              <a:rPr lang="en-US" sz="1200" dirty="0">
                <a:latin typeface="+mn-lt"/>
              </a:rPr>
              <a:t>or </a:t>
            </a:r>
            <a:r>
              <a:rPr lang="en-US" sz="1200" dirty="0" smtClean="0">
                <a:latin typeface="+mn-lt"/>
              </a:rPr>
              <a:t>black-tagged. </a:t>
            </a:r>
            <a:r>
              <a:rPr lang="en-US" sz="1200" dirty="0">
                <a:latin typeface="+mn-lt"/>
              </a:rPr>
              <a:t>Do not move deceased patients until after consultation with police or medical examiner. Only patients that die in treatment area should be moved to the morgue until after the scene has been secured and the medical examiner has approved the movement of the scene dead.</a:t>
            </a:r>
          </a:p>
          <a:p>
            <a:endParaRPr lang="en-US" sz="1200" dirty="0">
              <a:latin typeface="+mn-lt"/>
            </a:endParaRPr>
          </a:p>
          <a:p>
            <a:pPr>
              <a:spcBef>
                <a:spcPct val="0"/>
              </a:spcBef>
            </a:pPr>
            <a:endParaRPr lang="en-US" sz="1200" dirty="0" smtClean="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Rot="1" noChangeAspect="1" noChangeArrowheads="1" noTextEdit="1"/>
          </p:cNvSpPr>
          <p:nvPr>
            <p:ph type="sldImg"/>
          </p:nvPr>
        </p:nvSpPr>
        <p:spPr bwMode="auto">
          <a:xfrm>
            <a:off x="1263650" y="712788"/>
            <a:ext cx="4783138" cy="358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4" name="Rectangle 3"/>
          <p:cNvSpPr>
            <a:spLocks noGrp="1" noChangeArrowheads="1"/>
          </p:cNvSpPr>
          <p:nvPr>
            <p:ph type="body" idx="1"/>
          </p:nvPr>
        </p:nvSpPr>
        <p:spPr>
          <a:ln/>
        </p:spPr>
        <p:txBody>
          <a:bodyPr/>
          <a:lstStyle/>
          <a:p>
            <a:pPr marL="118558" indent="-118558">
              <a:spcBef>
                <a:spcPct val="0"/>
              </a:spcBef>
            </a:pPr>
            <a:r>
              <a:rPr lang="en-US" dirty="0" smtClean="0">
                <a:latin typeface="+mn-lt"/>
              </a:rPr>
              <a:t>INSTRUCTOR NOTES:</a:t>
            </a:r>
          </a:p>
          <a:p>
            <a:pPr marL="118558" indent="-118558">
              <a:spcBef>
                <a:spcPct val="0"/>
              </a:spcBef>
            </a:pPr>
            <a:r>
              <a:rPr lang="en-US" dirty="0" smtClean="0">
                <a:latin typeface="+mn-lt"/>
              </a:rPr>
              <a:t>Persons may leave incident site in several directions. </a:t>
            </a:r>
            <a:r>
              <a:rPr lang="en-US" b="1" dirty="0" smtClean="0">
                <a:latin typeface="+mn-lt"/>
              </a:rPr>
              <a:t>ALL</a:t>
            </a:r>
            <a:r>
              <a:rPr lang="en-US" dirty="0" smtClean="0">
                <a:latin typeface="+mn-lt"/>
              </a:rPr>
              <a:t> patients must be logged and accounted for by the Treatment Unit Leader.</a:t>
            </a:r>
          </a:p>
          <a:p>
            <a:pPr marL="118558" indent="-118558">
              <a:spcBef>
                <a:spcPct val="0"/>
              </a:spcBef>
            </a:pPr>
            <a:endParaRPr lang="en-US" dirty="0" smtClean="0">
              <a:latin typeface="+mn-lt"/>
            </a:endParaRPr>
          </a:p>
          <a:p>
            <a:pPr marL="118558" indent="-118558">
              <a:spcBef>
                <a:spcPct val="0"/>
              </a:spcBef>
            </a:pPr>
            <a:r>
              <a:rPr lang="en-US" dirty="0" smtClean="0">
                <a:latin typeface="+mn-lt"/>
              </a:rPr>
              <a:t>People must be posted to direct litter bearers to Treatment Unit Leader.</a:t>
            </a:r>
          </a:p>
          <a:p>
            <a:pPr marL="118558" indent="-118558">
              <a:spcBef>
                <a:spcPct val="0"/>
              </a:spcBef>
            </a:pPr>
            <a:endParaRPr lang="en-US" dirty="0" smtClean="0">
              <a:latin typeface="+mn-lt"/>
            </a:endParaRPr>
          </a:p>
          <a:p>
            <a:pPr marL="118558" indent="-118558">
              <a:spcBef>
                <a:spcPct val="0"/>
              </a:spcBef>
            </a:pPr>
            <a:r>
              <a:rPr lang="en-US" dirty="0" smtClean="0">
                <a:latin typeface="+mn-lt"/>
              </a:rPr>
              <a:t>Law Enforcement should be requested to assist in securing the scene.</a:t>
            </a:r>
          </a:p>
          <a:p>
            <a:pPr marL="118558" indent="-118558">
              <a:spcBef>
                <a:spcPct val="0"/>
              </a:spcBef>
            </a:pPr>
            <a:endParaRPr lang="en-US" dirty="0" smtClean="0">
              <a:latin typeface="+mn-lt"/>
            </a:endParaRPr>
          </a:p>
          <a:p>
            <a:pPr marL="118558" indent="-118558">
              <a:spcBef>
                <a:spcPct val="0"/>
              </a:spcBef>
            </a:pPr>
            <a:r>
              <a:rPr lang="en-US" dirty="0" smtClean="0">
                <a:latin typeface="+mn-lt"/>
              </a:rPr>
              <a:t>Casualty Collection Point (CCP) should be established prior to patients entering treatment areas.  </a:t>
            </a:r>
          </a:p>
          <a:p>
            <a:pPr marL="118558" indent="-118558">
              <a:spcBef>
                <a:spcPct val="0"/>
              </a:spcBef>
            </a:pPr>
            <a:endParaRPr lang="en-US" dirty="0" smtClean="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25C8D-2EDE-42CA-A26B-72A5851D06AD}" type="slidenum">
              <a:rPr lang="en-US" smtClean="0"/>
              <a:t>12</a:t>
            </a:fld>
            <a:endParaRPr lang="en-US"/>
          </a:p>
        </p:txBody>
      </p:sp>
    </p:spTree>
    <p:extLst>
      <p:ext uri="{BB962C8B-B14F-4D97-AF65-F5344CB8AC3E}">
        <p14:creationId xmlns:p14="http://schemas.microsoft.com/office/powerpoint/2010/main" val="37202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7491" name="Rectangle 3"/>
          <p:cNvSpPr>
            <a:spLocks noGrp="1"/>
          </p:cNvSpPr>
          <p:nvPr>
            <p:ph type="body" idx="1"/>
          </p:nvPr>
        </p:nvSpPr>
        <p:spPr/>
        <p:txBody>
          <a:bodyPr/>
          <a:lstStyle/>
          <a:p>
            <a:r>
              <a:rPr lang="en-US" dirty="0" smtClean="0"/>
              <a:t>Make sure all patients are issued a triage tag and that it is attached to the patient for identification. If the patient tracking scanners are available, utilize them </a:t>
            </a:r>
            <a:r>
              <a:rPr lang="en-US" b="1" u="sng" dirty="0" smtClean="0"/>
              <a:t>IN ADDITION</a:t>
            </a:r>
            <a:r>
              <a:rPr lang="en-US" dirty="0" smtClean="0"/>
              <a:t> to placing a triage tag on the patient.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2"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Stress single entry and exit points</a:t>
            </a:r>
          </a:p>
          <a:p>
            <a:pPr>
              <a:spcBef>
                <a:spcPct val="0"/>
              </a:spcBef>
            </a:pPr>
            <a:endParaRPr lang="en-US" dirty="0" smtClean="0">
              <a:latin typeface="+mn-lt"/>
            </a:endParaRPr>
          </a:p>
          <a:p>
            <a:pPr>
              <a:spcBef>
                <a:spcPct val="0"/>
              </a:spcBef>
            </a:pPr>
            <a:r>
              <a:rPr lang="en-US" dirty="0" smtClean="0">
                <a:latin typeface="+mn-lt"/>
              </a:rPr>
              <a:t>Placement of morgue should not be near treatment areas</a:t>
            </a:r>
          </a:p>
          <a:p>
            <a:pPr>
              <a:spcBef>
                <a:spcPct val="0"/>
              </a:spcBef>
            </a:pPr>
            <a:endParaRPr lang="en-US" dirty="0" smtClean="0">
              <a:latin typeface="+mn-lt"/>
            </a:endParaRPr>
          </a:p>
          <a:p>
            <a:pPr>
              <a:spcBef>
                <a:spcPct val="0"/>
              </a:spcBef>
            </a:pPr>
            <a:r>
              <a:rPr lang="en-US" dirty="0" smtClean="0">
                <a:latin typeface="+mn-lt"/>
              </a:rPr>
              <a:t>Use colored ribbons, flags, and/or colored tarps for identification purposes</a:t>
            </a:r>
          </a:p>
          <a:p>
            <a:pPr>
              <a:spcBef>
                <a:spcPct val="0"/>
              </a:spcBef>
            </a:pPr>
            <a:endParaRPr lang="en-US" dirty="0" smtClean="0">
              <a:latin typeface="+mn-lt"/>
            </a:endParaRPr>
          </a:p>
          <a:p>
            <a:pPr>
              <a:spcBef>
                <a:spcPct val="0"/>
              </a:spcBef>
            </a:pPr>
            <a:r>
              <a:rPr lang="en-US" dirty="0" smtClean="0">
                <a:latin typeface="+mn-lt"/>
              </a:rPr>
              <a:t>Fill out triage tags properly. Re-triage and relocate patients as necessary.</a:t>
            </a:r>
          </a:p>
          <a:p>
            <a:pPr>
              <a:spcBef>
                <a:spcPct val="0"/>
              </a:spcBef>
            </a:pPr>
            <a:endParaRPr lang="en-US" dirty="0" smtClean="0">
              <a:latin typeface="+mn-lt"/>
            </a:endParaRPr>
          </a:p>
          <a:p>
            <a:pPr>
              <a:spcBef>
                <a:spcPct val="0"/>
              </a:spcBef>
            </a:pPr>
            <a:r>
              <a:rPr lang="en-US" dirty="0" smtClean="0">
                <a:latin typeface="+mn-lt"/>
              </a:rPr>
              <a:t>Prioritize patients to be transported. </a:t>
            </a:r>
          </a:p>
          <a:p>
            <a:pPr>
              <a:spcBef>
                <a:spcPct val="0"/>
              </a:spcBef>
            </a:pPr>
            <a:endParaRPr lang="en-US" dirty="0" smtClean="0">
              <a:latin typeface="+mn-lt"/>
            </a:endParaRPr>
          </a:p>
          <a:p>
            <a:pPr>
              <a:spcBef>
                <a:spcPct val="0"/>
              </a:spcBef>
            </a:pPr>
            <a:r>
              <a:rPr lang="en-US" dirty="0" smtClean="0">
                <a:latin typeface="+mn-lt"/>
              </a:rPr>
              <a:t>Request resources as necessary.</a:t>
            </a:r>
          </a:p>
          <a:p>
            <a:pPr>
              <a:spcBef>
                <a:spcPct val="0"/>
              </a:spcBef>
            </a:pPr>
            <a:endParaRPr lang="en-US" dirty="0" smtClean="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1699"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Treatment Dispatch Manager is responsible for communication and coordination of the patients ready for transport out of the treatment areas to the transportation area and makes sure transportation is ready to receive patients prior to moving patients to that area.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0"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Locate near transportation area if possible. Establish and maintain vehicle movement corridor. </a:t>
            </a:r>
          </a:p>
          <a:p>
            <a:pPr>
              <a:spcBef>
                <a:spcPct val="0"/>
              </a:spcBef>
            </a:pPr>
            <a:endParaRPr lang="en-US" dirty="0" smtClean="0">
              <a:latin typeface="+mn-lt"/>
            </a:endParaRPr>
          </a:p>
          <a:p>
            <a:pPr>
              <a:spcBef>
                <a:spcPct val="0"/>
              </a:spcBef>
            </a:pPr>
            <a:r>
              <a:rPr lang="en-US" dirty="0" smtClean="0">
                <a:latin typeface="+mn-lt"/>
              </a:rPr>
              <a:t>Stress Importance of </a:t>
            </a:r>
            <a:r>
              <a:rPr lang="en-US" b="1" u="sng" dirty="0" smtClean="0">
                <a:latin typeface="+mn-lt"/>
              </a:rPr>
              <a:t>ONE WAY FLOW</a:t>
            </a:r>
            <a:r>
              <a:rPr lang="en-US" dirty="0" smtClean="0">
                <a:latin typeface="+mn-lt"/>
              </a:rPr>
              <a:t>. Direct units to avoid backing</a:t>
            </a:r>
            <a:r>
              <a:rPr lang="en-US" baseline="0" dirty="0" smtClean="0">
                <a:latin typeface="+mn-lt"/>
              </a:rPr>
              <a:t> </a:t>
            </a:r>
            <a:r>
              <a:rPr lang="en-US" dirty="0" smtClean="0">
                <a:latin typeface="+mn-lt"/>
              </a:rPr>
              <a:t>up if at all possible to load patients.</a:t>
            </a:r>
          </a:p>
          <a:p>
            <a:pPr>
              <a:spcBef>
                <a:spcPct val="0"/>
              </a:spcBef>
            </a:pPr>
            <a:endParaRPr lang="en-US" dirty="0" smtClean="0">
              <a:latin typeface="+mn-lt"/>
            </a:endParaRPr>
          </a:p>
          <a:p>
            <a:pPr>
              <a:spcBef>
                <a:spcPct val="0"/>
              </a:spcBef>
            </a:pPr>
            <a:r>
              <a:rPr lang="en-US" dirty="0" smtClean="0">
                <a:latin typeface="+mn-lt"/>
              </a:rPr>
              <a:t>Backing up</a:t>
            </a:r>
          </a:p>
          <a:p>
            <a:pPr>
              <a:spcBef>
                <a:spcPct val="0"/>
              </a:spcBef>
            </a:pPr>
            <a:r>
              <a:rPr lang="en-US" dirty="0" smtClean="0">
                <a:latin typeface="+mn-lt"/>
              </a:rPr>
              <a:t>     - causes injuries </a:t>
            </a:r>
          </a:p>
          <a:p>
            <a:pPr>
              <a:spcBef>
                <a:spcPct val="0"/>
              </a:spcBef>
            </a:pPr>
            <a:r>
              <a:rPr lang="en-US" dirty="0" smtClean="0">
                <a:latin typeface="+mn-lt"/>
              </a:rPr>
              <a:t>     - tends to restrict flow</a:t>
            </a:r>
          </a:p>
          <a:p>
            <a:pPr>
              <a:spcBef>
                <a:spcPct val="0"/>
              </a:spcBef>
            </a:pPr>
            <a:r>
              <a:rPr lang="en-US" dirty="0" smtClean="0">
                <a:latin typeface="+mn-lt"/>
              </a:rPr>
              <a:t>     - slows process</a:t>
            </a:r>
          </a:p>
          <a:p>
            <a:pPr>
              <a:spcBef>
                <a:spcPct val="0"/>
              </a:spcBef>
            </a:pPr>
            <a:endParaRPr lang="en-US" dirty="0" smtClean="0">
              <a:latin typeface="+mn-lt"/>
            </a:endParaRPr>
          </a:p>
          <a:p>
            <a:pPr>
              <a:spcBef>
                <a:spcPct val="0"/>
              </a:spcBef>
            </a:pPr>
            <a:r>
              <a:rPr lang="en-US" dirty="0" smtClean="0">
                <a:latin typeface="+mn-lt"/>
              </a:rPr>
              <a:t>Stress concerns over exhaust and unexpected movement from idling vehicles.</a:t>
            </a:r>
          </a:p>
          <a:p>
            <a:pPr>
              <a:spcBef>
                <a:spcPct val="0"/>
              </a:spcBef>
            </a:pPr>
            <a:endParaRPr lang="en-US" dirty="0" smtClean="0">
              <a:latin typeface="+mn-lt"/>
            </a:endParaRPr>
          </a:p>
          <a:p>
            <a:pPr>
              <a:spcBef>
                <a:spcPct val="0"/>
              </a:spcBef>
            </a:pPr>
            <a:endParaRPr lang="en-US" dirty="0" smtClean="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6"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Establish and maintain a Communication Log which is simply a chronological listing of all communications</a:t>
            </a:r>
            <a:r>
              <a:rPr lang="en-US" baseline="0" dirty="0" smtClean="0">
                <a:latin typeface="+mn-lt"/>
              </a:rPr>
              <a:t> including:</a:t>
            </a:r>
          </a:p>
          <a:p>
            <a:pPr marL="171450" indent="-171450">
              <a:spcBef>
                <a:spcPct val="0"/>
              </a:spcBef>
              <a:buFont typeface="Arial" pitchFamily="34" charset="0"/>
              <a:buChar char="•"/>
            </a:pPr>
            <a:r>
              <a:rPr lang="en-US" dirty="0" smtClean="0">
                <a:latin typeface="+mn-lt"/>
              </a:rPr>
              <a:t>time</a:t>
            </a:r>
          </a:p>
          <a:p>
            <a:pPr marL="171450" indent="-171450">
              <a:spcBef>
                <a:spcPct val="0"/>
              </a:spcBef>
              <a:buFont typeface="Arial" pitchFamily="34" charset="0"/>
              <a:buChar char="•"/>
            </a:pPr>
            <a:r>
              <a:rPr lang="en-US" dirty="0" smtClean="0">
                <a:latin typeface="+mn-lt"/>
              </a:rPr>
              <a:t>contact point</a:t>
            </a:r>
          </a:p>
          <a:p>
            <a:pPr marL="171450" indent="-171450">
              <a:spcBef>
                <a:spcPct val="0"/>
              </a:spcBef>
              <a:buFont typeface="Arial" pitchFamily="34" charset="0"/>
              <a:buChar char="•"/>
            </a:pPr>
            <a:r>
              <a:rPr lang="en-US" dirty="0" smtClean="0">
                <a:latin typeface="+mn-lt"/>
              </a:rPr>
              <a:t>brief message</a:t>
            </a:r>
          </a:p>
          <a:p>
            <a:pPr>
              <a:spcBef>
                <a:spcPct val="0"/>
              </a:spcBef>
            </a:pPr>
            <a:endParaRPr lang="en-US" dirty="0" smtClean="0">
              <a:latin typeface="+mn-lt"/>
            </a:endParaRPr>
          </a:p>
          <a:p>
            <a:pPr>
              <a:spcBef>
                <a:spcPct val="0"/>
              </a:spcBef>
            </a:pPr>
            <a:r>
              <a:rPr lang="en-US" dirty="0" smtClean="0">
                <a:latin typeface="+mn-lt"/>
              </a:rPr>
              <a:t>Establish and maintain communications with EMRC.</a:t>
            </a:r>
          </a:p>
          <a:p>
            <a:pPr>
              <a:spcBef>
                <a:spcPct val="0"/>
              </a:spcBef>
            </a:pPr>
            <a:endParaRPr lang="en-US" dirty="0" smtClean="0">
              <a:latin typeface="+mn-lt"/>
            </a:endParaRPr>
          </a:p>
          <a:p>
            <a:pPr>
              <a:spcBef>
                <a:spcPct val="0"/>
              </a:spcBef>
            </a:pPr>
            <a:r>
              <a:rPr lang="en-US" dirty="0" smtClean="0">
                <a:latin typeface="+mn-lt"/>
              </a:rPr>
              <a:t>Assign SPECIFIC hospital destinations and relay this information to Air/Ground Ambulance Disposition Coordinator.</a:t>
            </a:r>
          </a:p>
          <a:p>
            <a:pPr>
              <a:spcBef>
                <a:spcPct val="0"/>
              </a:spcBef>
            </a:pPr>
            <a:endParaRPr lang="en-US" dirty="0" smtClean="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4"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EWRAP (Emergency Wireless Routing Access Point) is a small, portable device that can be utilized in remote environments to provide secure wireless connections allowing patient information and tracking data sharing among the HC handheld, laptops, the EMRC, MIEMSS, and receiving facilities. It may be connected to multiple power sources including vehicle batteries, generators, solar cells, or an AC source. It supports operating distances of up to ½ mile for typical </a:t>
            </a:r>
            <a:r>
              <a:rPr lang="en-US" dirty="0" err="1" smtClean="0">
                <a:latin typeface="+mn-lt"/>
              </a:rPr>
              <a:t>WiFi</a:t>
            </a:r>
            <a:r>
              <a:rPr lang="en-US" dirty="0" smtClean="0">
                <a:latin typeface="+mn-lt"/>
              </a:rPr>
              <a:t> devices. It requires no user intervention and makes automatic information routing decisions. Multiple EWRAPS at the scene mesh seamlessly to create a high speed local network, allowing audio and video capture for situational awareness.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2"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Communication and Disposition Coordinator must establish a good rapport and a system to share information. This should be done before patients begin to flow through area.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4"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Begin the discussion of ICS for EMS. This should just be an overview to remind the student of the system structure. Emphasis should only be placed on the multi-casualty portion of the system. If there are time constraints, the instructor may choose not to go into great detail.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Notes Placeholder 2"/>
          <p:cNvSpPr>
            <a:spLocks noGrp="1"/>
          </p:cNvSpPr>
          <p:nvPr>
            <p:ph type="body" idx="1"/>
          </p:nvPr>
        </p:nvSpPr>
        <p:spPr/>
        <p:txBody>
          <a:bodyPr/>
          <a:lstStyle/>
          <a:p>
            <a:pPr>
              <a:spcBef>
                <a:spcPct val="0"/>
              </a:spcBef>
            </a:pPr>
            <a:r>
              <a:rPr lang="en-US" dirty="0" smtClean="0"/>
              <a:t>INSTRUCTOR NOTES:</a:t>
            </a:r>
          </a:p>
          <a:p>
            <a:pPr>
              <a:spcBef>
                <a:spcPct val="0"/>
              </a:spcBef>
            </a:pPr>
            <a:r>
              <a:rPr lang="en-US" dirty="0" smtClean="0"/>
              <a:t>Discuss the importance of ambulance flow peripheral to (not through) the incident. Ideally the flow should be one-way. Some geography, road damage and circumstances may not permit this.</a:t>
            </a:r>
          </a:p>
        </p:txBody>
      </p:sp>
      <p:sp>
        <p:nvSpPr>
          <p:cNvPr id="449539" name="Slide Number Placeholder 6"/>
          <p:cNvSpPr>
            <a:spLocks noGrp="1"/>
          </p:cNvSpPr>
          <p:nvPr>
            <p:ph type="sldNum" sz="quarter" idx="5"/>
          </p:nvPr>
        </p:nvSpPr>
        <p:spPr>
          <a:noFill/>
        </p:spPr>
        <p:txBody>
          <a:bodyPr/>
          <a:lstStyle>
            <a:lvl1pPr defTabSz="482463">
              <a:spcBef>
                <a:spcPct val="0"/>
              </a:spcBef>
              <a:defRPr>
                <a:solidFill>
                  <a:schemeClr val="tx1"/>
                </a:solidFill>
                <a:latin typeface="Calibri" pitchFamily="34" charset="0"/>
              </a:defRPr>
            </a:lvl1pPr>
            <a:lvl2pPr marL="785443" indent="-302981" defTabSz="482463">
              <a:spcBef>
                <a:spcPct val="0"/>
              </a:spcBef>
              <a:defRPr>
                <a:solidFill>
                  <a:schemeClr val="tx1"/>
                </a:solidFill>
                <a:latin typeface="Calibri" pitchFamily="34" charset="0"/>
              </a:defRPr>
            </a:lvl2pPr>
            <a:lvl3pPr marL="1208625" indent="-242055" defTabSz="482463">
              <a:spcBef>
                <a:spcPct val="0"/>
              </a:spcBef>
              <a:defRPr>
                <a:solidFill>
                  <a:schemeClr val="tx1"/>
                </a:solidFill>
                <a:latin typeface="Calibri" pitchFamily="34" charset="0"/>
              </a:defRPr>
            </a:lvl3pPr>
            <a:lvl4pPr marL="1691088" indent="-242055" defTabSz="482463">
              <a:spcBef>
                <a:spcPct val="0"/>
              </a:spcBef>
              <a:defRPr>
                <a:solidFill>
                  <a:schemeClr val="tx1"/>
                </a:solidFill>
                <a:latin typeface="Calibri" pitchFamily="34" charset="0"/>
              </a:defRPr>
            </a:lvl4pPr>
            <a:lvl5pPr marL="2175198" indent="-242055" defTabSz="482463">
              <a:spcBef>
                <a:spcPct val="0"/>
              </a:spcBef>
              <a:defRPr>
                <a:solidFill>
                  <a:schemeClr val="tx1"/>
                </a:solidFill>
                <a:latin typeface="Calibri" pitchFamily="34" charset="0"/>
              </a:defRPr>
            </a:lvl5pPr>
            <a:lvl6pPr marL="2649427" indent="-242055" defTabSz="482463" fontAlgn="base">
              <a:spcBef>
                <a:spcPct val="0"/>
              </a:spcBef>
              <a:spcAft>
                <a:spcPct val="0"/>
              </a:spcAft>
              <a:defRPr>
                <a:solidFill>
                  <a:schemeClr val="tx1"/>
                </a:solidFill>
                <a:latin typeface="Calibri" pitchFamily="34" charset="0"/>
              </a:defRPr>
            </a:lvl6pPr>
            <a:lvl7pPr marL="3123656" indent="-242055" defTabSz="482463" fontAlgn="base">
              <a:spcBef>
                <a:spcPct val="0"/>
              </a:spcBef>
              <a:spcAft>
                <a:spcPct val="0"/>
              </a:spcAft>
              <a:defRPr>
                <a:solidFill>
                  <a:schemeClr val="tx1"/>
                </a:solidFill>
                <a:latin typeface="Calibri" pitchFamily="34" charset="0"/>
              </a:defRPr>
            </a:lvl7pPr>
            <a:lvl8pPr marL="3597886" indent="-242055" defTabSz="482463" fontAlgn="base">
              <a:spcBef>
                <a:spcPct val="0"/>
              </a:spcBef>
              <a:spcAft>
                <a:spcPct val="0"/>
              </a:spcAft>
              <a:defRPr>
                <a:solidFill>
                  <a:schemeClr val="tx1"/>
                </a:solidFill>
                <a:latin typeface="Calibri" pitchFamily="34" charset="0"/>
              </a:defRPr>
            </a:lvl8pPr>
            <a:lvl9pPr marL="4072115" indent="-242055" defTabSz="482463" fontAlgn="base">
              <a:spcBef>
                <a:spcPct val="0"/>
              </a:spcBef>
              <a:spcAft>
                <a:spcPct val="0"/>
              </a:spcAft>
              <a:defRPr>
                <a:solidFill>
                  <a:schemeClr val="tx1"/>
                </a:solidFill>
                <a:latin typeface="Calibri" pitchFamily="34" charset="0"/>
              </a:defRPr>
            </a:lvl9pPr>
          </a:lstStyle>
          <a:p>
            <a:fld id="{872F596B-1CC0-4520-A41A-B08C03F28285}" type="slidenum">
              <a:rPr lang="en-US">
                <a:solidFill>
                  <a:srgbClr val="000000"/>
                </a:solidFill>
              </a:rPr>
              <a:pPr/>
              <a:t>20</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2" name="Rectangle 3"/>
          <p:cNvSpPr>
            <a:spLocks noGrp="1" noChangeArrowheads="1"/>
          </p:cNvSpPr>
          <p:nvPr>
            <p:ph type="body" idx="1"/>
          </p:nvPr>
        </p:nvSpPr>
        <p:spPr>
          <a:ln/>
        </p:spPr>
        <p:txBody>
          <a:bodyPr/>
          <a:lstStyle/>
          <a:p>
            <a:pPr>
              <a:spcBef>
                <a:spcPct val="0"/>
              </a:spcBef>
            </a:pPr>
            <a:r>
              <a:rPr lang="en-US" sz="1200" dirty="0">
                <a:latin typeface="+mn-lt"/>
              </a:rPr>
              <a:t>INSTRUCTOR </a:t>
            </a:r>
            <a:r>
              <a:rPr lang="en-US" sz="1200" dirty="0" smtClean="0">
                <a:latin typeface="+mn-lt"/>
              </a:rPr>
              <a:t>NOTES:</a:t>
            </a:r>
          </a:p>
          <a:p>
            <a:pPr>
              <a:spcBef>
                <a:spcPct val="0"/>
              </a:spcBef>
            </a:pPr>
            <a:r>
              <a:rPr lang="en-US" sz="1200" dirty="0" smtClean="0">
                <a:latin typeface="+mn-lt"/>
              </a:rPr>
              <a:t>This </a:t>
            </a:r>
            <a:r>
              <a:rPr lang="en-US" sz="1200" dirty="0">
                <a:latin typeface="+mn-lt"/>
              </a:rPr>
              <a:t>section will track the flow of </a:t>
            </a:r>
            <a:r>
              <a:rPr lang="en-US" sz="1200" dirty="0" smtClean="0">
                <a:latin typeface="+mn-lt"/>
              </a:rPr>
              <a:t>patients </a:t>
            </a:r>
            <a:r>
              <a:rPr lang="en-US" sz="1200" dirty="0">
                <a:latin typeface="+mn-lt"/>
              </a:rPr>
              <a:t>through the system using the ICS structure and emphasize how the triage tag components come into play at each stage.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0"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Colored ribbon stays on the patient and the triage tag is attached to 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26"/>
          <p:cNvSpPr>
            <a:spLocks noGrp="1" noRot="1" noChangeAspect="1" noChangeArrowheads="1" noTextEdit="1"/>
          </p:cNvSpPr>
          <p:nvPr>
            <p:ph type="sldImg"/>
          </p:nvPr>
        </p:nvSpPr>
        <p:spPr bwMode="auto">
          <a:xfrm>
            <a:off x="1263650" y="712788"/>
            <a:ext cx="4783138" cy="358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8" name="Rectangle 1027"/>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Patient tracking really begins at this stage.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6"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Treatment Unit Leader is responsible for ensuring that the treatment areas are staffed and equipped.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170"/>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4" name="Rectangle 7171"/>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Utilize the “sticky” labels from the triage tags to track patient flow as well as mark personal effects.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2" name="Rectangle 3"/>
          <p:cNvSpPr>
            <a:spLocks noGrp="1" noChangeArrowheads="1"/>
          </p:cNvSpPr>
          <p:nvPr>
            <p:ph type="body" idx="1"/>
          </p:nvPr>
        </p:nvSpPr>
        <p:spPr>
          <a:ln/>
        </p:spPr>
        <p:txBody>
          <a:bodyPr/>
          <a:lstStyle/>
          <a:p>
            <a:pPr>
              <a:spcBef>
                <a:spcPct val="0"/>
              </a:spcBef>
            </a:pPr>
            <a:r>
              <a:rPr lang="en-US" dirty="0" smtClean="0">
                <a:latin typeface="+mn-lt"/>
              </a:rPr>
              <a:t>INSTRUCTOR NOTES: </a:t>
            </a:r>
          </a:p>
          <a:p>
            <a:pPr>
              <a:spcBef>
                <a:spcPct val="0"/>
              </a:spcBef>
            </a:pPr>
            <a:r>
              <a:rPr lang="en-US" dirty="0" smtClean="0">
                <a:latin typeface="+mn-lt"/>
              </a:rPr>
              <a:t>Typically, in an MCI, </a:t>
            </a:r>
            <a:r>
              <a:rPr lang="en-US" b="1" i="1" u="sng" dirty="0" smtClean="0">
                <a:latin typeface="+mn-lt"/>
              </a:rPr>
              <a:t>rapid transport</a:t>
            </a:r>
            <a:r>
              <a:rPr lang="en-US" dirty="0" smtClean="0">
                <a:latin typeface="+mn-lt"/>
              </a:rPr>
              <a:t> of the seriously ill/injured is key to a successful outcome. The objective is to ensure that the patient can be transported in a safe manner (e.g., patent airway, immobilized on backboard).</a:t>
            </a:r>
          </a:p>
          <a:p>
            <a:pPr>
              <a:spcBef>
                <a:spcPct val="0"/>
              </a:spcBef>
            </a:pPr>
            <a:endParaRPr lang="en-US" dirty="0" smtClean="0">
              <a:latin typeface="+mn-lt"/>
            </a:endParaRPr>
          </a:p>
          <a:p>
            <a:pPr>
              <a:spcBef>
                <a:spcPct val="0"/>
              </a:spcBef>
            </a:pPr>
            <a:r>
              <a:rPr lang="en-US" dirty="0" smtClean="0">
                <a:latin typeface="+mn-lt"/>
              </a:rPr>
              <a:t>If </a:t>
            </a:r>
            <a:r>
              <a:rPr lang="en-US" dirty="0" smtClean="0">
                <a:latin typeface="+mn-lt"/>
              </a:rPr>
              <a:t>established, coordinate with the Treatment Dispatch Manager before moving patient out of treatment areas.  </a:t>
            </a:r>
          </a:p>
          <a:p>
            <a:pPr>
              <a:spcBef>
                <a:spcPct val="0"/>
              </a:spcBef>
            </a:pPr>
            <a:endParaRPr lang="en-US" dirty="0" smtClean="0">
              <a:latin typeface="+mn-lt"/>
            </a:endParaRPr>
          </a:p>
          <a:p>
            <a:pPr>
              <a:spcBef>
                <a:spcPct val="0"/>
              </a:spcBef>
            </a:pPr>
            <a:r>
              <a:rPr lang="en-US" dirty="0" smtClean="0">
                <a:latin typeface="+mn-lt"/>
              </a:rPr>
              <a:t>If </a:t>
            </a:r>
            <a:r>
              <a:rPr lang="en-US" dirty="0" smtClean="0">
                <a:latin typeface="+mn-lt"/>
              </a:rPr>
              <a:t>Treatment Dispatch Manager is not established, wait for the Transportation Group Supervisor authorization before moving patients out of the Treatment Area.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0"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Transportation Group Supervisor and Medical Communications Coordinator positions should not be duplicated in an incident.  This helps prevent confusion on how many and which patients are going to a specific hospital. There may be multiple Disposition Coordinators at different locations that communicate with the Transport Group Supervisor.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58"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Remind students that ambulatory (MINOR or GREEN) patients may be transported in the front seat of the ambulance and in other vehicles such as buses, utility units, etc.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6"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Remind the students that the Transportation Group Supervisor must direct the driver to see the Ambulance Disposition Coordinator. The Ambulance Disposition Coordinator will determine the designated facility to which the patient is to be transported.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6" name="Notes Placeholder 2"/>
          <p:cNvSpPr>
            <a:spLocks noGrp="1"/>
          </p:cNvSpPr>
          <p:nvPr>
            <p:ph type="body" idx="1"/>
          </p:nvPr>
        </p:nvSpPr>
        <p:spPr/>
        <p:txBody>
          <a:bodyPr/>
          <a:lstStyle/>
          <a:p>
            <a:pPr>
              <a:spcBef>
                <a:spcPct val="0"/>
              </a:spcBef>
            </a:pPr>
            <a:r>
              <a:rPr lang="en-US" dirty="0" smtClean="0"/>
              <a:t>INSTRUCTOR NOTES:</a:t>
            </a:r>
          </a:p>
          <a:p>
            <a:pPr>
              <a:spcBef>
                <a:spcPct val="0"/>
              </a:spcBef>
            </a:pPr>
            <a:r>
              <a:rPr lang="en-US" dirty="0" smtClean="0"/>
              <a:t>The program will also review some of the basic principles of START and JumpSTART triage and ICS to remind the student of information they should have already learned and to tie together that information with the use of the triage tag, the HC handheld, and patient flow.</a:t>
            </a:r>
          </a:p>
        </p:txBody>
      </p:sp>
      <p:sp>
        <p:nvSpPr>
          <p:cNvPr id="425987" name="Slide Number Placeholder 6"/>
          <p:cNvSpPr>
            <a:spLocks noGrp="1"/>
          </p:cNvSpPr>
          <p:nvPr>
            <p:ph type="sldNum" sz="quarter" idx="5"/>
          </p:nvPr>
        </p:nvSpPr>
        <p:spPr>
          <a:noFill/>
        </p:spPr>
        <p:txBody>
          <a:bodyPr/>
          <a:lstStyle>
            <a:lvl1pPr defTabSz="482399">
              <a:spcBef>
                <a:spcPct val="0"/>
              </a:spcBef>
              <a:defRPr>
                <a:solidFill>
                  <a:schemeClr val="tx1"/>
                </a:solidFill>
                <a:latin typeface="Calibri" pitchFamily="34" charset="0"/>
              </a:defRPr>
            </a:lvl1pPr>
            <a:lvl2pPr marL="785339" indent="-302940" defTabSz="482399">
              <a:spcBef>
                <a:spcPct val="0"/>
              </a:spcBef>
              <a:defRPr>
                <a:solidFill>
                  <a:schemeClr val="tx1"/>
                </a:solidFill>
                <a:latin typeface="Calibri" pitchFamily="34" charset="0"/>
              </a:defRPr>
            </a:lvl2pPr>
            <a:lvl3pPr marL="1208464" indent="-242022" defTabSz="482399">
              <a:spcBef>
                <a:spcPct val="0"/>
              </a:spcBef>
              <a:defRPr>
                <a:solidFill>
                  <a:schemeClr val="tx1"/>
                </a:solidFill>
                <a:latin typeface="Calibri" pitchFamily="34" charset="0"/>
              </a:defRPr>
            </a:lvl3pPr>
            <a:lvl4pPr marL="1690863" indent="-242022" defTabSz="482399">
              <a:spcBef>
                <a:spcPct val="0"/>
              </a:spcBef>
              <a:defRPr>
                <a:solidFill>
                  <a:schemeClr val="tx1"/>
                </a:solidFill>
                <a:latin typeface="Calibri" pitchFamily="34" charset="0"/>
              </a:defRPr>
            </a:lvl4pPr>
            <a:lvl5pPr marL="2174908" indent="-242022" defTabSz="482399">
              <a:spcBef>
                <a:spcPct val="0"/>
              </a:spcBef>
              <a:defRPr>
                <a:solidFill>
                  <a:schemeClr val="tx1"/>
                </a:solidFill>
                <a:latin typeface="Calibri" pitchFamily="34" charset="0"/>
              </a:defRPr>
            </a:lvl5pPr>
            <a:lvl6pPr marL="2649074" indent="-242022" defTabSz="482399" fontAlgn="base">
              <a:spcBef>
                <a:spcPct val="0"/>
              </a:spcBef>
              <a:spcAft>
                <a:spcPct val="0"/>
              </a:spcAft>
              <a:defRPr>
                <a:solidFill>
                  <a:schemeClr val="tx1"/>
                </a:solidFill>
                <a:latin typeface="Calibri" pitchFamily="34" charset="0"/>
              </a:defRPr>
            </a:lvl6pPr>
            <a:lvl7pPr marL="3123241" indent="-242022" defTabSz="482399" fontAlgn="base">
              <a:spcBef>
                <a:spcPct val="0"/>
              </a:spcBef>
              <a:spcAft>
                <a:spcPct val="0"/>
              </a:spcAft>
              <a:defRPr>
                <a:solidFill>
                  <a:schemeClr val="tx1"/>
                </a:solidFill>
                <a:latin typeface="Calibri" pitchFamily="34" charset="0"/>
              </a:defRPr>
            </a:lvl7pPr>
            <a:lvl8pPr marL="3597407" indent="-242022" defTabSz="482399" fontAlgn="base">
              <a:spcBef>
                <a:spcPct val="0"/>
              </a:spcBef>
              <a:spcAft>
                <a:spcPct val="0"/>
              </a:spcAft>
              <a:defRPr>
                <a:solidFill>
                  <a:schemeClr val="tx1"/>
                </a:solidFill>
                <a:latin typeface="Calibri" pitchFamily="34" charset="0"/>
              </a:defRPr>
            </a:lvl8pPr>
            <a:lvl9pPr marL="4071573" indent="-242022" defTabSz="482399" fontAlgn="base">
              <a:spcBef>
                <a:spcPct val="0"/>
              </a:spcBef>
              <a:spcAft>
                <a:spcPct val="0"/>
              </a:spcAft>
              <a:defRPr>
                <a:solidFill>
                  <a:schemeClr val="tx1"/>
                </a:solidFill>
                <a:latin typeface="Calibri" pitchFamily="34" charset="0"/>
              </a:defRPr>
            </a:lvl9pPr>
          </a:lstStyle>
          <a:p>
            <a:fld id="{30C007A2-FDF7-41E7-960F-77519DCA625C}"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Grp="1" noRot="1" noChangeAspect="1" noChangeArrowheads="1" noTextEdit="1"/>
          </p:cNvSpPr>
          <p:nvPr>
            <p:ph type="sldImg"/>
          </p:nvPr>
        </p:nvSpPr>
        <p:spPr bwMode="auto">
          <a:xfrm>
            <a:off x="1263650" y="712788"/>
            <a:ext cx="4783138" cy="358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4"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Remind the provider to fill out TRANSPORTATION line and place labels on ePCR/eMEDS printout sheets.</a:t>
            </a:r>
          </a:p>
          <a:p>
            <a:pPr>
              <a:spcBef>
                <a:spcPct val="0"/>
              </a:spcBef>
            </a:pPr>
            <a:endParaRPr lang="en-US" dirty="0" smtClean="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4"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Hospitals do not need much more information during a MCI. </a:t>
            </a:r>
            <a:r>
              <a:rPr lang="en-US" dirty="0" smtClean="0">
                <a:solidFill>
                  <a:srgbClr val="FF0000"/>
                </a:solidFill>
                <a:latin typeface="+mn-lt"/>
              </a:rPr>
              <a:t>HC Standard Handheld automates most of this process.</a:t>
            </a:r>
          </a:p>
          <a:p>
            <a:pPr>
              <a:spcBef>
                <a:spcPct val="0"/>
              </a:spcBef>
            </a:pPr>
            <a:endParaRPr lang="en-US" dirty="0" smtClean="0">
              <a:latin typeface="+mn-l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2"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One way traffic flow, whenever possible, is crucial to smooth patient flow from the area.</a:t>
            </a:r>
          </a:p>
          <a:p>
            <a:pPr>
              <a:spcBef>
                <a:spcPct val="0"/>
              </a:spcBef>
            </a:pPr>
            <a:endParaRPr lang="en-US" dirty="0" smtClean="0">
              <a:latin typeface="+mn-l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0"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disposition coordinator will keep track of patient distribution, bed availability, and keep chain of command informed.</a:t>
            </a:r>
          </a:p>
          <a:p>
            <a:pPr>
              <a:spcBef>
                <a:spcPct val="0"/>
              </a:spcBef>
            </a:pPr>
            <a:r>
              <a:rPr lang="en-US" dirty="0" smtClean="0">
                <a:latin typeface="+mn-lt"/>
              </a:rPr>
              <a:t>TRANSPORT TICKETS GO FROM THE DRIVER TO THE DISPOSITION COORDINATOR.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8"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This process can get quite confusing, and CAN SLOW the entire FLOW OF PATIENTS FROM THE INCIDENT. Be sure the process is clear between the two officers. Runners may be utilized to go between the ambulance and these officers.</a:t>
            </a:r>
          </a:p>
          <a:p>
            <a:pPr>
              <a:spcBef>
                <a:spcPct val="0"/>
              </a:spcBef>
            </a:pPr>
            <a:endParaRPr lang="en-US" dirty="0" smtClean="0">
              <a:latin typeface="+mn-lt"/>
            </a:endParaRPr>
          </a:p>
          <a:p>
            <a:pPr>
              <a:spcBef>
                <a:spcPct val="0"/>
              </a:spcBef>
            </a:pPr>
            <a:r>
              <a:rPr lang="en-US" dirty="0" smtClean="0">
                <a:latin typeface="+mn-lt"/>
              </a:rPr>
              <a:t>Medical</a:t>
            </a:r>
            <a:r>
              <a:rPr lang="en-US" baseline="0" dirty="0" smtClean="0">
                <a:latin typeface="+mn-lt"/>
              </a:rPr>
              <a:t> Communications Coordinator provides the available destination hospitals to Ambulance Disposition Coordinator. Once patient is assigned to hospital by Ambulance Disposition Coordinator, assignment is relayed to Medical Communications Coordinator.</a:t>
            </a:r>
            <a:endParaRPr lang="en-US" dirty="0" smtClean="0">
              <a:latin typeface="+mn-l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2"/>
          <p:cNvSpPr>
            <a:spLocks noGrp="1" noRot="1" noChangeAspect="1" noChangeArrowheads="1" noTextEdit="1"/>
          </p:cNvSpPr>
          <p:nvPr>
            <p:ph type="sldImg"/>
          </p:nvPr>
        </p:nvSpPr>
        <p:spPr bwMode="auto">
          <a:xfrm>
            <a:off x="1263650" y="712788"/>
            <a:ext cx="4783138" cy="358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6"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Make sure the hospital destination is filled out and what time they left the scene.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0"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Ambulance Disposition Coordinator is a key position (and potential choke point) in the flow of information, tags/tickets, and patients.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3331"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next few slides are a review of the patient flow process for a full build out multi-casualty incident.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5379"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When the patient moves from the treatment area to the transportation area, the triage tag stays with the patient but the bottom part or “Ticket” is given to the driver. The driver will then proceed to the checkout position and hand the tag to the Ambulance Disposition coordinator or Transportation Group supervisor who will coordinate with the Medical Communications coordinator as to hospital transport location and information relayed to that hospital.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7427" name="Rectangle 3"/>
          <p:cNvSpPr>
            <a:spLocks noGrp="1" noChangeArrowheads="1"/>
          </p:cNvSpPr>
          <p:nvPr>
            <p:ph type="body" idx="1"/>
          </p:nvPr>
        </p:nvSpPr>
        <p:spPr>
          <a:ln/>
        </p:spPr>
        <p:txBody>
          <a:bodyPr/>
          <a:lstStyle/>
          <a:p>
            <a:pPr>
              <a:spcBef>
                <a:spcPct val="0"/>
              </a:spcBef>
            </a:pPr>
            <a:r>
              <a:rPr lang="en-US" dirty="0" smtClean="0">
                <a:latin typeface="+mn-lt"/>
              </a:rPr>
              <a:t>INSTRUCTOR NOTES: </a:t>
            </a:r>
          </a:p>
          <a:p>
            <a:pPr>
              <a:spcBef>
                <a:spcPct val="0"/>
              </a:spcBef>
            </a:pPr>
            <a:r>
              <a:rPr lang="en-US" dirty="0" smtClean="0">
                <a:latin typeface="+mn-lt"/>
              </a:rPr>
              <a:t>The driver will then be given the hospital transport destination for his patient. On arrival at the hospital,</a:t>
            </a:r>
            <a:r>
              <a:rPr lang="en-US" baseline="0" dirty="0" smtClean="0">
                <a:latin typeface="+mn-lt"/>
              </a:rPr>
              <a:t> </a:t>
            </a:r>
            <a:r>
              <a:rPr lang="en-US" dirty="0" smtClean="0">
                <a:latin typeface="+mn-lt"/>
              </a:rPr>
              <a:t>the driver should note the time of arrival or advise the caretaker to note it on the PTS scanner for the patient.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5443" name="Rectangle 3"/>
          <p:cNvSpPr>
            <a:spLocks noGrp="1"/>
          </p:cNvSpPr>
          <p:nvPr>
            <p:ph type="body" idx="1"/>
          </p:nvPr>
        </p:nvSpPr>
        <p:spPr/>
        <p:txBody>
          <a:bodyPr/>
          <a:lstStyle/>
          <a:p>
            <a:r>
              <a:rPr lang="en-US" dirty="0" smtClean="0"/>
              <a:t>This shows a large build out of a major incident with several medical groups that may exist in multiple locations. It should be noted that under Operations you may have Medical Group Supervisors for treatment of patients only. There may also be a Medical Unit with a Leader under the Logistics Section that is there for the treatment of the personnel working on the incident.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7843" name="Rectangle 3"/>
          <p:cNvSpPr>
            <a:spLocks noGrp="1"/>
          </p:cNvSpPr>
          <p:nvPr>
            <p:ph type="body" idx="1"/>
          </p:nvPr>
        </p:nvSpPr>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6819" name="Rectangle 3"/>
          <p:cNvSpPr>
            <a:spLocks noGrp="1"/>
          </p:cNvSpPr>
          <p:nvPr>
            <p:ph type="body" idx="1"/>
          </p:nvPr>
        </p:nvSpPr>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4419" name="Rectangle 3"/>
          <p:cNvSpPr>
            <a:spLocks noGrp="1"/>
          </p:cNvSpPr>
          <p:nvPr>
            <p:ph type="body" idx="1"/>
          </p:nvPr>
        </p:nvSpPr>
        <p:spPr/>
        <p:txBody>
          <a:bodyPr/>
          <a:lstStyle/>
          <a:p>
            <a:r>
              <a:rPr lang="en-US" dirty="0" smtClean="0"/>
              <a:t>At a minimum these positions should be utilized in any multi-patient incident. The system can be expanded depending on the number of patients.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Rot="1" noChangeAspect="1" noTextEdit="1"/>
          </p:cNvSpPr>
          <p:nvPr>
            <p:ph type="sldImg"/>
          </p:nvPr>
        </p:nvSpPr>
        <p:spPr bwMode="auto">
          <a:xfrm>
            <a:off x="1265238" y="725488"/>
            <a:ext cx="4783137" cy="358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03" name="Rectangle 3"/>
          <p:cNvSpPr>
            <a:spLocks noGrp="1"/>
          </p:cNvSpPr>
          <p:nvPr>
            <p:ph type="body" idx="1"/>
          </p:nvPr>
        </p:nvSpPr>
        <p:spPr>
          <a:xfrm>
            <a:off x="975693" y="4594018"/>
            <a:ext cx="5363817" cy="4320213"/>
          </a:xfrm>
        </p:spPr>
        <p:txBody>
          <a:bodyPr/>
          <a:lstStyle/>
          <a:p>
            <a:pPr marL="0" indent="0" defTabSz="948458"/>
            <a:r>
              <a:rPr lang="en-US" dirty="0" smtClean="0">
                <a:latin typeface="+mn-lt"/>
              </a:rPr>
              <a:t>This is a schematic drawing of how the hierarchy may be deployed geographically at the incident site. The functions and reporting lines remain as in the previous organizational chart. The Casualty Collection Point could also be established between the Triage Unit Leader and the Treatment Unit Leader rather than prior to the Triage Unit Leader or at the treatment site.</a:t>
            </a:r>
          </a:p>
          <a:p>
            <a:pPr marL="184423" indent="-184423" defTabSz="948458"/>
            <a:endParaRPr lang="en-US" dirty="0" smtClean="0">
              <a:latin typeface="+mn-lt"/>
            </a:endParaRPr>
          </a:p>
          <a:p>
            <a:pPr marL="184423" marR="0" indent="-184423" algn="l" defTabSz="948458" rtl="0" eaLnBrk="1" fontAlgn="auto" latinLnBrk="0" hangingPunct="1">
              <a:lnSpc>
                <a:spcPct val="100000"/>
              </a:lnSpc>
              <a:spcBef>
                <a:spcPts val="0"/>
              </a:spcBef>
              <a:spcAft>
                <a:spcPts val="0"/>
              </a:spcAft>
              <a:buClrTx/>
              <a:buSzTx/>
              <a:buFontTx/>
              <a:buNone/>
              <a:tabLst/>
              <a:defRPr/>
            </a:pPr>
            <a:r>
              <a:rPr lang="en-US" dirty="0" smtClean="0">
                <a:latin typeface="+mn-lt"/>
              </a:rPr>
              <a:t>INSTRUCTOR NOTES:</a:t>
            </a:r>
          </a:p>
          <a:p>
            <a:pPr marL="184423" indent="-184423" defTabSz="948458"/>
            <a:endParaRPr lang="en-US" dirty="0" smtClean="0">
              <a:latin typeface="+mn-lt"/>
            </a:endParaRPr>
          </a:p>
          <a:p>
            <a:pPr marL="184423" indent="-184423" defTabSz="948458"/>
            <a:r>
              <a:rPr lang="en-US" dirty="0" smtClean="0">
                <a:latin typeface="+mn-lt"/>
              </a:rPr>
              <a:t>STRESS TO STUDENTS:</a:t>
            </a:r>
          </a:p>
          <a:p>
            <a:pPr marL="184423" indent="-184423" defTabSz="948458"/>
            <a:endParaRPr lang="en-US" dirty="0" smtClean="0">
              <a:latin typeface="+mn-lt"/>
            </a:endParaRPr>
          </a:p>
          <a:p>
            <a:pPr marL="184423" indent="-184423" defTabSz="948458"/>
            <a:r>
              <a:rPr lang="en-US" dirty="0" smtClean="0">
                <a:latin typeface="+mn-lt"/>
              </a:rPr>
              <a:t>1.  First unit to arrive must keep in mind that this schematic is the goal.</a:t>
            </a:r>
          </a:p>
          <a:p>
            <a:pPr marL="184423" indent="-184423" defTabSz="948458"/>
            <a:endParaRPr lang="en-US" dirty="0" smtClean="0">
              <a:latin typeface="+mn-lt"/>
            </a:endParaRPr>
          </a:p>
          <a:p>
            <a:pPr marL="184423" indent="-184423" defTabSz="948458"/>
            <a:r>
              <a:rPr lang="en-US" dirty="0" smtClean="0">
                <a:latin typeface="+mn-lt"/>
              </a:rPr>
              <a:t>2.  They must not just jump into treating patients or the entire infrastructure will fall apart and total chaos will ensue. </a:t>
            </a:r>
          </a:p>
          <a:p>
            <a:pPr marL="184423" indent="-184423" defTabSz="948458"/>
            <a:endParaRPr lang="en-US" dirty="0" smtClean="0">
              <a:latin typeface="+mn-lt"/>
            </a:endParaRPr>
          </a:p>
          <a:p>
            <a:pPr marL="184423" indent="-184423" defTabSz="948458"/>
            <a:r>
              <a:rPr lang="en-US" dirty="0" smtClean="0">
                <a:latin typeface="+mn-lt"/>
              </a:rPr>
              <a:t>3.  Relate back to how these areas fit into Incident Management System (IMS).</a:t>
            </a:r>
          </a:p>
          <a:p>
            <a:pPr marL="184423" indent="-184423" defTabSz="948458"/>
            <a:endParaRPr lang="en-US" dirty="0" smtClean="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4"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Relate to your students what the radio transmission of the first arriving unit might be in your jurisdiction.</a:t>
            </a:r>
          </a:p>
          <a:p>
            <a:pPr>
              <a:spcBef>
                <a:spcPct val="0"/>
              </a:spcBef>
            </a:pPr>
            <a:endParaRPr lang="en-US" dirty="0" smtClean="0">
              <a:latin typeface="+mn-lt"/>
            </a:endParaRPr>
          </a:p>
          <a:p>
            <a:pPr>
              <a:spcBef>
                <a:spcPct val="0"/>
              </a:spcBef>
            </a:pPr>
            <a:r>
              <a:rPr lang="en-US" dirty="0" smtClean="0">
                <a:latin typeface="+mn-lt"/>
              </a:rPr>
              <a:t>“Paramedic Engine 703 to communications. We have a collision involving two buses. I am establishing command and requesting four Medical Strike Teams with Rescue. Have the first team begin Triage and the second team establish the Treatment Area at the 7-Eleven parking lot. The third team should stage in the </a:t>
            </a:r>
            <a:r>
              <a:rPr lang="en-US" dirty="0" err="1" smtClean="0">
                <a:latin typeface="+mn-lt"/>
              </a:rPr>
              <a:t>Kindercare</a:t>
            </a:r>
            <a:r>
              <a:rPr lang="en-US" dirty="0" smtClean="0">
                <a:latin typeface="+mn-lt"/>
              </a:rPr>
              <a:t> Lot.”  “Advise EMRC of the incident and that we could be transporting approximately 60 patients. Ask them to begin a hospital call-down. We will contact them for hospital status.”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5795"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The IC should begin the build out of the command structure as units arrive. It is important to make sure Triage is performed first and no immediate treatment other than life-saving measures administered until additional help has arrived. If Triage is completed then that crew can be reassigned or begin treatment.  </a:t>
            </a:r>
          </a:p>
          <a:p>
            <a:pPr>
              <a:spcBef>
                <a:spcPct val="0"/>
              </a:spcBef>
            </a:pPr>
            <a:endParaRPr lang="en-US" dirty="0" smtClean="0">
              <a:latin typeface="+mn-lt"/>
            </a:endParaRPr>
          </a:p>
          <a:p>
            <a:pPr>
              <a:spcBef>
                <a:spcPct val="0"/>
              </a:spcBef>
            </a:pPr>
            <a:r>
              <a:rPr lang="en-US" dirty="0" smtClean="0">
                <a:latin typeface="+mn-lt"/>
              </a:rPr>
              <a:t>Maintain the 5 </a:t>
            </a:r>
            <a:r>
              <a:rPr lang="en-US" i="1" dirty="0" smtClean="0">
                <a:latin typeface="+mn-lt"/>
              </a:rPr>
              <a:t>S’s</a:t>
            </a:r>
            <a:r>
              <a:rPr lang="en-US" dirty="0" smtClean="0">
                <a:latin typeface="+mn-lt"/>
              </a:rPr>
              <a:t> of the Multi-Casualty Incident:</a:t>
            </a:r>
          </a:p>
          <a:p>
            <a:pPr>
              <a:spcBef>
                <a:spcPct val="0"/>
              </a:spcBef>
            </a:pPr>
            <a:r>
              <a:rPr lang="en-US" dirty="0" smtClean="0">
                <a:latin typeface="+mn-lt"/>
              </a:rPr>
              <a:t>Safety, Size-up, Send, Set Up, and START/</a:t>
            </a:r>
            <a:r>
              <a:rPr lang="en-US" dirty="0" err="1" smtClean="0">
                <a:latin typeface="+mn-lt"/>
              </a:rPr>
              <a:t>JumpSTART</a:t>
            </a:r>
            <a:r>
              <a:rPr lang="en-US" dirty="0" smtClean="0">
                <a:latin typeface="+mn-lt"/>
              </a:rPr>
              <a:t> Triage</a:t>
            </a:r>
          </a:p>
          <a:p>
            <a:pPr>
              <a:spcBef>
                <a:spcPct val="0"/>
              </a:spcBef>
            </a:pPr>
            <a:endParaRPr lang="en-US" dirty="0" smtClean="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2" name="Rectangle 3"/>
          <p:cNvSpPr>
            <a:spLocks noGrp="1" noChangeArrowheads="1"/>
          </p:cNvSpPr>
          <p:nvPr>
            <p:ph type="body" idx="1"/>
          </p:nvPr>
        </p:nvSpPr>
        <p:spPr>
          <a:ln/>
        </p:spPr>
        <p:txBody>
          <a:bodyPr/>
          <a:lstStyle/>
          <a:p>
            <a:pPr>
              <a:spcBef>
                <a:spcPct val="0"/>
              </a:spcBef>
            </a:pPr>
            <a:r>
              <a:rPr lang="en-US" dirty="0" smtClean="0">
                <a:latin typeface="+mn-lt"/>
              </a:rPr>
              <a:t>INSTRUCTOR NOTES:</a:t>
            </a:r>
          </a:p>
          <a:p>
            <a:pPr>
              <a:spcBef>
                <a:spcPct val="0"/>
              </a:spcBef>
            </a:pPr>
            <a:r>
              <a:rPr lang="en-US" dirty="0" smtClean="0">
                <a:latin typeface="+mn-lt"/>
              </a:rPr>
              <a:t>Triage Unit Leader</a:t>
            </a:r>
            <a:r>
              <a:rPr lang="en-US" baseline="0" dirty="0" smtClean="0">
                <a:latin typeface="+mn-lt"/>
              </a:rPr>
              <a:t> </a:t>
            </a:r>
            <a:r>
              <a:rPr lang="en-US" dirty="0" smtClean="0">
                <a:latin typeface="+mn-lt"/>
              </a:rPr>
              <a:t>is the first arriving suppression unit after hazards are addressed. He or she assumes responsibility for providing triage management and movement of patients from the Triage Area.</a:t>
            </a:r>
          </a:p>
          <a:p>
            <a:pPr>
              <a:spcBef>
                <a:spcPct val="0"/>
              </a:spcBef>
            </a:pPr>
            <a:endParaRPr lang="en-US" dirty="0" smtClean="0">
              <a:latin typeface="+mn-lt"/>
            </a:endParaRPr>
          </a:p>
          <a:p>
            <a:pPr>
              <a:spcBef>
                <a:spcPct val="0"/>
              </a:spcBef>
            </a:pPr>
            <a:r>
              <a:rPr lang="en-US" dirty="0" smtClean="0">
                <a:latin typeface="+mn-lt"/>
              </a:rPr>
              <a:t>Maintain the 5 </a:t>
            </a:r>
            <a:r>
              <a:rPr lang="en-US" i="1" dirty="0" smtClean="0">
                <a:latin typeface="+mn-lt"/>
              </a:rPr>
              <a:t>S’s</a:t>
            </a:r>
            <a:r>
              <a:rPr lang="en-US" dirty="0" smtClean="0">
                <a:latin typeface="+mn-lt"/>
              </a:rPr>
              <a:t> of the Multi-Casualty Incident:</a:t>
            </a:r>
          </a:p>
          <a:p>
            <a:pPr>
              <a:spcBef>
                <a:spcPct val="0"/>
              </a:spcBef>
            </a:pPr>
            <a:r>
              <a:rPr lang="en-US" dirty="0" smtClean="0">
                <a:latin typeface="+mn-lt"/>
              </a:rPr>
              <a:t>Safety, Size-up, Send, Set Up and START/</a:t>
            </a:r>
            <a:r>
              <a:rPr lang="en-US" dirty="0" err="1" smtClean="0">
                <a:latin typeface="+mn-lt"/>
              </a:rPr>
              <a:t>JumpSTART</a:t>
            </a:r>
            <a:r>
              <a:rPr lang="en-US" dirty="0" smtClean="0">
                <a:latin typeface="+mn-lt"/>
              </a:rPr>
              <a:t> Triage</a:t>
            </a:r>
          </a:p>
          <a:p>
            <a:pPr>
              <a:spcBef>
                <a:spcPct val="0"/>
              </a:spcBef>
            </a:pPr>
            <a:endParaRPr lang="en-US" dirty="0" smtClean="0">
              <a:latin typeface="+mn-lt"/>
            </a:endParaRPr>
          </a:p>
          <a:p>
            <a:pPr>
              <a:spcBef>
                <a:spcPct val="0"/>
              </a:spcBef>
            </a:pPr>
            <a:r>
              <a:rPr lang="en-US" dirty="0" smtClean="0">
                <a:latin typeface="+mn-lt"/>
              </a:rPr>
              <a:t>Be sure to stress universal precautions and scene safety. The Triage Unit Leader must be vigilant.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5FDB25-22F9-490E-9F2E-1424DA5C4B7F}"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2443336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EMSS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5FDB25-22F9-490E-9F2E-1424DA5C4B7F}" type="datetimeFigureOut">
              <a:rPr lang="en-US" smtClean="0"/>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D559C-272B-42FB-93F9-F9EF836FA31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39340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755A5-5C2F-4C37-B449-52583A766D4A}"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72108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755A5-5C2F-4C37-B449-52583A766D4A}"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160420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755A5-5C2F-4C37-B449-52583A766D4A}"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330063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755A5-5C2F-4C37-B449-52583A766D4A}"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915662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755A5-5C2F-4C37-B449-52583A766D4A}" type="datetimeFigureOut">
              <a:rPr lang="en-US" smtClean="0"/>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1201580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755A5-5C2F-4C37-B449-52583A766D4A}" type="datetimeFigureOut">
              <a:rPr lang="en-US" smtClean="0"/>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328439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755A5-5C2F-4C37-B449-52583A766D4A}" type="datetimeFigureOut">
              <a:rPr lang="en-US" smtClean="0"/>
              <a:t>8/26/2013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4247157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755A5-5C2F-4C37-B449-52583A766D4A}"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1058045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755A5-5C2F-4C37-B449-52583A766D4A}"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19144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FDB25-22F9-490E-9F2E-1424DA5C4B7F}"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3010533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755A5-5C2F-4C37-B449-52583A766D4A}"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2622068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755A5-5C2F-4C37-B449-52583A766D4A}"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B3AB-C29A-4984-B8B8-98796220E96C}" type="slidenum">
              <a:rPr lang="en-US" smtClean="0"/>
              <a:t>‹#›</a:t>
            </a:fld>
            <a:endParaRPr lang="en-US"/>
          </a:p>
        </p:txBody>
      </p:sp>
    </p:spTree>
    <p:extLst>
      <p:ext uri="{BB962C8B-B14F-4D97-AF65-F5344CB8AC3E}">
        <p14:creationId xmlns:p14="http://schemas.microsoft.com/office/powerpoint/2010/main" val="179091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5FDB25-22F9-490E-9F2E-1424DA5C4B7F}"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412534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5FDB25-22F9-490E-9F2E-1424DA5C4B7F}"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3361910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5FDB25-22F9-490E-9F2E-1424DA5C4B7F}" type="datetimeFigureOut">
              <a:rPr lang="en-US" smtClean="0"/>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29875784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5FDB25-22F9-490E-9F2E-1424DA5C4B7F}"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35174977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5FDB25-22F9-490E-9F2E-1424DA5C4B7F}"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841565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FDB25-22F9-490E-9F2E-1424DA5C4B7F}"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158624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FDB25-22F9-490E-9F2E-1424DA5C4B7F}"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D559C-272B-42FB-93F9-F9EF836FA31A}" type="slidenum">
              <a:rPr lang="en-US" smtClean="0"/>
              <a:t>‹#›</a:t>
            </a:fld>
            <a:endParaRPr lang="en-US"/>
          </a:p>
        </p:txBody>
      </p:sp>
    </p:spTree>
    <p:extLst>
      <p:ext uri="{BB962C8B-B14F-4D97-AF65-F5344CB8AC3E}">
        <p14:creationId xmlns:p14="http://schemas.microsoft.com/office/powerpoint/2010/main" val="1520317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FDB25-22F9-490E-9F2E-1424DA5C4B7F}" type="datetimeFigureOut">
              <a:rPr lang="en-US" smtClean="0"/>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D559C-272B-42FB-93F9-F9EF836FA31A}" type="slidenum">
              <a:rPr lang="en-US" smtClean="0"/>
              <a:t>‹#›</a:t>
            </a:fld>
            <a:endParaRPr lang="en-US"/>
          </a:p>
        </p:txBody>
      </p:sp>
    </p:spTree>
    <p:extLst>
      <p:ext uri="{BB962C8B-B14F-4D97-AF65-F5344CB8AC3E}">
        <p14:creationId xmlns:p14="http://schemas.microsoft.com/office/powerpoint/2010/main" val="27900196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0" r:id="rId6"/>
    <p:sldLayoutId id="2147483671" r:id="rId7"/>
    <p:sldLayoutId id="2147483672" r:id="rId8"/>
    <p:sldLayoutId id="2147483673" r:id="rId9"/>
    <p:sldLayoutId id="2147483674"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755A5-5C2F-4C37-B449-52583A766D4A}" type="datetimeFigureOut">
              <a:rPr lang="en-US" smtClean="0"/>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BB3AB-C29A-4984-B8B8-98796220E96C}"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51721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vmlDrawing" Target="../drawings/vmlDrawing3.vml"/><Relationship Id="rId5" Type="http://schemas.openxmlformats.org/officeDocument/2006/relationships/image" Target="../media/image16.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vmlDrawing" Target="../drawings/vmlDrawing4.vml"/><Relationship Id="rId5" Type="http://schemas.openxmlformats.org/officeDocument/2006/relationships/image" Target="../media/image17.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4267200"/>
            <a:ext cx="3454400" cy="259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2"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0"/>
            <a:ext cx="3776351" cy="26824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2895600"/>
            <a:ext cx="8229600" cy="1143000"/>
          </a:xfrm>
        </p:spPr>
        <p:txBody>
          <a:bodyPr>
            <a:normAutofit fontScale="90000"/>
          </a:bodyPr>
          <a:lstStyle/>
          <a:p>
            <a:pPr algn="ctr" fontAlgn="auto">
              <a:spcAft>
                <a:spcPts val="0"/>
              </a:spcAft>
              <a:defRPr/>
            </a:pPr>
            <a:r>
              <a:rPr lang="en-US" sz="4800" b="1" dirty="0" smtClean="0"/>
              <a:t>Maryland</a:t>
            </a:r>
            <a:r>
              <a:rPr lang="en-US" sz="4800" b="1" dirty="0" smtClean="0">
                <a:effectLst>
                  <a:outerShdw blurRad="38100" dist="38100" dir="2700000" algn="tl">
                    <a:srgbClr val="000000">
                      <a:alpha val="43137"/>
                    </a:srgbClr>
                  </a:outerShdw>
                </a:effectLst>
              </a:rPr>
              <a:t> </a:t>
            </a:r>
            <a:r>
              <a:rPr lang="en-US" sz="4800" b="1" dirty="0" smtClean="0"/>
              <a:t>Triage</a:t>
            </a:r>
            <a:r>
              <a:rPr lang="en-US" sz="4800" b="1" dirty="0" smtClean="0">
                <a:effectLst>
                  <a:outerShdw blurRad="38100" dist="38100" dir="2700000" algn="tl">
                    <a:srgbClr val="000000">
                      <a:alpha val="43137"/>
                    </a:srgbClr>
                  </a:outerShdw>
                </a:effectLst>
              </a:rPr>
              <a:t> </a:t>
            </a:r>
            <a:r>
              <a:rPr lang="en-US" sz="4800" b="1" dirty="0" smtClean="0"/>
              <a:t>System</a:t>
            </a:r>
            <a:br>
              <a:rPr lang="en-US" sz="4800" b="1" dirty="0" smtClean="0"/>
            </a:br>
            <a:r>
              <a:rPr lang="en-US" sz="4800" b="1" dirty="0" smtClean="0"/>
              <a:t>Incident Command</a:t>
            </a:r>
            <a:endParaRPr lang="en-US" sz="4800" b="1" dirty="0"/>
          </a:p>
        </p:txBody>
      </p:sp>
      <p:pic>
        <p:nvPicPr>
          <p:cNvPr id="4147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726653"/>
            <a:ext cx="3907631" cy="31313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2718" y="0"/>
            <a:ext cx="3591282" cy="2667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2440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3"/>
          <p:cNvSpPr>
            <a:spLocks noGrp="1" noChangeArrowheads="1"/>
          </p:cNvSpPr>
          <p:nvPr>
            <p:ph type="body" idx="4294967295"/>
          </p:nvPr>
        </p:nvSpPr>
        <p:spPr>
          <a:xfrm>
            <a:off x="3733800" y="1371600"/>
            <a:ext cx="4572000" cy="4724400"/>
          </a:xfrm>
        </p:spPr>
        <p:txBody>
          <a:bodyPr>
            <a:normAutofit/>
          </a:bodyPr>
          <a:lstStyle/>
          <a:p>
            <a:pPr>
              <a:buClr>
                <a:schemeClr val="tx1"/>
              </a:buClr>
              <a:buFontTx/>
              <a:buChar char="•"/>
            </a:pPr>
            <a:r>
              <a:rPr lang="en-US" sz="2400" dirty="0" smtClean="0"/>
              <a:t>Ensure </a:t>
            </a:r>
            <a:r>
              <a:rPr lang="en-US" sz="2400" dirty="0"/>
              <a:t>safety of all </a:t>
            </a:r>
            <a:r>
              <a:rPr lang="en-US" sz="2400" dirty="0" smtClean="0"/>
              <a:t>personnel</a:t>
            </a:r>
          </a:p>
          <a:p>
            <a:pPr>
              <a:buClr>
                <a:schemeClr val="tx1"/>
              </a:buClr>
              <a:buFontTx/>
              <a:buChar char="•"/>
            </a:pPr>
            <a:r>
              <a:rPr lang="en-US" sz="2400" dirty="0" smtClean="0"/>
              <a:t>Ensure triage of patients is based on </a:t>
            </a:r>
            <a:r>
              <a:rPr lang="en-US" sz="2400" b="1" u="sng" dirty="0" smtClean="0">
                <a:solidFill>
                  <a:srgbClr val="0000FF"/>
                </a:solidFill>
              </a:rPr>
              <a:t>START</a:t>
            </a:r>
            <a:r>
              <a:rPr lang="en-US" sz="2400" dirty="0" smtClean="0"/>
              <a:t> or </a:t>
            </a:r>
            <a:r>
              <a:rPr lang="en-US" sz="2400" b="1" u="sng" dirty="0" smtClean="0">
                <a:solidFill>
                  <a:srgbClr val="CC0000"/>
                </a:solidFill>
              </a:rPr>
              <a:t>JumpSTART</a:t>
            </a:r>
            <a:r>
              <a:rPr lang="en-US" sz="2400" dirty="0" smtClean="0"/>
              <a:t> Algorithm</a:t>
            </a:r>
          </a:p>
          <a:p>
            <a:pPr lvl="1">
              <a:buClr>
                <a:schemeClr val="tx1"/>
              </a:buClr>
              <a:buFontTx/>
              <a:buChar char="•"/>
            </a:pPr>
            <a:r>
              <a:rPr lang="en-US" sz="2400" dirty="0" smtClean="0"/>
              <a:t>Primary </a:t>
            </a:r>
            <a:r>
              <a:rPr lang="en-US" sz="2400" i="1" u="sng" dirty="0" smtClean="0"/>
              <a:t>Triage</a:t>
            </a:r>
            <a:r>
              <a:rPr lang="en-US" sz="2400" dirty="0" smtClean="0"/>
              <a:t> (ribbons only)</a:t>
            </a:r>
          </a:p>
          <a:p>
            <a:pPr>
              <a:buClr>
                <a:schemeClr val="tx1"/>
              </a:buClr>
              <a:buFontTx/>
              <a:buChar char="•"/>
            </a:pPr>
            <a:r>
              <a:rPr lang="en-US" sz="2400" dirty="0" smtClean="0"/>
              <a:t>Communicate resource requirements to IC or </a:t>
            </a:r>
            <a:r>
              <a:rPr lang="en-US" sz="2400" dirty="0"/>
              <a:t/>
            </a:r>
            <a:br>
              <a:rPr lang="en-US" sz="2400" dirty="0"/>
            </a:br>
            <a:r>
              <a:rPr lang="en-US" sz="2400" i="1" u="sng" dirty="0" smtClean="0"/>
              <a:t>Medical Group Supervisor</a:t>
            </a:r>
          </a:p>
          <a:p>
            <a:pPr>
              <a:buClr>
                <a:schemeClr val="tx1"/>
              </a:buClr>
              <a:buFontTx/>
              <a:buChar char="•"/>
            </a:pPr>
            <a:r>
              <a:rPr lang="en-US" sz="2400" dirty="0" smtClean="0"/>
              <a:t>Provide frequent progress reports</a:t>
            </a:r>
          </a:p>
          <a:p>
            <a:pPr>
              <a:buClr>
                <a:schemeClr val="tx1"/>
              </a:buClr>
              <a:buFontTx/>
              <a:buChar char="•"/>
            </a:pPr>
            <a:r>
              <a:rPr lang="en-US" sz="2400" dirty="0" smtClean="0"/>
              <a:t>Establish </a:t>
            </a:r>
            <a:r>
              <a:rPr lang="en-US" sz="2400" i="1" u="sng" dirty="0" smtClean="0"/>
              <a:t>Morgue</a:t>
            </a:r>
            <a:r>
              <a:rPr lang="en-US" sz="2400" dirty="0" smtClean="0"/>
              <a:t> if necessary</a:t>
            </a:r>
          </a:p>
        </p:txBody>
      </p:sp>
      <p:pic>
        <p:nvPicPr>
          <p:cNvPr id="1186820" name="Picture 2" descr="C:\Users\Michael\Pictures\Triage tag\_MG_94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0"/>
            <a:ext cx="2743200" cy="4114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0" y="-3958"/>
            <a:ext cx="9144000" cy="1143000"/>
          </a:xfrm>
        </p:spPr>
        <p:txBody>
          <a:bodyPr wrap="square" numCol="1" anchor="t" anchorCtr="0" compatLnSpc="1">
            <a:prstTxWarp prst="textNoShape">
              <a:avLst/>
            </a:prstTxWarp>
            <a:normAutofit/>
          </a:bodyPr>
          <a:lstStyle/>
          <a:p>
            <a:r>
              <a:rPr lang="en-US" sz="4800" b="1" dirty="0" smtClean="0">
                <a:solidFill>
                  <a:srgbClr val="3D4151"/>
                </a:solidFill>
              </a:rPr>
              <a:t>Triage Unit Leader </a:t>
            </a:r>
          </a:p>
        </p:txBody>
      </p:sp>
    </p:spTree>
    <p:extLst>
      <p:ext uri="{BB962C8B-B14F-4D97-AF65-F5344CB8AC3E}">
        <p14:creationId xmlns:p14="http://schemas.microsoft.com/office/powerpoint/2010/main" val="1342386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896" y="0"/>
            <a:ext cx="9144000" cy="1143000"/>
          </a:xfrm>
        </p:spPr>
        <p:txBody>
          <a:bodyPr wrap="square" numCol="1" anchorCtr="0" compatLnSpc="1">
            <a:prstTxWarp prst="textNoShape">
              <a:avLst/>
            </a:prstTxWarp>
            <a:normAutofit/>
          </a:bodyPr>
          <a:lstStyle/>
          <a:p>
            <a:pPr algn="ctr"/>
            <a:r>
              <a:rPr lang="en-US" sz="4800" b="1" dirty="0" smtClean="0">
                <a:solidFill>
                  <a:srgbClr val="3D4151"/>
                </a:solidFill>
              </a:rPr>
              <a:t>Treatment Unit Leader</a:t>
            </a:r>
          </a:p>
        </p:txBody>
      </p:sp>
      <p:sp>
        <p:nvSpPr>
          <p:cNvPr id="23555" name="Rectangle 3"/>
          <p:cNvSpPr>
            <a:spLocks noGrp="1" noChangeArrowheads="1"/>
          </p:cNvSpPr>
          <p:nvPr>
            <p:ph type="body" idx="4294967295"/>
          </p:nvPr>
        </p:nvSpPr>
        <p:spPr>
          <a:xfrm>
            <a:off x="838200" y="1828800"/>
            <a:ext cx="7620000" cy="3505200"/>
          </a:xfrm>
        </p:spPr>
        <p:txBody>
          <a:bodyPr>
            <a:noAutofit/>
          </a:bodyPr>
          <a:lstStyle/>
          <a:p>
            <a:pPr>
              <a:spcBef>
                <a:spcPct val="15000"/>
              </a:spcBef>
              <a:buClr>
                <a:schemeClr val="tx1"/>
              </a:buClr>
              <a:buFontTx/>
              <a:buChar char="•"/>
            </a:pPr>
            <a:r>
              <a:rPr lang="en-US" dirty="0" smtClean="0"/>
              <a:t>Identify and establish </a:t>
            </a:r>
            <a:r>
              <a:rPr lang="en-US" i="1" u="sng" dirty="0" smtClean="0"/>
              <a:t>Treatment Areas</a:t>
            </a:r>
            <a:r>
              <a:rPr lang="en-US" dirty="0" smtClean="0"/>
              <a:t>  </a:t>
            </a:r>
          </a:p>
          <a:p>
            <a:pPr lvl="1">
              <a:spcBef>
                <a:spcPct val="15000"/>
              </a:spcBef>
              <a:buClr>
                <a:schemeClr val="tx1"/>
              </a:buClr>
              <a:buFontTx/>
              <a:buChar char="•"/>
            </a:pPr>
            <a:r>
              <a:rPr lang="en-US" dirty="0" smtClean="0"/>
              <a:t>Consider weather, size, accessibility, safety, </a:t>
            </a:r>
          </a:p>
          <a:p>
            <a:pPr marL="457200" lvl="1" indent="0">
              <a:spcBef>
                <a:spcPct val="15000"/>
              </a:spcBef>
              <a:buClr>
                <a:schemeClr val="tx1"/>
              </a:buClr>
              <a:buNone/>
            </a:pPr>
            <a:r>
              <a:rPr lang="en-US" dirty="0" smtClean="0"/>
              <a:t>    and hazmat potential</a:t>
            </a:r>
          </a:p>
          <a:p>
            <a:pPr>
              <a:spcBef>
                <a:spcPct val="15000"/>
              </a:spcBef>
              <a:buClr>
                <a:schemeClr val="tx1"/>
              </a:buClr>
              <a:buFontTx/>
              <a:buChar char="•"/>
            </a:pPr>
            <a:r>
              <a:rPr lang="en-US" dirty="0" smtClean="0"/>
              <a:t>Assign </a:t>
            </a:r>
            <a:r>
              <a:rPr lang="en-US" i="1" u="sng" dirty="0" smtClean="0"/>
              <a:t>Treatment Area Managers</a:t>
            </a:r>
            <a:endParaRPr lang="en-US" sz="900" u="sng" dirty="0"/>
          </a:p>
          <a:p>
            <a:pPr>
              <a:spcBef>
                <a:spcPct val="15000"/>
              </a:spcBef>
              <a:buClr>
                <a:schemeClr val="tx1"/>
              </a:buClr>
              <a:buFontTx/>
              <a:buChar char="•"/>
            </a:pPr>
            <a:endParaRPr lang="en-US" sz="900" u="sng" dirty="0" smtClean="0"/>
          </a:p>
          <a:p>
            <a:pPr>
              <a:spcBef>
                <a:spcPct val="15000"/>
              </a:spcBef>
              <a:buClr>
                <a:schemeClr val="tx1"/>
              </a:buClr>
              <a:buFontTx/>
              <a:buChar char="•"/>
            </a:pPr>
            <a:r>
              <a:rPr lang="en-US" dirty="0" smtClean="0"/>
              <a:t>Notify IC of </a:t>
            </a:r>
            <a:r>
              <a:rPr lang="en-US" i="1" u="sng" dirty="0" smtClean="0"/>
              <a:t>Treatment Area</a:t>
            </a:r>
            <a:r>
              <a:rPr lang="en-US" dirty="0" smtClean="0"/>
              <a:t> locations and give status report</a:t>
            </a:r>
            <a:endParaRPr lang="en-US" sz="900" dirty="0" smtClean="0"/>
          </a:p>
        </p:txBody>
      </p:sp>
    </p:spTree>
    <p:extLst>
      <p:ext uri="{BB962C8B-B14F-4D97-AF65-F5344CB8AC3E}">
        <p14:creationId xmlns:p14="http://schemas.microsoft.com/office/powerpoint/2010/main" val="2498782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a:solidFill>
                  <a:srgbClr val="3D4151"/>
                </a:solidFill>
              </a:rPr>
              <a:t>Treatment Unit Leader</a:t>
            </a:r>
            <a:endParaRPr lang="en-US" b="1" dirty="0"/>
          </a:p>
        </p:txBody>
      </p:sp>
      <p:sp>
        <p:nvSpPr>
          <p:cNvPr id="3" name="Content Placeholder 2"/>
          <p:cNvSpPr>
            <a:spLocks noGrp="1"/>
          </p:cNvSpPr>
          <p:nvPr>
            <p:ph idx="4294967295"/>
          </p:nvPr>
        </p:nvSpPr>
        <p:spPr>
          <a:xfrm>
            <a:off x="533400" y="1066800"/>
            <a:ext cx="8305800" cy="5562600"/>
          </a:xfrm>
        </p:spPr>
        <p:txBody>
          <a:bodyPr/>
          <a:lstStyle/>
          <a:p>
            <a:pPr>
              <a:lnSpc>
                <a:spcPts val="3500"/>
              </a:lnSpc>
              <a:spcBef>
                <a:spcPct val="15000"/>
              </a:spcBef>
              <a:buClr>
                <a:schemeClr val="tx1"/>
              </a:buClr>
              <a:buFontTx/>
              <a:buChar char="•"/>
            </a:pPr>
            <a:r>
              <a:rPr lang="en-US" dirty="0"/>
              <a:t>Establish communications with </a:t>
            </a:r>
            <a:r>
              <a:rPr lang="en-US" i="1" u="sng" dirty="0"/>
              <a:t>Triage Unit </a:t>
            </a:r>
            <a:r>
              <a:rPr lang="en-US" i="1" u="sng" dirty="0" smtClean="0"/>
              <a:t>Leader</a:t>
            </a:r>
          </a:p>
          <a:p>
            <a:pPr>
              <a:lnSpc>
                <a:spcPts val="3500"/>
              </a:lnSpc>
              <a:spcBef>
                <a:spcPct val="15000"/>
              </a:spcBef>
              <a:buClr>
                <a:schemeClr val="tx1"/>
              </a:buClr>
              <a:buFontTx/>
              <a:buChar char="•"/>
            </a:pPr>
            <a:endParaRPr lang="en-US" u="sng" dirty="0" smtClean="0"/>
          </a:p>
          <a:p>
            <a:pPr>
              <a:lnSpc>
                <a:spcPts val="3500"/>
              </a:lnSpc>
              <a:spcBef>
                <a:spcPct val="15000"/>
              </a:spcBef>
              <a:buClr>
                <a:schemeClr val="tx1"/>
              </a:buClr>
              <a:buFontTx/>
              <a:buChar char="•"/>
            </a:pPr>
            <a:r>
              <a:rPr lang="en-US" dirty="0" smtClean="0"/>
              <a:t>Ensure </a:t>
            </a:r>
            <a:r>
              <a:rPr lang="en-US" dirty="0"/>
              <a:t>each patient is issued a </a:t>
            </a:r>
            <a:r>
              <a:rPr lang="en-US" i="1" u="sng" dirty="0" smtClean="0"/>
              <a:t>MIEMSS </a:t>
            </a:r>
            <a:r>
              <a:rPr lang="en-US" i="1" u="sng" dirty="0"/>
              <a:t>Triage Tag</a:t>
            </a:r>
            <a:r>
              <a:rPr lang="en-US" dirty="0"/>
              <a:t> and does </a:t>
            </a:r>
            <a:r>
              <a:rPr lang="en-US" b="1" u="sng" dirty="0"/>
              <a:t>NOT</a:t>
            </a:r>
            <a:r>
              <a:rPr lang="en-US" dirty="0"/>
              <a:t> leave area without </a:t>
            </a:r>
            <a:r>
              <a:rPr lang="en-US" dirty="0" smtClean="0"/>
              <a:t>one attached</a:t>
            </a:r>
          </a:p>
          <a:p>
            <a:pPr marL="0" indent="0">
              <a:lnSpc>
                <a:spcPts val="3500"/>
              </a:lnSpc>
              <a:spcBef>
                <a:spcPct val="15000"/>
              </a:spcBef>
              <a:buClr>
                <a:schemeClr val="tx1"/>
              </a:buClr>
              <a:buNone/>
            </a:pPr>
            <a:endParaRPr lang="en-US" dirty="0" smtClean="0"/>
          </a:p>
          <a:p>
            <a:pPr>
              <a:lnSpc>
                <a:spcPts val="3500"/>
              </a:lnSpc>
              <a:spcBef>
                <a:spcPct val="15000"/>
              </a:spcBef>
              <a:buClr>
                <a:schemeClr val="tx1"/>
              </a:buClr>
              <a:buFontTx/>
              <a:buChar char="•"/>
            </a:pPr>
            <a:r>
              <a:rPr lang="en-US" dirty="0" smtClean="0"/>
              <a:t>Utilize </a:t>
            </a:r>
            <a:r>
              <a:rPr lang="en-US" i="1" u="sng" dirty="0"/>
              <a:t>Patient Tracking Scanners (PTS)</a:t>
            </a:r>
            <a:r>
              <a:rPr lang="en-US" dirty="0"/>
              <a:t> and/or </a:t>
            </a:r>
            <a:r>
              <a:rPr lang="en-US" i="1" u="sng" dirty="0"/>
              <a:t>Treatment Area Manager logs</a:t>
            </a:r>
            <a:r>
              <a:rPr lang="en-US" dirty="0"/>
              <a:t> to track patients for each </a:t>
            </a:r>
            <a:r>
              <a:rPr lang="en-US" dirty="0" smtClean="0"/>
              <a:t>area</a:t>
            </a:r>
            <a:endParaRPr lang="en-US" dirty="0"/>
          </a:p>
        </p:txBody>
      </p:sp>
    </p:spTree>
    <p:extLst>
      <p:ext uri="{BB962C8B-B14F-4D97-AF65-F5344CB8AC3E}">
        <p14:creationId xmlns:p14="http://schemas.microsoft.com/office/powerpoint/2010/main" val="3368943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bwMode="auto">
          <a:xfrm>
            <a:off x="0" y="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a:r>
              <a:rPr lang="en-US" sz="4200" b="1" dirty="0" smtClean="0">
                <a:solidFill>
                  <a:srgbClr val="3D4151"/>
                </a:solidFill>
              </a:rPr>
              <a:t>Treatment Unit Leader</a:t>
            </a:r>
          </a:p>
        </p:txBody>
      </p:sp>
      <p:sp>
        <p:nvSpPr>
          <p:cNvPr id="1033219" name="Rectangle 3"/>
          <p:cNvSpPr>
            <a:spLocks noGrp="1"/>
          </p:cNvSpPr>
          <p:nvPr>
            <p:ph type="body" idx="4294967295"/>
          </p:nvPr>
        </p:nvSpPr>
        <p:spPr>
          <a:xfrm>
            <a:off x="533400" y="1295400"/>
            <a:ext cx="8382000" cy="5105400"/>
          </a:xfrm>
        </p:spPr>
        <p:txBody>
          <a:bodyPr>
            <a:normAutofit lnSpcReduction="10000"/>
          </a:bodyPr>
          <a:lstStyle/>
          <a:p>
            <a:pPr>
              <a:spcBef>
                <a:spcPct val="15000"/>
              </a:spcBef>
              <a:buClr>
                <a:schemeClr val="tx1"/>
              </a:buClr>
              <a:buFontTx/>
              <a:buChar char="•"/>
            </a:pPr>
            <a:r>
              <a:rPr lang="en-US" sz="2800" dirty="0" smtClean="0"/>
              <a:t>Request sufficient medical caches and supplies as necessary</a:t>
            </a:r>
          </a:p>
          <a:p>
            <a:pPr>
              <a:spcBef>
                <a:spcPct val="15000"/>
              </a:spcBef>
              <a:buClr>
                <a:schemeClr val="tx1"/>
              </a:buClr>
              <a:buFontTx/>
              <a:buChar char="•"/>
            </a:pPr>
            <a:endParaRPr lang="en-US" sz="800" dirty="0" smtClean="0"/>
          </a:p>
          <a:p>
            <a:pPr>
              <a:spcBef>
                <a:spcPct val="15000"/>
              </a:spcBef>
              <a:buClr>
                <a:schemeClr val="tx1"/>
              </a:buClr>
              <a:buFontTx/>
              <a:buChar char="•"/>
            </a:pPr>
            <a:r>
              <a:rPr lang="en-US" sz="2800" dirty="0" smtClean="0"/>
              <a:t>Provide access for </a:t>
            </a:r>
            <a:r>
              <a:rPr lang="en-US" sz="2800" i="1" u="sng" dirty="0" smtClean="0"/>
              <a:t>Medical Care Support Units</a:t>
            </a:r>
            <a:r>
              <a:rPr lang="en-US" sz="2800" u="sng" dirty="0" smtClean="0"/>
              <a:t> </a:t>
            </a:r>
            <a:r>
              <a:rPr lang="en-US" sz="2800" i="1" u="sng" dirty="0" smtClean="0"/>
              <a:t>(MCSU)</a:t>
            </a:r>
          </a:p>
          <a:p>
            <a:pPr>
              <a:spcBef>
                <a:spcPct val="15000"/>
              </a:spcBef>
              <a:buClr>
                <a:schemeClr val="tx1"/>
              </a:buClr>
              <a:buFontTx/>
              <a:buChar char="•"/>
            </a:pPr>
            <a:endParaRPr lang="en-US" sz="800" i="1" dirty="0" smtClean="0"/>
          </a:p>
          <a:p>
            <a:pPr>
              <a:spcBef>
                <a:spcPct val="15000"/>
              </a:spcBef>
              <a:buClr>
                <a:schemeClr val="tx1"/>
              </a:buClr>
              <a:buFontTx/>
              <a:buChar char="•"/>
            </a:pPr>
            <a:r>
              <a:rPr lang="en-US" sz="2800" dirty="0" smtClean="0"/>
              <a:t>Establish communications with patient </a:t>
            </a:r>
            <a:r>
              <a:rPr lang="en-US" sz="2800" i="1" u="sng" dirty="0" smtClean="0"/>
              <a:t>Transportation Group Supervisor</a:t>
            </a:r>
            <a:r>
              <a:rPr lang="en-US" sz="2800" dirty="0" smtClean="0"/>
              <a:t> </a:t>
            </a:r>
          </a:p>
          <a:p>
            <a:pPr lvl="1">
              <a:spcBef>
                <a:spcPct val="15000"/>
              </a:spcBef>
              <a:buClr>
                <a:schemeClr val="tx1"/>
              </a:buClr>
              <a:buFontTx/>
              <a:buChar char="•"/>
            </a:pPr>
            <a:r>
              <a:rPr lang="en-US" sz="2400" dirty="0" smtClean="0"/>
              <a:t>Consider delegating this task to Treatment Dispatch Manager</a:t>
            </a:r>
          </a:p>
          <a:p>
            <a:pPr marL="0" indent="0">
              <a:spcBef>
                <a:spcPct val="15000"/>
              </a:spcBef>
              <a:buClr>
                <a:schemeClr val="tx1"/>
              </a:buClr>
              <a:buNone/>
            </a:pPr>
            <a:endParaRPr lang="en-US" sz="800" dirty="0" smtClean="0"/>
          </a:p>
          <a:p>
            <a:pPr>
              <a:spcBef>
                <a:spcPct val="15000"/>
              </a:spcBef>
              <a:buClr>
                <a:schemeClr val="tx1"/>
              </a:buClr>
              <a:buFontTx/>
              <a:buChar char="•"/>
            </a:pPr>
            <a:r>
              <a:rPr lang="en-US" sz="2800" dirty="0" smtClean="0"/>
              <a:t>Maintain accountability/safety for all patients and personnel</a:t>
            </a:r>
          </a:p>
          <a:p>
            <a:pPr>
              <a:spcBef>
                <a:spcPct val="15000"/>
              </a:spcBef>
              <a:buClr>
                <a:schemeClr val="tx1"/>
              </a:buClr>
              <a:buFontTx/>
              <a:buChar char="•"/>
            </a:pPr>
            <a:endParaRPr lang="en-US" sz="800" dirty="0" smtClean="0"/>
          </a:p>
          <a:p>
            <a:pPr>
              <a:spcBef>
                <a:spcPct val="15000"/>
              </a:spcBef>
              <a:buClr>
                <a:schemeClr val="tx1"/>
              </a:buClr>
              <a:buFontTx/>
              <a:buChar char="•"/>
            </a:pPr>
            <a:r>
              <a:rPr lang="en-US" sz="2800" dirty="0" smtClean="0"/>
              <a:t>Assess mental and physical well being of personnel</a:t>
            </a:r>
          </a:p>
        </p:txBody>
      </p:sp>
    </p:spTree>
    <p:extLst>
      <p:ext uri="{BB962C8B-B14F-4D97-AF65-F5344CB8AC3E}">
        <p14:creationId xmlns:p14="http://schemas.microsoft.com/office/powerpoint/2010/main" val="6997781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76200"/>
            <a:ext cx="9144000" cy="1143000"/>
          </a:xfrm>
        </p:spPr>
        <p:txBody>
          <a:bodyPr wrap="square" numCol="1" anchorCtr="0" compatLnSpc="1">
            <a:prstTxWarp prst="textNoShape">
              <a:avLst/>
            </a:prstTxWarp>
          </a:bodyPr>
          <a:lstStyle/>
          <a:p>
            <a:pPr algn="ctr"/>
            <a:r>
              <a:rPr lang="en-US" b="1" dirty="0" smtClean="0">
                <a:solidFill>
                  <a:srgbClr val="3D4151"/>
                </a:solidFill>
              </a:rPr>
              <a:t>Treatment Area Managers</a:t>
            </a:r>
          </a:p>
        </p:txBody>
      </p:sp>
      <p:sp>
        <p:nvSpPr>
          <p:cNvPr id="24579" name="Rectangle 3"/>
          <p:cNvSpPr>
            <a:spLocks noGrp="1" noChangeArrowheads="1"/>
          </p:cNvSpPr>
          <p:nvPr>
            <p:ph type="body" idx="4294967295"/>
          </p:nvPr>
        </p:nvSpPr>
        <p:spPr>
          <a:xfrm>
            <a:off x="838200" y="1541813"/>
            <a:ext cx="7848600" cy="4782787"/>
          </a:xfrm>
        </p:spPr>
        <p:txBody>
          <a:bodyPr>
            <a:normAutofit/>
          </a:bodyPr>
          <a:lstStyle/>
          <a:p>
            <a:pPr>
              <a:lnSpc>
                <a:spcPct val="150000"/>
              </a:lnSpc>
              <a:buClr>
                <a:schemeClr val="tx1"/>
              </a:buClr>
              <a:buFontTx/>
              <a:buChar char="•"/>
            </a:pPr>
            <a:r>
              <a:rPr lang="en-US" sz="2000" dirty="0" smtClean="0"/>
              <a:t>Define </a:t>
            </a:r>
            <a:r>
              <a:rPr lang="en-US" sz="2000" i="1" u="sng" dirty="0" smtClean="0"/>
              <a:t>Entry</a:t>
            </a:r>
            <a:r>
              <a:rPr lang="en-US" sz="2000" i="1" dirty="0" smtClean="0"/>
              <a:t> </a:t>
            </a:r>
            <a:r>
              <a:rPr lang="en-US" sz="2000" dirty="0" smtClean="0"/>
              <a:t>and</a:t>
            </a:r>
            <a:r>
              <a:rPr lang="en-US" sz="2000" i="1" dirty="0" smtClean="0"/>
              <a:t> </a:t>
            </a:r>
            <a:r>
              <a:rPr lang="en-US" sz="2000" i="1" u="sng" dirty="0" smtClean="0"/>
              <a:t>Exit</a:t>
            </a:r>
            <a:r>
              <a:rPr lang="en-US" sz="2000" i="1" dirty="0" smtClean="0"/>
              <a:t> </a:t>
            </a:r>
            <a:r>
              <a:rPr lang="en-US" sz="2000" dirty="0" smtClean="0"/>
              <a:t>points</a:t>
            </a:r>
          </a:p>
          <a:p>
            <a:pPr>
              <a:lnSpc>
                <a:spcPct val="150000"/>
              </a:lnSpc>
              <a:buClr>
                <a:schemeClr val="tx1"/>
              </a:buClr>
            </a:pPr>
            <a:r>
              <a:rPr lang="en-US" sz="2000" dirty="0"/>
              <a:t>Clearly identify each area and delineate each area’s boundaries</a:t>
            </a:r>
            <a:r>
              <a:rPr lang="en-US" sz="2000" dirty="0" smtClean="0"/>
              <a:t>.</a:t>
            </a:r>
          </a:p>
          <a:p>
            <a:pPr>
              <a:lnSpc>
                <a:spcPct val="150000"/>
              </a:lnSpc>
              <a:buClr>
                <a:schemeClr val="tx1"/>
              </a:buClr>
            </a:pPr>
            <a:r>
              <a:rPr lang="en-US" sz="2000" dirty="0" smtClean="0"/>
              <a:t>Morgue </a:t>
            </a:r>
            <a:r>
              <a:rPr lang="en-US" sz="2000" dirty="0"/>
              <a:t>needs to be distant from </a:t>
            </a:r>
            <a:r>
              <a:rPr lang="en-US" sz="2000" dirty="0" smtClean="0"/>
              <a:t>treatment areas</a:t>
            </a:r>
          </a:p>
          <a:p>
            <a:pPr>
              <a:lnSpc>
                <a:spcPct val="150000"/>
              </a:lnSpc>
              <a:buClr>
                <a:schemeClr val="tx1"/>
              </a:buClr>
              <a:buFontTx/>
              <a:buChar char="•"/>
            </a:pPr>
            <a:r>
              <a:rPr lang="en-US" sz="2000" dirty="0" smtClean="0"/>
              <a:t>Prepare equipment and supplies</a:t>
            </a:r>
          </a:p>
          <a:p>
            <a:pPr>
              <a:lnSpc>
                <a:spcPct val="150000"/>
              </a:lnSpc>
              <a:buClr>
                <a:schemeClr val="tx1"/>
              </a:buClr>
              <a:buFontTx/>
              <a:buChar char="•"/>
            </a:pPr>
            <a:r>
              <a:rPr lang="en-US" sz="2000" dirty="0" smtClean="0"/>
              <a:t>Brief </a:t>
            </a:r>
            <a:r>
              <a:rPr lang="en-US" sz="2000" i="1" u="sng" dirty="0" smtClean="0"/>
              <a:t>Treatment Crew(s)</a:t>
            </a:r>
          </a:p>
          <a:p>
            <a:pPr>
              <a:lnSpc>
                <a:spcPct val="150000"/>
              </a:lnSpc>
              <a:buClr>
                <a:schemeClr val="tx1"/>
              </a:buClr>
              <a:buFontTx/>
              <a:buChar char="•"/>
            </a:pPr>
            <a:r>
              <a:rPr lang="en-US" sz="2000" dirty="0" smtClean="0"/>
              <a:t>Ensure </a:t>
            </a:r>
            <a:r>
              <a:rPr lang="en-US" sz="2000" i="1" u="sng" dirty="0" smtClean="0"/>
              <a:t>Secondary Triage</a:t>
            </a:r>
            <a:r>
              <a:rPr lang="en-US" sz="2000" dirty="0" smtClean="0"/>
              <a:t> is completed</a:t>
            </a:r>
          </a:p>
          <a:p>
            <a:pPr>
              <a:lnSpc>
                <a:spcPct val="150000"/>
              </a:lnSpc>
              <a:buClr>
                <a:schemeClr val="tx1"/>
              </a:buClr>
              <a:buFontTx/>
              <a:buChar char="•"/>
            </a:pPr>
            <a:r>
              <a:rPr lang="en-US" sz="2000" dirty="0" smtClean="0"/>
              <a:t>Ensure each patient has been issued a </a:t>
            </a:r>
            <a:r>
              <a:rPr lang="en-US" sz="2000" i="1" u="sng" dirty="0" smtClean="0"/>
              <a:t>Triage Tag</a:t>
            </a:r>
          </a:p>
          <a:p>
            <a:pPr>
              <a:lnSpc>
                <a:spcPct val="150000"/>
              </a:lnSpc>
              <a:buClr>
                <a:schemeClr val="tx1"/>
              </a:buClr>
              <a:buFontTx/>
              <a:buChar char="•"/>
            </a:pPr>
            <a:r>
              <a:rPr lang="en-US" sz="2000" dirty="0" smtClean="0"/>
              <a:t>Utilize </a:t>
            </a:r>
            <a:r>
              <a:rPr lang="en-US" sz="2000" i="1" u="sng" dirty="0" smtClean="0"/>
              <a:t>Patient Tracking Scanners (PTS) to log patients</a:t>
            </a:r>
            <a:r>
              <a:rPr lang="en-US" sz="2000" dirty="0" smtClean="0"/>
              <a:t> or prepare and maintain a </a:t>
            </a:r>
            <a:r>
              <a:rPr lang="en-US" sz="2000" i="1" u="sng" dirty="0" smtClean="0"/>
              <a:t>Treatment Log Sheet</a:t>
            </a:r>
            <a:endParaRPr lang="en-US" sz="2000" dirty="0" smtClean="0"/>
          </a:p>
        </p:txBody>
      </p:sp>
      <p:sp>
        <p:nvSpPr>
          <p:cNvPr id="444423" name="Rectangle 7"/>
          <p:cNvSpPr>
            <a:spLocks noChangeArrowheads="1"/>
          </p:cNvSpPr>
          <p:nvPr/>
        </p:nvSpPr>
        <p:spPr bwMode="auto">
          <a:xfrm>
            <a:off x="152400" y="990600"/>
            <a:ext cx="2914650" cy="406400"/>
          </a:xfrm>
          <a:prstGeom prst="rect">
            <a:avLst/>
          </a:prstGeom>
          <a:solidFill>
            <a:srgbClr val="CC0000">
              <a:alpha val="50999"/>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a:spcBef>
                <a:spcPct val="0"/>
              </a:spcBef>
              <a:buClrTx/>
              <a:buFontTx/>
              <a:buNone/>
            </a:pPr>
            <a:r>
              <a:rPr lang="en-US" sz="2000" b="1">
                <a:solidFill>
                  <a:schemeClr val="bg1"/>
                </a:solidFill>
                <a:latin typeface="Times New Roman" pitchFamily="18" charset="0"/>
              </a:rPr>
              <a:t>Red Immediate Manager</a:t>
            </a:r>
          </a:p>
        </p:txBody>
      </p:sp>
      <p:sp>
        <p:nvSpPr>
          <p:cNvPr id="444424" name="Rectangle 8"/>
          <p:cNvSpPr>
            <a:spLocks noChangeArrowheads="1"/>
          </p:cNvSpPr>
          <p:nvPr/>
        </p:nvSpPr>
        <p:spPr bwMode="auto">
          <a:xfrm>
            <a:off x="3124200" y="990600"/>
            <a:ext cx="2971800" cy="406400"/>
          </a:xfrm>
          <a:prstGeom prst="rect">
            <a:avLst/>
          </a:prstGeom>
          <a:solidFill>
            <a:srgbClr val="FFFF00">
              <a:alpha val="49001"/>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a:spcBef>
                <a:spcPct val="0"/>
              </a:spcBef>
              <a:buClrTx/>
              <a:buFontTx/>
              <a:buNone/>
            </a:pPr>
            <a:r>
              <a:rPr lang="en-US" sz="2000" b="1">
                <a:solidFill>
                  <a:srgbClr val="0000FF"/>
                </a:solidFill>
                <a:latin typeface="Times New Roman" pitchFamily="18" charset="0"/>
              </a:rPr>
              <a:t>Yellow</a:t>
            </a:r>
            <a:r>
              <a:rPr lang="en-US" sz="1300" b="1">
                <a:solidFill>
                  <a:srgbClr val="0000FF"/>
                </a:solidFill>
                <a:latin typeface="Times New Roman" pitchFamily="18" charset="0"/>
              </a:rPr>
              <a:t> </a:t>
            </a:r>
            <a:r>
              <a:rPr lang="en-US" sz="2000" b="1">
                <a:solidFill>
                  <a:srgbClr val="0000FF"/>
                </a:solidFill>
                <a:latin typeface="Times New Roman" pitchFamily="18" charset="0"/>
              </a:rPr>
              <a:t>Delayed Manager</a:t>
            </a:r>
          </a:p>
        </p:txBody>
      </p:sp>
      <p:sp>
        <p:nvSpPr>
          <p:cNvPr id="444425" name="Rectangle 9"/>
          <p:cNvSpPr>
            <a:spLocks noChangeArrowheads="1"/>
          </p:cNvSpPr>
          <p:nvPr/>
        </p:nvSpPr>
        <p:spPr bwMode="auto">
          <a:xfrm>
            <a:off x="6162675" y="990600"/>
            <a:ext cx="2914650" cy="406400"/>
          </a:xfrm>
          <a:prstGeom prst="rect">
            <a:avLst/>
          </a:prstGeom>
          <a:solidFill>
            <a:srgbClr val="008000">
              <a:alpha val="49001"/>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a:spcBef>
                <a:spcPct val="0"/>
              </a:spcBef>
              <a:buClrTx/>
              <a:buFontTx/>
              <a:buNone/>
            </a:pPr>
            <a:r>
              <a:rPr lang="en-US" sz="2000" b="1">
                <a:solidFill>
                  <a:schemeClr val="bg1"/>
                </a:solidFill>
                <a:latin typeface="Times New Roman" pitchFamily="18" charset="0"/>
              </a:rPr>
              <a:t>Green Minor Manager</a:t>
            </a:r>
          </a:p>
        </p:txBody>
      </p:sp>
    </p:spTree>
    <p:extLst>
      <p:ext uri="{BB962C8B-B14F-4D97-AF65-F5344CB8AC3E}">
        <p14:creationId xmlns:p14="http://schemas.microsoft.com/office/powerpoint/2010/main" val="4292500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143000"/>
          </a:xfrm>
        </p:spPr>
        <p:txBody>
          <a:bodyPr wrap="square" numCol="1" anchorCtr="0" compatLnSpc="1">
            <a:prstTxWarp prst="textNoShape">
              <a:avLst/>
            </a:prstTxWarp>
          </a:bodyPr>
          <a:lstStyle/>
          <a:p>
            <a:pPr algn="ctr"/>
            <a:r>
              <a:rPr lang="en-US" b="1" dirty="0" smtClean="0">
                <a:solidFill>
                  <a:srgbClr val="3D4151"/>
                </a:solidFill>
              </a:rPr>
              <a:t>Treatment Dispatch Manager</a:t>
            </a:r>
          </a:p>
        </p:txBody>
      </p:sp>
      <p:sp>
        <p:nvSpPr>
          <p:cNvPr id="1180679" name="Rectangle 7"/>
          <p:cNvSpPr>
            <a:spLocks noGrp="1" noChangeArrowheads="1"/>
          </p:cNvSpPr>
          <p:nvPr>
            <p:ph type="body" idx="4294967295"/>
          </p:nvPr>
        </p:nvSpPr>
        <p:spPr>
          <a:xfrm>
            <a:off x="609600" y="1066800"/>
            <a:ext cx="8153400" cy="4876800"/>
          </a:xfrm>
          <a:noFill/>
          <a:extLs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2500" lnSpcReduction="10000"/>
          </a:bodyPr>
          <a:lstStyle/>
          <a:p>
            <a:pPr>
              <a:buClr>
                <a:schemeClr val="tx1"/>
              </a:buClr>
              <a:buFontTx/>
              <a:buChar char="•"/>
            </a:pPr>
            <a:r>
              <a:rPr lang="en-US" sz="2500" dirty="0" smtClean="0"/>
              <a:t>Receive information from </a:t>
            </a:r>
            <a:r>
              <a:rPr lang="en-US" sz="2500" i="1" u="sng" dirty="0" smtClean="0"/>
              <a:t>Treatment Area Managers</a:t>
            </a:r>
          </a:p>
          <a:p>
            <a:pPr>
              <a:buClr>
                <a:schemeClr val="tx1"/>
              </a:buClr>
              <a:buFontTx/>
              <a:buChar char="•"/>
            </a:pPr>
            <a:endParaRPr lang="en-US" sz="1300" i="1" u="sng" dirty="0" smtClean="0"/>
          </a:p>
          <a:p>
            <a:pPr>
              <a:buClr>
                <a:schemeClr val="tx1"/>
              </a:buClr>
              <a:buFontTx/>
              <a:buChar char="•"/>
            </a:pPr>
            <a:r>
              <a:rPr lang="en-US" sz="2500" dirty="0" smtClean="0"/>
              <a:t>Establish and maintain communications with </a:t>
            </a:r>
            <a:br>
              <a:rPr lang="en-US" sz="2500" dirty="0" smtClean="0"/>
            </a:br>
            <a:r>
              <a:rPr lang="en-US" sz="2500" i="1" u="sng" dirty="0" smtClean="0"/>
              <a:t>Medical Communications Coordinator</a:t>
            </a:r>
          </a:p>
          <a:p>
            <a:pPr>
              <a:buClr>
                <a:schemeClr val="tx1"/>
              </a:buClr>
              <a:buFontTx/>
              <a:buChar char="•"/>
            </a:pPr>
            <a:endParaRPr lang="en-US" sz="1300" i="1" u="sng" dirty="0" smtClean="0"/>
          </a:p>
          <a:p>
            <a:pPr>
              <a:buClr>
                <a:schemeClr val="tx1"/>
              </a:buClr>
              <a:buFontTx/>
              <a:buChar char="•"/>
            </a:pPr>
            <a:r>
              <a:rPr lang="en-US" sz="2500" dirty="0" smtClean="0"/>
              <a:t>Coordinate with </a:t>
            </a:r>
            <a:r>
              <a:rPr lang="en-US" sz="2500" i="1" u="sng" dirty="0" smtClean="0"/>
              <a:t>Treatment Managers</a:t>
            </a:r>
            <a:r>
              <a:rPr lang="en-US" sz="2500" dirty="0" smtClean="0"/>
              <a:t> and </a:t>
            </a:r>
            <a:br>
              <a:rPr lang="en-US" sz="2500" dirty="0" smtClean="0"/>
            </a:br>
            <a:r>
              <a:rPr lang="en-US" sz="2500" i="1" u="sng" dirty="0" smtClean="0"/>
              <a:t>Medical Communications Coordinator</a:t>
            </a:r>
            <a:r>
              <a:rPr lang="en-US" sz="2500" dirty="0" smtClean="0"/>
              <a:t> to transport patients to appropriate medical facilities </a:t>
            </a:r>
          </a:p>
          <a:p>
            <a:pPr>
              <a:buClr>
                <a:schemeClr val="tx1"/>
              </a:buClr>
              <a:buFontTx/>
              <a:buChar char="•"/>
            </a:pPr>
            <a:endParaRPr lang="en-US" sz="1300" dirty="0" smtClean="0"/>
          </a:p>
          <a:p>
            <a:pPr>
              <a:buClr>
                <a:schemeClr val="tx1"/>
              </a:buClr>
              <a:buFontTx/>
              <a:buChar char="•"/>
            </a:pPr>
            <a:r>
              <a:rPr lang="en-US" sz="2500" dirty="0" smtClean="0"/>
              <a:t>Utilize </a:t>
            </a:r>
            <a:r>
              <a:rPr lang="en-US" sz="2500" i="1" u="sng" dirty="0" smtClean="0"/>
              <a:t>Patient Tracking Scanners (PTS)</a:t>
            </a:r>
            <a:r>
              <a:rPr lang="en-US" sz="2500" dirty="0" smtClean="0"/>
              <a:t> for patient movement and/or mark the hospital destination on </a:t>
            </a:r>
            <a:r>
              <a:rPr lang="en-US" sz="2500" i="1" u="sng" dirty="0" smtClean="0"/>
              <a:t>Transport Record</a:t>
            </a:r>
            <a:r>
              <a:rPr lang="en-US" sz="2500" dirty="0" smtClean="0"/>
              <a:t> of the </a:t>
            </a:r>
            <a:r>
              <a:rPr lang="en-US" sz="2500" i="1" u="sng" dirty="0" smtClean="0"/>
              <a:t>Disaster Triage Tag</a:t>
            </a:r>
            <a:r>
              <a:rPr lang="en-US" sz="2500" dirty="0" smtClean="0"/>
              <a:t> </a:t>
            </a:r>
          </a:p>
          <a:p>
            <a:pPr>
              <a:buClr>
                <a:schemeClr val="tx1"/>
              </a:buClr>
              <a:buFontTx/>
              <a:buChar char="•"/>
            </a:pPr>
            <a:endParaRPr lang="en-US" sz="2500" dirty="0"/>
          </a:p>
          <a:p>
            <a:pPr>
              <a:buClr>
                <a:schemeClr val="tx1"/>
              </a:buClr>
              <a:buFontTx/>
              <a:buChar char="•"/>
            </a:pPr>
            <a:r>
              <a:rPr lang="en-US" sz="2500" dirty="0" smtClean="0"/>
              <a:t>This position is often combined with another position</a:t>
            </a:r>
          </a:p>
        </p:txBody>
      </p:sp>
    </p:spTree>
    <p:extLst>
      <p:ext uri="{BB962C8B-B14F-4D97-AF65-F5344CB8AC3E}">
        <p14:creationId xmlns:p14="http://schemas.microsoft.com/office/powerpoint/2010/main" val="7967919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1143000"/>
          </a:xfrm>
        </p:spPr>
        <p:txBody>
          <a:bodyPr wrap="square" numCol="1" anchorCtr="0" compatLnSpc="1">
            <a:prstTxWarp prst="textNoShape">
              <a:avLst/>
            </a:prstTxWarp>
          </a:bodyPr>
          <a:lstStyle/>
          <a:p>
            <a:r>
              <a:rPr lang="en-US" sz="4000" b="1" dirty="0" smtClean="0">
                <a:solidFill>
                  <a:srgbClr val="3D4151"/>
                </a:solidFill>
              </a:rPr>
              <a:t>Transportation Group Supervisor</a:t>
            </a:r>
          </a:p>
        </p:txBody>
      </p:sp>
      <p:sp>
        <p:nvSpPr>
          <p:cNvPr id="25603" name="Rectangle 3"/>
          <p:cNvSpPr>
            <a:spLocks noGrp="1" noChangeArrowheads="1"/>
          </p:cNvSpPr>
          <p:nvPr>
            <p:ph type="body" idx="4294967295"/>
          </p:nvPr>
        </p:nvSpPr>
        <p:spPr>
          <a:xfrm>
            <a:off x="685800" y="1066800"/>
            <a:ext cx="8077200" cy="4902200"/>
          </a:xfrm>
        </p:spPr>
        <p:txBody>
          <a:bodyPr>
            <a:noAutofit/>
          </a:bodyPr>
          <a:lstStyle/>
          <a:p>
            <a:pPr>
              <a:lnSpc>
                <a:spcPct val="110000"/>
              </a:lnSpc>
              <a:buClr>
                <a:schemeClr val="tx1"/>
              </a:buClr>
              <a:buFontTx/>
              <a:buChar char="•"/>
            </a:pPr>
            <a:r>
              <a:rPr lang="en-US" sz="2400" i="1" u="sng" dirty="0" smtClean="0"/>
              <a:t>Establish One Way Traffic Flow</a:t>
            </a:r>
            <a:r>
              <a:rPr lang="en-US" sz="2400" dirty="0" smtClean="0"/>
              <a:t>: There should always be a clear, unobstructed flow of transport units in and out of the transport area.</a:t>
            </a:r>
            <a:r>
              <a:rPr lang="en-US" sz="2400" dirty="0"/>
              <a:t> Transport units should  pull up, load, </a:t>
            </a:r>
            <a:r>
              <a:rPr lang="en-US" sz="2400" dirty="0" smtClean="0"/>
              <a:t>leave, but </a:t>
            </a:r>
            <a:r>
              <a:rPr lang="en-US" sz="2400" dirty="0"/>
              <a:t>NOT </a:t>
            </a:r>
            <a:r>
              <a:rPr lang="en-US" sz="2400" dirty="0" smtClean="0"/>
              <a:t>execute </a:t>
            </a:r>
            <a:r>
              <a:rPr lang="en-US" sz="2400" dirty="0"/>
              <a:t>a </a:t>
            </a:r>
            <a:r>
              <a:rPr lang="en-US" sz="2400" dirty="0" smtClean="0"/>
              <a:t>back-up of the vehicle</a:t>
            </a:r>
          </a:p>
          <a:p>
            <a:pPr marL="0" indent="0">
              <a:lnSpc>
                <a:spcPct val="110000"/>
              </a:lnSpc>
              <a:buClr>
                <a:schemeClr val="tx1"/>
              </a:buClr>
              <a:buNone/>
            </a:pPr>
            <a:endParaRPr lang="en-US" sz="1100" dirty="0" smtClean="0"/>
          </a:p>
          <a:p>
            <a:pPr>
              <a:lnSpc>
                <a:spcPct val="110000"/>
              </a:lnSpc>
              <a:buClr>
                <a:schemeClr val="tx1"/>
              </a:buClr>
              <a:buFontTx/>
              <a:buChar char="•"/>
            </a:pPr>
            <a:r>
              <a:rPr lang="en-US" sz="2400" i="1" u="sng" dirty="0" smtClean="0"/>
              <a:t>Utilize Patient Tracking Scanner (PTS) </a:t>
            </a:r>
            <a:r>
              <a:rPr lang="en-US" sz="2400" dirty="0" smtClean="0"/>
              <a:t>and/or prepare and maintain a </a:t>
            </a:r>
            <a:r>
              <a:rPr lang="en-US" sz="2400" i="1" u="sng" dirty="0" smtClean="0"/>
              <a:t>Log Sheet</a:t>
            </a:r>
          </a:p>
          <a:p>
            <a:pPr marL="0" indent="0">
              <a:lnSpc>
                <a:spcPct val="110000"/>
              </a:lnSpc>
              <a:buClr>
                <a:schemeClr val="tx1"/>
              </a:buClr>
              <a:buNone/>
            </a:pPr>
            <a:endParaRPr lang="en-US" sz="1100" i="1" u="sng" dirty="0" smtClean="0"/>
          </a:p>
          <a:p>
            <a:pPr>
              <a:lnSpc>
                <a:spcPct val="110000"/>
              </a:lnSpc>
              <a:buClr>
                <a:schemeClr val="tx1"/>
              </a:buClr>
              <a:buFontTx/>
              <a:buChar char="•"/>
            </a:pPr>
            <a:r>
              <a:rPr lang="en-US" sz="2400" dirty="0" smtClean="0"/>
              <a:t>Establish exit point</a:t>
            </a:r>
          </a:p>
          <a:p>
            <a:pPr marL="0" indent="0">
              <a:lnSpc>
                <a:spcPct val="110000"/>
              </a:lnSpc>
              <a:buClr>
                <a:schemeClr val="tx1"/>
              </a:buClr>
              <a:buNone/>
            </a:pPr>
            <a:endParaRPr lang="en-US" sz="1100" dirty="0" smtClean="0"/>
          </a:p>
          <a:p>
            <a:pPr>
              <a:lnSpc>
                <a:spcPct val="110000"/>
              </a:lnSpc>
              <a:buClr>
                <a:schemeClr val="tx1"/>
              </a:buClr>
              <a:buFontTx/>
              <a:buChar char="•"/>
            </a:pPr>
            <a:r>
              <a:rPr lang="en-US" sz="2400" dirty="0" smtClean="0"/>
              <a:t>Assign </a:t>
            </a:r>
            <a:r>
              <a:rPr lang="en-US" sz="2400" i="1" dirty="0" smtClean="0"/>
              <a:t>Communications (SYSCOM/EMRC) and Air/Ambulance Disposition Coordinators</a:t>
            </a:r>
          </a:p>
        </p:txBody>
      </p:sp>
      <p:sp>
        <p:nvSpPr>
          <p:cNvPr id="446476" name="Line 12"/>
          <p:cNvSpPr>
            <a:spLocks noChangeShapeType="1"/>
          </p:cNvSpPr>
          <p:nvPr/>
        </p:nvSpPr>
        <p:spPr bwMode="auto">
          <a:xfrm>
            <a:off x="3048000" y="1606550"/>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endParaRPr lang="en-US"/>
          </a:p>
        </p:txBody>
      </p:sp>
    </p:spTree>
    <p:extLst>
      <p:ext uri="{BB962C8B-B14F-4D97-AF65-F5344CB8AC3E}">
        <p14:creationId xmlns:p14="http://schemas.microsoft.com/office/powerpoint/2010/main" val="3883548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31668"/>
            <a:ext cx="9144000" cy="1143000"/>
          </a:xfrm>
        </p:spPr>
        <p:txBody>
          <a:bodyPr wrap="square" numCol="1" anchor="t" anchorCtr="0" compatLnSpc="1">
            <a:prstTxWarp prst="textNoShape">
              <a:avLst/>
            </a:prstTxWarp>
            <a:normAutofit/>
          </a:bodyPr>
          <a:lstStyle/>
          <a:p>
            <a:pPr algn="ctr"/>
            <a:r>
              <a:rPr lang="en-US" sz="4200" b="1" dirty="0" smtClean="0">
                <a:solidFill>
                  <a:srgbClr val="3D4151"/>
                </a:solidFill>
              </a:rPr>
              <a:t>Medical Communication Coordinator</a:t>
            </a:r>
          </a:p>
        </p:txBody>
      </p:sp>
      <p:sp>
        <p:nvSpPr>
          <p:cNvPr id="26627" name="Rectangle 3"/>
          <p:cNvSpPr>
            <a:spLocks noGrp="1" noChangeArrowheads="1"/>
          </p:cNvSpPr>
          <p:nvPr>
            <p:ph type="body" idx="4294967295"/>
          </p:nvPr>
        </p:nvSpPr>
        <p:spPr>
          <a:xfrm>
            <a:off x="381000" y="990600"/>
            <a:ext cx="7123113" cy="5251450"/>
          </a:xfrm>
        </p:spPr>
        <p:txBody>
          <a:bodyPr>
            <a:normAutofit fontScale="92500" lnSpcReduction="10000"/>
          </a:bodyPr>
          <a:lstStyle/>
          <a:p>
            <a:pPr>
              <a:buClr>
                <a:schemeClr val="tx1"/>
              </a:buClr>
              <a:buFontTx/>
              <a:buChar char="•"/>
            </a:pPr>
            <a:r>
              <a:rPr lang="en-US" sz="3200" dirty="0" smtClean="0"/>
              <a:t>Contact EMRC/Communications Center</a:t>
            </a:r>
          </a:p>
          <a:p>
            <a:pPr lvl="1">
              <a:buClr>
                <a:srgbClr val="545970"/>
              </a:buClr>
              <a:buFontTx/>
              <a:buChar char="•"/>
            </a:pPr>
            <a:r>
              <a:rPr lang="en-US" sz="2800" dirty="0" smtClean="0"/>
              <a:t>Advise type of incident</a:t>
            </a:r>
          </a:p>
          <a:p>
            <a:pPr lvl="1">
              <a:buClr>
                <a:srgbClr val="545970"/>
              </a:buClr>
              <a:buFontTx/>
              <a:buChar char="•"/>
            </a:pPr>
            <a:r>
              <a:rPr lang="en-US" sz="2800" dirty="0" smtClean="0"/>
              <a:t>Provide location</a:t>
            </a:r>
          </a:p>
          <a:p>
            <a:pPr lvl="1">
              <a:buClr>
                <a:srgbClr val="545970"/>
              </a:buClr>
              <a:buFontTx/>
              <a:buChar char="•"/>
            </a:pPr>
            <a:r>
              <a:rPr lang="en-US" sz="2800" dirty="0" smtClean="0"/>
              <a:t>Describe incident</a:t>
            </a:r>
          </a:p>
          <a:p>
            <a:pPr lvl="1">
              <a:buClr>
                <a:srgbClr val="545970"/>
              </a:buClr>
              <a:buFontTx/>
              <a:buChar char="•"/>
            </a:pPr>
            <a:r>
              <a:rPr lang="en-US" sz="2800" dirty="0" smtClean="0"/>
              <a:t>Provide approximate patient count </a:t>
            </a:r>
          </a:p>
          <a:p>
            <a:pPr marL="457200" lvl="1" indent="0">
              <a:buClr>
                <a:srgbClr val="545970"/>
              </a:buClr>
              <a:buNone/>
            </a:pPr>
            <a:r>
              <a:rPr lang="en-US" dirty="0" smtClean="0"/>
              <a:t>   </a:t>
            </a:r>
            <a:r>
              <a:rPr lang="en-US" sz="2800" dirty="0" smtClean="0"/>
              <a:t>(by priority if possible)</a:t>
            </a:r>
          </a:p>
          <a:p>
            <a:pPr lvl="1">
              <a:buClr>
                <a:srgbClr val="545970"/>
              </a:buClr>
              <a:buFontTx/>
              <a:buChar char="•"/>
            </a:pPr>
            <a:r>
              <a:rPr lang="en-US" sz="2800" dirty="0" smtClean="0"/>
              <a:t>Request call down of hospitals</a:t>
            </a:r>
          </a:p>
          <a:p>
            <a:pPr marL="457200" lvl="1" indent="0">
              <a:buClr>
                <a:srgbClr val="545970"/>
              </a:buClr>
              <a:buNone/>
            </a:pPr>
            <a:endParaRPr lang="en-US" sz="1200" dirty="0" smtClean="0"/>
          </a:p>
          <a:p>
            <a:pPr>
              <a:buClr>
                <a:schemeClr val="tx1"/>
              </a:buClr>
            </a:pPr>
            <a:r>
              <a:rPr lang="en-US" sz="3200" dirty="0" smtClean="0"/>
              <a:t>Establish </a:t>
            </a:r>
            <a:r>
              <a:rPr lang="en-US" sz="3200" i="1" u="sng" dirty="0" smtClean="0"/>
              <a:t>Communications Log</a:t>
            </a:r>
          </a:p>
          <a:p>
            <a:pPr marL="0" indent="0">
              <a:buClr>
                <a:schemeClr val="tx1"/>
              </a:buClr>
              <a:buNone/>
            </a:pPr>
            <a:endParaRPr lang="en-US" sz="1200" i="1" u="sng" dirty="0" smtClean="0"/>
          </a:p>
          <a:p>
            <a:pPr>
              <a:buClr>
                <a:schemeClr val="tx1"/>
              </a:buClr>
            </a:pPr>
            <a:r>
              <a:rPr lang="en-US" sz="3200" dirty="0" smtClean="0"/>
              <a:t>Deploy </a:t>
            </a:r>
            <a:r>
              <a:rPr lang="en-US" sz="3200" i="1" u="sng" dirty="0" smtClean="0"/>
              <a:t>Emergency Wireless Routing </a:t>
            </a:r>
            <a:endParaRPr lang="en-US" i="1" u="sng" dirty="0"/>
          </a:p>
          <a:p>
            <a:pPr marL="0" indent="0">
              <a:buClr>
                <a:schemeClr val="tx1"/>
              </a:buClr>
              <a:buNone/>
            </a:pPr>
            <a:r>
              <a:rPr lang="en-US" i="1" dirty="0"/>
              <a:t> </a:t>
            </a:r>
            <a:r>
              <a:rPr lang="en-US" i="1" dirty="0" smtClean="0"/>
              <a:t>   </a:t>
            </a:r>
            <a:r>
              <a:rPr lang="en-US" sz="3200" i="1" u="sng" dirty="0" smtClean="0"/>
              <a:t>Access Point (EWRAP)</a:t>
            </a:r>
            <a:endParaRPr lang="en-US" sz="3200" u="sng" dirty="0" smtClean="0"/>
          </a:p>
        </p:txBody>
      </p:sp>
      <p:pic>
        <p:nvPicPr>
          <p:cNvPr id="450570" name="Picture 10" descr="Picture 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600200"/>
            <a:ext cx="1716087" cy="4491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7090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2609" name="Picture 4" descr="Tria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905000"/>
            <a:ext cx="1066800" cy="449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9896" y="76200"/>
            <a:ext cx="9144000" cy="1143000"/>
          </a:xfrm>
        </p:spPr>
        <p:txBody>
          <a:bodyPr wrap="square" numCol="1" anchor="t" anchorCtr="0" compatLnSpc="1">
            <a:prstTxWarp prst="textNoShape">
              <a:avLst/>
            </a:prstTxWarp>
            <a:normAutofit/>
          </a:bodyPr>
          <a:lstStyle/>
          <a:p>
            <a:r>
              <a:rPr lang="en-US" sz="3800" b="1" dirty="0" smtClean="0">
                <a:solidFill>
                  <a:srgbClr val="3D4151"/>
                </a:solidFill>
              </a:rPr>
              <a:t>Medical Communication Coordinator</a:t>
            </a:r>
          </a:p>
        </p:txBody>
      </p:sp>
      <p:sp>
        <p:nvSpPr>
          <p:cNvPr id="26627" name="Rectangle 3"/>
          <p:cNvSpPr>
            <a:spLocks noGrp="1" noChangeArrowheads="1"/>
          </p:cNvSpPr>
          <p:nvPr>
            <p:ph type="body" idx="4294967295"/>
          </p:nvPr>
        </p:nvSpPr>
        <p:spPr>
          <a:xfrm>
            <a:off x="592777" y="1219200"/>
            <a:ext cx="7713023" cy="4564063"/>
          </a:xfrm>
        </p:spPr>
        <p:txBody>
          <a:bodyPr>
            <a:noAutofit/>
          </a:bodyPr>
          <a:lstStyle/>
          <a:p>
            <a:pPr>
              <a:buClr>
                <a:schemeClr val="tx1"/>
              </a:buClr>
            </a:pPr>
            <a:r>
              <a:rPr lang="en-US" sz="2800" dirty="0" smtClean="0"/>
              <a:t>Receive bed availability from </a:t>
            </a:r>
            <a:r>
              <a:rPr lang="en-US" sz="2800" i="1" u="sng" dirty="0" smtClean="0"/>
              <a:t>Communications Center</a:t>
            </a:r>
          </a:p>
          <a:p>
            <a:pPr>
              <a:buClr>
                <a:schemeClr val="tx1"/>
              </a:buClr>
            </a:pPr>
            <a:endParaRPr lang="en-US" sz="1100" i="1" u="sng" dirty="0" smtClean="0"/>
          </a:p>
          <a:p>
            <a:pPr>
              <a:buClr>
                <a:schemeClr val="tx1"/>
              </a:buClr>
            </a:pPr>
            <a:r>
              <a:rPr lang="en-US" sz="2800" dirty="0" smtClean="0"/>
              <a:t>Communicate availability to </a:t>
            </a:r>
            <a:endParaRPr lang="en-US" sz="2800" dirty="0"/>
          </a:p>
          <a:p>
            <a:pPr marL="0" indent="0">
              <a:buClr>
                <a:schemeClr val="tx1"/>
              </a:buClr>
              <a:buNone/>
            </a:pPr>
            <a:r>
              <a:rPr lang="en-US" sz="2800" i="1" dirty="0" smtClean="0"/>
              <a:t>    </a:t>
            </a:r>
            <a:r>
              <a:rPr lang="en-US" sz="2800" i="1" u="sng" dirty="0" smtClean="0"/>
              <a:t>Ambulance Disposition Coordinator</a:t>
            </a:r>
          </a:p>
          <a:p>
            <a:pPr>
              <a:buClr>
                <a:schemeClr val="tx1"/>
              </a:buClr>
            </a:pPr>
            <a:endParaRPr lang="en-US" sz="1100" dirty="0" smtClean="0"/>
          </a:p>
          <a:p>
            <a:pPr>
              <a:buClr>
                <a:schemeClr val="tx1"/>
              </a:buClr>
            </a:pPr>
            <a:r>
              <a:rPr lang="en-US" sz="2800" dirty="0" smtClean="0"/>
              <a:t>Update hospitals on incident status </a:t>
            </a:r>
          </a:p>
          <a:p>
            <a:pPr marL="0" indent="0">
              <a:buClr>
                <a:schemeClr val="tx1"/>
              </a:buClr>
              <a:buNone/>
            </a:pPr>
            <a:r>
              <a:rPr lang="en-US" sz="2800" dirty="0"/>
              <a:t> </a:t>
            </a:r>
            <a:r>
              <a:rPr lang="en-US" sz="2800" dirty="0" smtClean="0"/>
              <a:t>   every 30 minutes</a:t>
            </a:r>
          </a:p>
          <a:p>
            <a:pPr>
              <a:buClr>
                <a:schemeClr val="tx1"/>
              </a:buClr>
            </a:pPr>
            <a:endParaRPr lang="en-US" sz="1100" dirty="0" smtClean="0"/>
          </a:p>
          <a:p>
            <a:pPr>
              <a:buClr>
                <a:schemeClr val="tx1"/>
              </a:buClr>
            </a:pPr>
            <a:r>
              <a:rPr lang="en-US" sz="2800" dirty="0" smtClean="0"/>
              <a:t>Advise hospital(s) when incident is </a:t>
            </a:r>
            <a:br>
              <a:rPr lang="en-US" sz="2800" dirty="0" smtClean="0"/>
            </a:br>
            <a:r>
              <a:rPr lang="en-US" sz="2800" dirty="0" smtClean="0"/>
              <a:t>terminated</a:t>
            </a:r>
          </a:p>
        </p:txBody>
      </p:sp>
    </p:spTree>
    <p:extLst>
      <p:ext uri="{BB962C8B-B14F-4D97-AF65-F5344CB8AC3E}">
        <p14:creationId xmlns:p14="http://schemas.microsoft.com/office/powerpoint/2010/main" val="3957668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body" idx="4294967295"/>
          </p:nvPr>
        </p:nvSpPr>
        <p:spPr>
          <a:xfrm>
            <a:off x="609600" y="1066800"/>
            <a:ext cx="7848600" cy="2286000"/>
          </a:xfrm>
        </p:spPr>
        <p:txBody>
          <a:bodyPr>
            <a:normAutofit fontScale="92500" lnSpcReduction="20000"/>
          </a:bodyPr>
          <a:lstStyle/>
          <a:p>
            <a:pPr>
              <a:lnSpc>
                <a:spcPct val="90000"/>
              </a:lnSpc>
              <a:buClr>
                <a:schemeClr val="tx1"/>
              </a:buClr>
              <a:buFontTx/>
              <a:buChar char="•"/>
            </a:pPr>
            <a:r>
              <a:rPr lang="en-US" sz="2800" dirty="0" smtClean="0"/>
              <a:t>Receive bed availability from </a:t>
            </a:r>
          </a:p>
          <a:p>
            <a:pPr marL="0" indent="0">
              <a:lnSpc>
                <a:spcPct val="90000"/>
              </a:lnSpc>
              <a:buClr>
                <a:schemeClr val="tx1"/>
              </a:buClr>
              <a:buNone/>
            </a:pPr>
            <a:r>
              <a:rPr lang="en-US" sz="2800" i="1" dirty="0" smtClean="0"/>
              <a:t>     </a:t>
            </a:r>
            <a:r>
              <a:rPr lang="en-US" sz="2800" i="1" u="sng" dirty="0" smtClean="0"/>
              <a:t>Medical Communication Coordinator</a:t>
            </a:r>
            <a:r>
              <a:rPr lang="en-US" sz="2800" i="1" dirty="0" smtClean="0"/>
              <a:t> (EMRC)</a:t>
            </a:r>
          </a:p>
          <a:p>
            <a:pPr>
              <a:lnSpc>
                <a:spcPct val="90000"/>
              </a:lnSpc>
              <a:buClr>
                <a:schemeClr val="tx1"/>
              </a:buClr>
              <a:buFontTx/>
              <a:buChar char="•"/>
            </a:pPr>
            <a:endParaRPr lang="en-US" sz="2800" i="1" dirty="0" smtClean="0"/>
          </a:p>
          <a:p>
            <a:pPr>
              <a:lnSpc>
                <a:spcPct val="90000"/>
              </a:lnSpc>
              <a:buClr>
                <a:schemeClr val="tx1"/>
              </a:buClr>
              <a:buFontTx/>
              <a:buChar char="•"/>
            </a:pPr>
            <a:r>
              <a:rPr lang="en-US" sz="2800" dirty="0" smtClean="0"/>
              <a:t>Prepare log sheet for each hospital and their “tickets”</a:t>
            </a:r>
          </a:p>
          <a:p>
            <a:pPr marL="0" indent="0">
              <a:lnSpc>
                <a:spcPct val="90000"/>
              </a:lnSpc>
              <a:buClr>
                <a:schemeClr val="tx1"/>
              </a:buClr>
              <a:buNone/>
            </a:pPr>
            <a:endParaRPr lang="en-US" sz="2800" dirty="0" smtClean="0"/>
          </a:p>
          <a:p>
            <a:pPr>
              <a:lnSpc>
                <a:spcPct val="90000"/>
              </a:lnSpc>
              <a:buClr>
                <a:schemeClr val="tx1"/>
              </a:buClr>
              <a:buFontTx/>
              <a:buChar char="•"/>
            </a:pPr>
            <a:r>
              <a:rPr lang="en-US" sz="2800" dirty="0" smtClean="0"/>
              <a:t>Update information on Patient Tracking Scanners (PTS)</a:t>
            </a:r>
          </a:p>
        </p:txBody>
      </p:sp>
      <p:sp>
        <p:nvSpPr>
          <p:cNvPr id="73732" name="Rectangle 2"/>
          <p:cNvSpPr>
            <a:spLocks noGrp="1" noChangeArrowheads="1"/>
          </p:cNvSpPr>
          <p:nvPr>
            <p:ph type="title" idx="4294967295"/>
          </p:nvPr>
        </p:nvSpPr>
        <p:spPr>
          <a:xfrm>
            <a:off x="0" y="0"/>
            <a:ext cx="9144000" cy="1143000"/>
          </a:xfrm>
        </p:spPr>
        <p:txBody>
          <a:bodyPr wrap="square" numCol="1" anchorCtr="0" compatLnSpc="1">
            <a:prstTxWarp prst="textNoShape">
              <a:avLst/>
            </a:prstTxWarp>
            <a:noAutofit/>
          </a:bodyPr>
          <a:lstStyle/>
          <a:p>
            <a:pPr algn="ctr"/>
            <a:r>
              <a:rPr lang="en-US" sz="3400" b="1" dirty="0" smtClean="0">
                <a:solidFill>
                  <a:srgbClr val="3D4151"/>
                </a:solidFill>
              </a:rPr>
              <a:t>Air/Ground Ambulance Disposition Coordinator</a:t>
            </a:r>
          </a:p>
        </p:txBody>
      </p:sp>
      <p:graphicFrame>
        <p:nvGraphicFramePr>
          <p:cNvPr id="454684" name="Object 28"/>
          <p:cNvGraphicFramePr>
            <a:graphicFrameLocks noChangeAspect="1"/>
          </p:cNvGraphicFramePr>
          <p:nvPr>
            <p:extLst>
              <p:ext uri="{D42A27DB-BD31-4B8C-83A1-F6EECF244321}">
                <p14:modId xmlns:p14="http://schemas.microsoft.com/office/powerpoint/2010/main" val="3382572492"/>
              </p:ext>
            </p:extLst>
          </p:nvPr>
        </p:nvGraphicFramePr>
        <p:xfrm>
          <a:off x="304800" y="3581400"/>
          <a:ext cx="8571495" cy="2912523"/>
        </p:xfrm>
        <a:graphic>
          <a:graphicData uri="http://schemas.openxmlformats.org/presentationml/2006/ole">
            <mc:AlternateContent xmlns:mc="http://schemas.openxmlformats.org/markup-compatibility/2006">
              <mc:Choice xmlns:v="urn:schemas-microsoft-com:vml" Requires="v">
                <p:oleObj spid="_x0000_s4206" name="Visio" r:id="rId4" imgW="12045086" imgH="7022897" progId="Visio.Drawing.11">
                  <p:embed/>
                </p:oleObj>
              </mc:Choice>
              <mc:Fallback>
                <p:oleObj name="Visio" r:id="rId4" imgW="12045086" imgH="70228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81400"/>
                        <a:ext cx="8571495" cy="291252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82171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152400"/>
            <a:ext cx="9144000" cy="1143000"/>
          </a:xfrm>
        </p:spPr>
        <p:txBody>
          <a:bodyPr wrap="square" numCol="1" anchorCtr="0" compatLnSpc="1">
            <a:prstTxWarp prst="textNoShape">
              <a:avLst/>
            </a:prstTxWarp>
            <a:noAutofit/>
          </a:bodyPr>
          <a:lstStyle/>
          <a:p>
            <a:pPr algn="ctr">
              <a:lnSpc>
                <a:spcPts val="4500"/>
              </a:lnSpc>
            </a:pPr>
            <a:r>
              <a:rPr lang="en-US" sz="4800" b="1" dirty="0" smtClean="0">
                <a:solidFill>
                  <a:srgbClr val="3D4151"/>
                </a:solidFill>
              </a:rPr>
              <a:t>Establishing the Multi-Casualty Incident Command System</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315" y="3200401"/>
            <a:ext cx="4000685" cy="3016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752600"/>
            <a:ext cx="4024686" cy="26669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48200" y="1752600"/>
            <a:ext cx="4191000" cy="1200329"/>
          </a:xfrm>
          <a:prstGeom prst="rect">
            <a:avLst/>
          </a:prstGeom>
          <a:noFill/>
        </p:spPr>
        <p:txBody>
          <a:bodyPr wrap="square" rtlCol="0">
            <a:spAutoFit/>
          </a:bodyPr>
          <a:lstStyle/>
          <a:p>
            <a:r>
              <a:rPr lang="en-US" b="1" dirty="0">
                <a:effectLst>
                  <a:outerShdw blurRad="38100" dist="38100" dir="2700000" algn="tl">
                    <a:srgbClr val="FFFFFF"/>
                  </a:outerShdw>
                </a:effectLst>
              </a:rPr>
              <a:t>The program highlights appropriate components of the National Incident Management System (NIMS) related to Emergency Medical Services </a:t>
            </a:r>
          </a:p>
        </p:txBody>
      </p:sp>
    </p:spTree>
    <p:extLst>
      <p:ext uri="{BB962C8B-B14F-4D97-AF65-F5344CB8AC3E}">
        <p14:creationId xmlns:p14="http://schemas.microsoft.com/office/powerpoint/2010/main" val="897772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8527" name="Object 15"/>
          <p:cNvGraphicFramePr>
            <a:graphicFrameLocks noChangeAspect="1"/>
          </p:cNvGraphicFramePr>
          <p:nvPr>
            <p:extLst>
              <p:ext uri="{D42A27DB-BD31-4B8C-83A1-F6EECF244321}">
                <p14:modId xmlns:p14="http://schemas.microsoft.com/office/powerpoint/2010/main" val="1995811252"/>
              </p:ext>
            </p:extLst>
          </p:nvPr>
        </p:nvGraphicFramePr>
        <p:xfrm>
          <a:off x="152400" y="-212725"/>
          <a:ext cx="8686800" cy="6613525"/>
        </p:xfrm>
        <a:graphic>
          <a:graphicData uri="http://schemas.openxmlformats.org/presentationml/2006/ole">
            <mc:AlternateContent xmlns:mc="http://schemas.openxmlformats.org/markup-compatibility/2006">
              <mc:Choice xmlns:v="urn:schemas-microsoft-com:vml" Requires="v">
                <p:oleObj spid="_x0000_s5227" name="Visio" r:id="rId4" imgW="11387023" imgH="8876386" progId="Visio.Drawing.11">
                  <p:embed/>
                </p:oleObj>
              </mc:Choice>
              <mc:Fallback>
                <p:oleObj name="Visio" r:id="rId4" imgW="11387023" imgH="887638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2725"/>
                        <a:ext cx="8686800" cy="661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Down Arrow 10"/>
          <p:cNvSpPr>
            <a:spLocks noChangeArrowheads="1"/>
          </p:cNvSpPr>
          <p:nvPr/>
        </p:nvSpPr>
        <p:spPr bwMode="auto">
          <a:xfrm rot="10800000">
            <a:off x="2019300" y="2895600"/>
            <a:ext cx="419100" cy="1905000"/>
          </a:xfrm>
          <a:prstGeom prst="downArrow">
            <a:avLst>
              <a:gd name="adj1" fmla="val 50000"/>
              <a:gd name="adj2" fmla="val 45455"/>
            </a:avLst>
          </a:prstGeom>
          <a:solidFill>
            <a:schemeClr val="accent1"/>
          </a:solidFill>
          <a:ln w="25400" algn="ctr">
            <a:solidFill>
              <a:srgbClr val="994733"/>
            </a:solidFill>
            <a:miter lim="800000"/>
            <a:headEnd/>
            <a:tailEnd/>
          </a:ln>
        </p:spPr>
        <p:txBody>
          <a:bodyPr rot="10800000" anchor="ctr"/>
          <a:lstStyle/>
          <a:p>
            <a:pPr algn="ctr" eaLnBrk="1" fontAlgn="auto" hangingPunct="1">
              <a:spcBef>
                <a:spcPts val="0"/>
              </a:spcBef>
              <a:spcAft>
                <a:spcPts val="0"/>
              </a:spcAft>
              <a:buClrTx/>
              <a:buFontTx/>
              <a:buNone/>
              <a:defRPr/>
            </a:pPr>
            <a:endParaRPr lang="en-US" sz="1800">
              <a:solidFill>
                <a:prstClr val="white"/>
              </a:solidFill>
              <a:latin typeface="+mn-lt"/>
            </a:endParaRPr>
          </a:p>
        </p:txBody>
      </p:sp>
      <p:sp>
        <p:nvSpPr>
          <p:cNvPr id="448526" name="TextBox 12"/>
          <p:cNvSpPr txBox="1">
            <a:spLocks noChangeArrowheads="1"/>
          </p:cNvSpPr>
          <p:nvPr/>
        </p:nvSpPr>
        <p:spPr bwMode="auto">
          <a:xfrm rot="16200000">
            <a:off x="1637507" y="3582193"/>
            <a:ext cx="1130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a:solidFill>
                  <a:schemeClr val="tx1"/>
                </a:solidFill>
                <a:latin typeface="Calibri" pitchFamily="34" charset="0"/>
              </a:defRPr>
            </a:lvl1pPr>
            <a:lvl2pPr marL="742950" indent="-285750">
              <a:spcBef>
                <a:spcPct val="0"/>
              </a:spcBef>
              <a:defRPr>
                <a:solidFill>
                  <a:schemeClr val="tx1"/>
                </a:solidFill>
                <a:latin typeface="Calibri" pitchFamily="34" charset="0"/>
              </a:defRPr>
            </a:lvl2pPr>
            <a:lvl3pPr marL="1143000" indent="-228600">
              <a:spcBef>
                <a:spcPct val="0"/>
              </a:spcBef>
              <a:defRPr>
                <a:solidFill>
                  <a:schemeClr val="tx1"/>
                </a:solidFill>
                <a:latin typeface="Calibri" pitchFamily="34" charset="0"/>
              </a:defRPr>
            </a:lvl3pPr>
            <a:lvl4pPr marL="1600200" indent="-228600">
              <a:spcBef>
                <a:spcPct val="0"/>
              </a:spcBef>
              <a:defRPr>
                <a:solidFill>
                  <a:schemeClr val="tx1"/>
                </a:solidFill>
                <a:latin typeface="Calibri" pitchFamily="34" charset="0"/>
              </a:defRPr>
            </a:lvl4pPr>
            <a:lvl5pPr marL="2057400" indent="-228600">
              <a:spcBef>
                <a:spcPct val="0"/>
              </a:spcBef>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buClrTx/>
              <a:buFontTx/>
              <a:buNone/>
            </a:pPr>
            <a:r>
              <a:rPr lang="en-US" sz="1800" b="1"/>
              <a:t>One Way</a:t>
            </a:r>
          </a:p>
        </p:txBody>
      </p:sp>
    </p:spTree>
    <p:extLst>
      <p:ext uri="{BB962C8B-B14F-4D97-AF65-F5344CB8AC3E}">
        <p14:creationId xmlns:p14="http://schemas.microsoft.com/office/powerpoint/2010/main" val="2663158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0" y="2969"/>
            <a:ext cx="9144000" cy="1143000"/>
          </a:xfrm>
        </p:spPr>
        <p:txBody>
          <a:bodyPr wrap="square" numCol="1" anchorCtr="0" compatLnSpc="1">
            <a:prstTxWarp prst="textNoShape">
              <a:avLst/>
            </a:prstTxWarp>
          </a:bodyPr>
          <a:lstStyle/>
          <a:p>
            <a:pPr algn="ctr"/>
            <a:r>
              <a:rPr lang="en-US" b="1" dirty="0" smtClean="0">
                <a:solidFill>
                  <a:srgbClr val="3D4151"/>
                </a:solidFill>
              </a:rPr>
              <a:t>Tracking Patient Flow</a:t>
            </a:r>
          </a:p>
        </p:txBody>
      </p:sp>
      <p:pic>
        <p:nvPicPr>
          <p:cNvPr id="516098" name="Picture 1027" descr="MVC-00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099" name="Picture 2" descr="C:\Users\Michael\Pictures\Triage tag\_MG_093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046480"/>
            <a:ext cx="8534400" cy="50495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7844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7917"/>
            <a:ext cx="9144000" cy="1143000"/>
          </a:xfrm>
        </p:spPr>
        <p:txBody>
          <a:bodyPr/>
          <a:lstStyle/>
          <a:p>
            <a:pPr algn="l" fontAlgn="auto">
              <a:spcAft>
                <a:spcPts val="0"/>
              </a:spcAft>
              <a:defRPr/>
            </a:pPr>
            <a:r>
              <a:rPr lang="en-US" dirty="0" smtClean="0">
                <a:solidFill>
                  <a:srgbClr val="3D4151"/>
                </a:solidFill>
              </a:rPr>
              <a:t>               </a:t>
            </a:r>
            <a:r>
              <a:rPr lang="en-US" b="1" dirty="0" smtClean="0">
                <a:solidFill>
                  <a:srgbClr val="3D4151"/>
                </a:solidFill>
              </a:rPr>
              <a:t>Treatment Unit Leader</a:t>
            </a:r>
          </a:p>
        </p:txBody>
      </p:sp>
      <p:sp>
        <p:nvSpPr>
          <p:cNvPr id="30723" name="Rectangle 3"/>
          <p:cNvSpPr>
            <a:spLocks noGrp="1" noChangeArrowheads="1"/>
          </p:cNvSpPr>
          <p:nvPr>
            <p:ph type="body" idx="4294967295"/>
          </p:nvPr>
        </p:nvSpPr>
        <p:spPr>
          <a:xfrm>
            <a:off x="265216" y="1035050"/>
            <a:ext cx="4914900" cy="2851150"/>
          </a:xfrm>
        </p:spPr>
        <p:txBody>
          <a:bodyPr>
            <a:normAutofit/>
          </a:bodyPr>
          <a:lstStyle/>
          <a:p>
            <a:pPr marL="114300" indent="0">
              <a:lnSpc>
                <a:spcPts val="2500"/>
              </a:lnSpc>
              <a:buClr>
                <a:schemeClr val="tx1"/>
              </a:buClr>
              <a:buFontTx/>
              <a:buChar char="•"/>
            </a:pPr>
            <a:r>
              <a:rPr lang="en-US" sz="2800" dirty="0" smtClean="0"/>
              <a:t> Attach triage tag to ribbon</a:t>
            </a:r>
          </a:p>
          <a:p>
            <a:pPr marL="514350" lvl="1" indent="0">
              <a:lnSpc>
                <a:spcPts val="2500"/>
              </a:lnSpc>
              <a:buClr>
                <a:schemeClr val="tx1"/>
              </a:buClr>
              <a:buFontTx/>
              <a:buChar char="•"/>
            </a:pPr>
            <a:r>
              <a:rPr lang="en-US" sz="2400" dirty="0" smtClean="0"/>
              <a:t> Each patient </a:t>
            </a:r>
            <a:r>
              <a:rPr lang="en-US" sz="2400" b="1" u="sng" dirty="0" smtClean="0"/>
              <a:t>must</a:t>
            </a:r>
            <a:r>
              <a:rPr lang="en-US" sz="2400" dirty="0" smtClean="0"/>
              <a:t> receive a </a:t>
            </a:r>
          </a:p>
          <a:p>
            <a:pPr marL="514350" lvl="1" indent="0">
              <a:lnSpc>
                <a:spcPts val="2500"/>
              </a:lnSpc>
              <a:buClr>
                <a:schemeClr val="tx1"/>
              </a:buClr>
              <a:buNone/>
            </a:pPr>
            <a:r>
              <a:rPr lang="en-US" sz="2400" dirty="0" smtClean="0"/>
              <a:t>	triage tag</a:t>
            </a:r>
            <a:endParaRPr lang="en-US" sz="2400" dirty="0"/>
          </a:p>
          <a:p>
            <a:pPr marL="514350" lvl="1" indent="0">
              <a:lnSpc>
                <a:spcPts val="2500"/>
              </a:lnSpc>
              <a:buClr>
                <a:schemeClr val="tx1"/>
              </a:buClr>
              <a:buNone/>
            </a:pPr>
            <a:endParaRPr lang="en-US" sz="1050" dirty="0" smtClean="0"/>
          </a:p>
          <a:p>
            <a:pPr marL="114300" indent="0">
              <a:lnSpc>
                <a:spcPts val="2500"/>
              </a:lnSpc>
              <a:buClr>
                <a:schemeClr val="tx1"/>
              </a:buClr>
              <a:buFontTx/>
              <a:buChar char="•"/>
            </a:pPr>
            <a:r>
              <a:rPr lang="en-US" sz="2800" dirty="0" smtClean="0"/>
              <a:t> Circle priority at initial</a:t>
            </a:r>
          </a:p>
          <a:p>
            <a:pPr marL="114300" indent="0">
              <a:lnSpc>
                <a:spcPts val="2500"/>
              </a:lnSpc>
              <a:buClr>
                <a:schemeClr val="tx1"/>
              </a:buClr>
              <a:buNone/>
            </a:pPr>
            <a:r>
              <a:rPr lang="en-US" sz="2800" dirty="0"/>
              <a:t> </a:t>
            </a:r>
            <a:r>
              <a:rPr lang="en-US" sz="2800" dirty="0" smtClean="0"/>
              <a:t>  assessment</a:t>
            </a:r>
          </a:p>
        </p:txBody>
      </p:sp>
      <p:pic>
        <p:nvPicPr>
          <p:cNvPr id="518146" name="Picture 4" descr="PIC0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90600"/>
            <a:ext cx="3429000" cy="52593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04800" y="3455574"/>
            <a:ext cx="4850754" cy="2525246"/>
            <a:chOff x="304800" y="3455574"/>
            <a:chExt cx="4850754" cy="2525246"/>
          </a:xfrm>
        </p:grpSpPr>
        <p:pic>
          <p:nvPicPr>
            <p:cNvPr id="616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55574"/>
              <a:ext cx="4850754" cy="252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236582"/>
              <a:ext cx="1295400" cy="56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53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4294967295"/>
          </p:nvPr>
        </p:nvSpPr>
        <p:spPr>
          <a:xfrm>
            <a:off x="0" y="990600"/>
            <a:ext cx="5243513" cy="2817813"/>
          </a:xfrm>
        </p:spPr>
        <p:txBody>
          <a:bodyPr>
            <a:normAutofit lnSpcReduction="10000"/>
          </a:bodyPr>
          <a:lstStyle/>
          <a:p>
            <a:pPr>
              <a:buClr>
                <a:schemeClr val="tx1"/>
              </a:buClr>
              <a:buFontTx/>
              <a:buChar char="•"/>
            </a:pPr>
            <a:r>
              <a:rPr lang="en-US" sz="2600" dirty="0" smtClean="0"/>
              <a:t>Scan Bar Code on triage tag with Patient Tracking Scanner (PTS)  </a:t>
            </a:r>
          </a:p>
          <a:p>
            <a:pPr lvl="1">
              <a:buClr>
                <a:schemeClr val="tx1"/>
              </a:buClr>
              <a:buFontTx/>
              <a:buChar char="•"/>
            </a:pPr>
            <a:r>
              <a:rPr lang="en-US" sz="2200" dirty="0" smtClean="0"/>
              <a:t>Or remove treatment peel-off label and place on treatment log</a:t>
            </a:r>
          </a:p>
          <a:p>
            <a:pPr>
              <a:buClr>
                <a:schemeClr val="tx1"/>
              </a:buClr>
              <a:buFontTx/>
              <a:buChar char="•"/>
            </a:pPr>
            <a:r>
              <a:rPr lang="en-US" sz="2600" dirty="0" smtClean="0"/>
              <a:t>PTS will place a time stamp on patient record </a:t>
            </a:r>
          </a:p>
          <a:p>
            <a:pPr lvl="1">
              <a:buClr>
                <a:schemeClr val="tx1"/>
              </a:buClr>
              <a:buFontTx/>
              <a:buChar char="•"/>
            </a:pPr>
            <a:r>
              <a:rPr lang="en-US" sz="2200" dirty="0" smtClean="0"/>
              <a:t>Otherwise note time on tag</a:t>
            </a:r>
          </a:p>
        </p:txBody>
      </p:sp>
      <p:pic>
        <p:nvPicPr>
          <p:cNvPr id="520195" name="Picture 4" descr="PIC0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1828800"/>
            <a:ext cx="3486150"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1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913" y="1308100"/>
            <a:ext cx="3657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410200" y="1143000"/>
            <a:ext cx="19050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2" name="Rectangle 1"/>
          <p:cNvSpPr/>
          <p:nvPr/>
        </p:nvSpPr>
        <p:spPr>
          <a:xfrm>
            <a:off x="2286000" y="4724400"/>
            <a:ext cx="11430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pic>
        <p:nvPicPr>
          <p:cNvPr id="9"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2277"/>
            <a:ext cx="4800600" cy="2499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502003"/>
            <a:ext cx="1371600" cy="45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Grp="1" noChangeArrowheads="1"/>
          </p:cNvSpPr>
          <p:nvPr>
            <p:ph type="title"/>
          </p:nvPr>
        </p:nvSpPr>
        <p:spPr>
          <a:xfrm>
            <a:off x="0" y="7917"/>
            <a:ext cx="9144000" cy="1143000"/>
          </a:xfrm>
        </p:spPr>
        <p:txBody>
          <a:bodyPr/>
          <a:lstStyle/>
          <a:p>
            <a:pPr algn="l" fontAlgn="auto">
              <a:spcAft>
                <a:spcPts val="0"/>
              </a:spcAft>
              <a:defRPr/>
            </a:pPr>
            <a:r>
              <a:rPr lang="en-US" dirty="0" smtClean="0">
                <a:solidFill>
                  <a:srgbClr val="3D4151"/>
                </a:solidFill>
              </a:rPr>
              <a:t>               </a:t>
            </a:r>
            <a:r>
              <a:rPr lang="en-US" b="1" dirty="0" smtClean="0">
                <a:solidFill>
                  <a:srgbClr val="3D4151"/>
                </a:solidFill>
              </a:rPr>
              <a:t>Treatment Unit Leader</a:t>
            </a:r>
          </a:p>
        </p:txBody>
      </p:sp>
    </p:spTree>
    <p:extLst>
      <p:ext uri="{BB962C8B-B14F-4D97-AF65-F5344CB8AC3E}">
        <p14:creationId xmlns:p14="http://schemas.microsoft.com/office/powerpoint/2010/main" val="111409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4294967295"/>
          </p:nvPr>
        </p:nvSpPr>
        <p:spPr>
          <a:xfrm>
            <a:off x="3733800" y="1858963"/>
            <a:ext cx="5056909" cy="1047749"/>
          </a:xfrm>
        </p:spPr>
        <p:txBody>
          <a:bodyPr>
            <a:normAutofit fontScale="92500" lnSpcReduction="10000"/>
          </a:bodyPr>
          <a:lstStyle/>
          <a:p>
            <a:pPr marL="114300" indent="0" algn="ctr">
              <a:buFont typeface="Arial" pitchFamily="34" charset="0"/>
              <a:buNone/>
            </a:pPr>
            <a:r>
              <a:rPr lang="en-US" sz="3600" dirty="0" smtClean="0"/>
              <a:t>Direct crew to appropriate patient area</a:t>
            </a:r>
          </a:p>
        </p:txBody>
      </p:sp>
      <p:sp>
        <p:nvSpPr>
          <p:cNvPr id="83972" name="AutoShape 4"/>
          <p:cNvSpPr>
            <a:spLocks noChangeArrowheads="1"/>
          </p:cNvSpPr>
          <p:nvPr/>
        </p:nvSpPr>
        <p:spPr bwMode="auto">
          <a:xfrm>
            <a:off x="352167" y="1242218"/>
            <a:ext cx="1916112" cy="411163"/>
          </a:xfrm>
          <a:prstGeom prst="flowChartProcess">
            <a:avLst/>
          </a:prstGeom>
          <a:solidFill>
            <a:srgbClr val="FF0000"/>
          </a:solidFill>
          <a:ln w="12700">
            <a:solidFill>
              <a:srgbClr val="333333"/>
            </a:solidFill>
            <a:miter lim="800000"/>
            <a:headEnd/>
            <a:tailEnd/>
          </a:ln>
        </p:spPr>
        <p:txBody>
          <a:bodyPr wrap="none" anchor="ctr"/>
          <a:lstStyle/>
          <a:p>
            <a:pPr algn="ctr" eaLnBrk="1" hangingPunct="1">
              <a:spcBef>
                <a:spcPct val="0"/>
              </a:spcBef>
              <a:buClrTx/>
              <a:buFontTx/>
              <a:buNone/>
            </a:pPr>
            <a:r>
              <a:rPr lang="en-US" sz="1400" b="1">
                <a:solidFill>
                  <a:srgbClr val="000000"/>
                </a:solidFill>
              </a:rPr>
              <a:t>Red Immediate Patients</a:t>
            </a:r>
          </a:p>
        </p:txBody>
      </p:sp>
      <p:sp>
        <p:nvSpPr>
          <p:cNvPr id="83973" name="AutoShape 5"/>
          <p:cNvSpPr>
            <a:spLocks noChangeArrowheads="1"/>
          </p:cNvSpPr>
          <p:nvPr/>
        </p:nvSpPr>
        <p:spPr bwMode="auto">
          <a:xfrm>
            <a:off x="352167" y="1977495"/>
            <a:ext cx="1916112" cy="430213"/>
          </a:xfrm>
          <a:prstGeom prst="flowChartProcess">
            <a:avLst/>
          </a:prstGeom>
          <a:solidFill>
            <a:srgbClr val="FFFF00"/>
          </a:solidFill>
          <a:ln w="12700">
            <a:solidFill>
              <a:srgbClr val="333333"/>
            </a:solidFill>
            <a:miter lim="800000"/>
            <a:headEnd/>
            <a:tailEnd/>
          </a:ln>
        </p:spPr>
        <p:txBody>
          <a:bodyPr wrap="none" anchor="ctr"/>
          <a:lstStyle/>
          <a:p>
            <a:pPr algn="ctr" eaLnBrk="1" hangingPunct="1">
              <a:spcBef>
                <a:spcPct val="0"/>
              </a:spcBef>
              <a:buClrTx/>
              <a:buFontTx/>
              <a:buNone/>
            </a:pPr>
            <a:r>
              <a:rPr lang="en-US" sz="1400" b="1" dirty="0">
                <a:solidFill>
                  <a:srgbClr val="000000"/>
                </a:solidFill>
              </a:rPr>
              <a:t>Yellow Delayed Patients</a:t>
            </a:r>
          </a:p>
        </p:txBody>
      </p:sp>
      <p:sp>
        <p:nvSpPr>
          <p:cNvPr id="83974" name="AutoShape 6"/>
          <p:cNvSpPr>
            <a:spLocks noChangeArrowheads="1"/>
          </p:cNvSpPr>
          <p:nvPr/>
        </p:nvSpPr>
        <p:spPr bwMode="auto">
          <a:xfrm>
            <a:off x="345023" y="2731822"/>
            <a:ext cx="1930400" cy="373063"/>
          </a:xfrm>
          <a:prstGeom prst="flowChartProcess">
            <a:avLst/>
          </a:prstGeom>
          <a:solidFill>
            <a:srgbClr val="00B050"/>
          </a:solidFill>
          <a:ln w="12700">
            <a:solidFill>
              <a:srgbClr val="000000"/>
            </a:solidFill>
            <a:miter lim="800000"/>
            <a:headEnd/>
            <a:tailEnd/>
          </a:ln>
        </p:spPr>
        <p:txBody>
          <a:bodyPr wrap="none" anchor="ctr"/>
          <a:lstStyle/>
          <a:p>
            <a:pPr algn="ctr" eaLnBrk="1" hangingPunct="1">
              <a:spcBef>
                <a:spcPct val="0"/>
              </a:spcBef>
              <a:buClrTx/>
              <a:buFontTx/>
              <a:buNone/>
            </a:pPr>
            <a:r>
              <a:rPr lang="en-US" sz="1400" b="1" dirty="0">
                <a:solidFill>
                  <a:srgbClr val="000000"/>
                </a:solidFill>
              </a:rPr>
              <a:t>Green Minor Patients</a:t>
            </a:r>
          </a:p>
        </p:txBody>
      </p:sp>
      <p:sp>
        <p:nvSpPr>
          <p:cNvPr id="83975" name="AutoShape 7"/>
          <p:cNvSpPr>
            <a:spLocks noChangeArrowheads="1"/>
          </p:cNvSpPr>
          <p:nvPr/>
        </p:nvSpPr>
        <p:spPr bwMode="auto">
          <a:xfrm>
            <a:off x="352167" y="3429000"/>
            <a:ext cx="1916112" cy="381000"/>
          </a:xfrm>
          <a:prstGeom prst="flowChartProcess">
            <a:avLst/>
          </a:prstGeom>
          <a:solidFill>
            <a:schemeClr val="tx1"/>
          </a:solidFill>
          <a:ln w="12700">
            <a:solidFill>
              <a:srgbClr val="333333"/>
            </a:solidFill>
            <a:miter lim="800000"/>
            <a:headEnd/>
            <a:tailEnd/>
          </a:ln>
        </p:spPr>
        <p:txBody>
          <a:bodyPr wrap="none" anchor="ctr"/>
          <a:lstStyle/>
          <a:p>
            <a:pPr algn="ctr" eaLnBrk="1" hangingPunct="1">
              <a:spcBef>
                <a:spcPct val="0"/>
              </a:spcBef>
              <a:buClrTx/>
              <a:buFontTx/>
              <a:buNone/>
            </a:pPr>
            <a:r>
              <a:rPr lang="en-US" sz="1400" b="1" dirty="0">
                <a:solidFill>
                  <a:schemeClr val="bg1"/>
                </a:solidFill>
              </a:rPr>
              <a:t>Morgue</a:t>
            </a:r>
          </a:p>
        </p:txBody>
      </p:sp>
      <p:pic>
        <p:nvPicPr>
          <p:cNvPr id="522254" name="Picture 2" descr="C:\Users\Michael\Pictures\Triage tag\IMG_22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446" y="4038600"/>
            <a:ext cx="3202451" cy="21349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4" name="Line 24"/>
          <p:cNvSpPr>
            <a:spLocks noChangeShapeType="1"/>
          </p:cNvSpPr>
          <p:nvPr/>
        </p:nvSpPr>
        <p:spPr bwMode="auto">
          <a:xfrm flipV="1">
            <a:off x="7156450" y="2743200"/>
            <a:ext cx="692150" cy="3270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endParaRPr lang="en-US"/>
          </a:p>
        </p:txBody>
      </p:sp>
      <p:pic>
        <p:nvPicPr>
          <p:cNvPr id="16"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009" y="3170544"/>
            <a:ext cx="4838700" cy="251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34547"/>
            <a:ext cx="1289050" cy="5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cxnSpLocks noChangeShapeType="1"/>
          </p:cNvCxnSpPr>
          <p:nvPr/>
        </p:nvCxnSpPr>
        <p:spPr bwMode="auto">
          <a:xfrm>
            <a:off x="6629400" y="4495800"/>
            <a:ext cx="0" cy="2667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rot="-900000" flipH="1">
            <a:off x="4848890" y="4329511"/>
            <a:ext cx="935960" cy="1333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V="1">
            <a:off x="7239000" y="3806953"/>
            <a:ext cx="685800" cy="30343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 name="Rectangle 2"/>
          <p:cNvSpPr>
            <a:spLocks noGrp="1" noChangeArrowheads="1"/>
          </p:cNvSpPr>
          <p:nvPr>
            <p:ph type="title"/>
          </p:nvPr>
        </p:nvSpPr>
        <p:spPr>
          <a:xfrm>
            <a:off x="0" y="7917"/>
            <a:ext cx="9144000" cy="1143000"/>
          </a:xfrm>
        </p:spPr>
        <p:txBody>
          <a:bodyPr/>
          <a:lstStyle/>
          <a:p>
            <a:pPr algn="l" fontAlgn="auto">
              <a:spcAft>
                <a:spcPts val="0"/>
              </a:spcAft>
              <a:defRPr/>
            </a:pPr>
            <a:r>
              <a:rPr lang="en-US" dirty="0" smtClean="0">
                <a:solidFill>
                  <a:srgbClr val="3D4151"/>
                </a:solidFill>
              </a:rPr>
              <a:t>               </a:t>
            </a:r>
            <a:r>
              <a:rPr lang="en-US" b="1" dirty="0" smtClean="0">
                <a:solidFill>
                  <a:srgbClr val="3D4151"/>
                </a:solidFill>
              </a:rPr>
              <a:t>Treatment Unit Leader</a:t>
            </a:r>
          </a:p>
        </p:txBody>
      </p:sp>
    </p:spTree>
    <p:extLst>
      <p:ext uri="{BB962C8B-B14F-4D97-AF65-F5344CB8AC3E}">
        <p14:creationId xmlns:p14="http://schemas.microsoft.com/office/powerpoint/2010/main" val="1098474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4294967295"/>
          </p:nvPr>
        </p:nvSpPr>
        <p:spPr>
          <a:xfrm>
            <a:off x="0" y="1276116"/>
            <a:ext cx="8839200" cy="2600325"/>
          </a:xfrm>
        </p:spPr>
        <p:txBody>
          <a:bodyPr/>
          <a:lstStyle/>
          <a:p>
            <a:pPr marL="114300" indent="0">
              <a:buClr>
                <a:schemeClr val="tx1"/>
              </a:buClr>
              <a:buFontTx/>
              <a:buChar char="•"/>
            </a:pPr>
            <a:r>
              <a:rPr lang="en-US" sz="2900" dirty="0" smtClean="0"/>
              <a:t> Scan patient’s triage tag with PTS </a:t>
            </a:r>
          </a:p>
          <a:p>
            <a:pPr marL="514350" lvl="1" indent="0">
              <a:buClr>
                <a:schemeClr val="tx1"/>
              </a:buClr>
              <a:buFontTx/>
              <a:buChar char="•"/>
            </a:pPr>
            <a:r>
              <a:rPr lang="en-US" sz="2500" dirty="0"/>
              <a:t> </a:t>
            </a:r>
            <a:r>
              <a:rPr lang="en-US" sz="2500" dirty="0" smtClean="0"/>
              <a:t>Or log patient into area</a:t>
            </a:r>
            <a:endParaRPr lang="en-US" sz="2500" dirty="0"/>
          </a:p>
          <a:p>
            <a:pPr marL="514350" lvl="1" indent="0">
              <a:buClr>
                <a:schemeClr val="tx1"/>
              </a:buClr>
              <a:buFontTx/>
              <a:buChar char="•"/>
            </a:pPr>
            <a:r>
              <a:rPr lang="en-US" sz="2500" dirty="0" smtClean="0"/>
              <a:t> Take </a:t>
            </a:r>
            <a:r>
              <a:rPr lang="en-US" sz="2500" i="1" dirty="0" smtClean="0"/>
              <a:t>“other” </a:t>
            </a:r>
            <a:r>
              <a:rPr lang="en-US" sz="2500" dirty="0" smtClean="0"/>
              <a:t>barcode label </a:t>
            </a:r>
          </a:p>
          <a:p>
            <a:pPr marL="514350" lvl="1" indent="0">
              <a:buClr>
                <a:schemeClr val="tx1"/>
              </a:buClr>
              <a:buNone/>
            </a:pPr>
            <a:r>
              <a:rPr lang="en-US" sz="2500" dirty="0"/>
              <a:t> </a:t>
            </a:r>
            <a:r>
              <a:rPr lang="en-US" sz="2500" dirty="0" smtClean="0"/>
              <a:t>  and place on log</a:t>
            </a:r>
          </a:p>
        </p:txBody>
      </p:sp>
      <p:pic>
        <p:nvPicPr>
          <p:cNvPr id="5242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3475960" cy="129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43499" y="2057399"/>
            <a:ext cx="2562225" cy="4188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pic>
        <p:nvPicPr>
          <p:cNvPr id="924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4605"/>
            <a:ext cx="5273256" cy="274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762000" y="4953000"/>
            <a:ext cx="5197056"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13" name="Rectangle 12"/>
          <p:cNvSpPr/>
          <p:nvPr/>
        </p:nvSpPr>
        <p:spPr>
          <a:xfrm>
            <a:off x="4578927" y="3311373"/>
            <a:ext cx="838200" cy="6510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10" name="Rectangle 2"/>
          <p:cNvSpPr>
            <a:spLocks noGrp="1" noChangeArrowheads="1"/>
          </p:cNvSpPr>
          <p:nvPr>
            <p:ph type="title"/>
          </p:nvPr>
        </p:nvSpPr>
        <p:spPr>
          <a:xfrm>
            <a:off x="0" y="7917"/>
            <a:ext cx="9144000" cy="1143000"/>
          </a:xfrm>
        </p:spPr>
        <p:txBody>
          <a:bodyPr/>
          <a:lstStyle/>
          <a:p>
            <a:pPr algn="l" fontAlgn="auto">
              <a:spcAft>
                <a:spcPts val="0"/>
              </a:spcAft>
              <a:defRPr/>
            </a:pPr>
            <a:r>
              <a:rPr lang="en-US" dirty="0" smtClean="0">
                <a:solidFill>
                  <a:srgbClr val="3D4151"/>
                </a:solidFill>
              </a:rPr>
              <a:t>               </a:t>
            </a:r>
            <a:r>
              <a:rPr lang="en-US" b="1" dirty="0" smtClean="0">
                <a:solidFill>
                  <a:srgbClr val="3D4151"/>
                </a:solidFill>
              </a:rPr>
              <a:t>Treatment Area Managers</a:t>
            </a:r>
          </a:p>
        </p:txBody>
      </p:sp>
    </p:spTree>
    <p:extLst>
      <p:ext uri="{BB962C8B-B14F-4D97-AF65-F5344CB8AC3E}">
        <p14:creationId xmlns:p14="http://schemas.microsoft.com/office/powerpoint/2010/main" val="650522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4294967295"/>
          </p:nvPr>
        </p:nvSpPr>
        <p:spPr>
          <a:xfrm>
            <a:off x="0" y="914400"/>
            <a:ext cx="5638800" cy="5791200"/>
          </a:xfrm>
        </p:spPr>
        <p:txBody>
          <a:bodyPr>
            <a:normAutofit/>
          </a:bodyPr>
          <a:lstStyle/>
          <a:p>
            <a:pPr>
              <a:lnSpc>
                <a:spcPct val="90000"/>
              </a:lnSpc>
              <a:buClr>
                <a:schemeClr val="tx1"/>
              </a:buClr>
              <a:buFontTx/>
              <a:buChar char="•"/>
            </a:pPr>
            <a:r>
              <a:rPr lang="en-US" sz="2800" dirty="0" smtClean="0"/>
              <a:t>Assign crew to care for patient</a:t>
            </a:r>
          </a:p>
          <a:p>
            <a:pPr lvl="1">
              <a:lnSpc>
                <a:spcPct val="90000"/>
              </a:lnSpc>
              <a:buClr>
                <a:srgbClr val="3D4151"/>
              </a:buClr>
              <a:buFontTx/>
              <a:buChar char="•"/>
            </a:pPr>
            <a:r>
              <a:rPr lang="en-US" sz="2400" dirty="0" smtClean="0"/>
              <a:t>Reassess </a:t>
            </a:r>
            <a:r>
              <a:rPr lang="en-US" sz="2400" i="1" dirty="0" smtClean="0"/>
              <a:t>ABC’s</a:t>
            </a:r>
          </a:p>
          <a:p>
            <a:pPr lvl="1">
              <a:lnSpc>
                <a:spcPct val="90000"/>
              </a:lnSpc>
              <a:buClr>
                <a:srgbClr val="3D4151"/>
              </a:buClr>
              <a:buFontTx/>
              <a:buChar char="•"/>
            </a:pPr>
            <a:r>
              <a:rPr lang="en-US" sz="2400" dirty="0" smtClean="0"/>
              <a:t>Stabilize life </a:t>
            </a:r>
            <a:r>
              <a:rPr lang="en-US" sz="2400" dirty="0"/>
              <a:t>threatening conditions </a:t>
            </a:r>
            <a:r>
              <a:rPr lang="en-US" sz="2400" dirty="0" smtClean="0"/>
              <a:t>(airway</a:t>
            </a:r>
            <a:r>
              <a:rPr lang="en-US" sz="2400" dirty="0"/>
              <a:t>, </a:t>
            </a:r>
            <a:r>
              <a:rPr lang="en-US" sz="2400" dirty="0" smtClean="0"/>
              <a:t>needle </a:t>
            </a:r>
            <a:r>
              <a:rPr lang="en-US" sz="2400" dirty="0"/>
              <a:t>decompression, </a:t>
            </a:r>
            <a:r>
              <a:rPr lang="en-US" sz="2400" dirty="0" smtClean="0"/>
              <a:t>tourniquet</a:t>
            </a:r>
            <a:r>
              <a:rPr lang="en-US" sz="2400" dirty="0"/>
              <a:t>, </a:t>
            </a:r>
            <a:r>
              <a:rPr lang="en-US" sz="2400" dirty="0" smtClean="0"/>
              <a:t>antidote)</a:t>
            </a:r>
          </a:p>
          <a:p>
            <a:pPr lvl="1">
              <a:lnSpc>
                <a:spcPct val="90000"/>
              </a:lnSpc>
              <a:buClr>
                <a:srgbClr val="3D4151"/>
              </a:buClr>
              <a:buFontTx/>
              <a:buChar char="•"/>
            </a:pPr>
            <a:r>
              <a:rPr lang="en-US" sz="2400" dirty="0" smtClean="0"/>
              <a:t>Immobilize </a:t>
            </a:r>
          </a:p>
          <a:p>
            <a:pPr lvl="1">
              <a:lnSpc>
                <a:spcPct val="90000"/>
              </a:lnSpc>
              <a:buClr>
                <a:srgbClr val="3D4151"/>
              </a:buClr>
              <a:buFontTx/>
              <a:buChar char="•"/>
            </a:pPr>
            <a:r>
              <a:rPr lang="en-US" sz="2400" dirty="0" smtClean="0"/>
              <a:t>Treat major fractures</a:t>
            </a:r>
          </a:p>
          <a:p>
            <a:pPr lvl="1">
              <a:lnSpc>
                <a:spcPct val="90000"/>
              </a:lnSpc>
              <a:buClr>
                <a:srgbClr val="3D4151"/>
              </a:buClr>
              <a:buFontTx/>
              <a:buChar char="•"/>
            </a:pPr>
            <a:r>
              <a:rPr lang="en-US" sz="2400" dirty="0" smtClean="0"/>
              <a:t>Package patient for transport to appropriate facility</a:t>
            </a:r>
          </a:p>
          <a:p>
            <a:pPr lvl="1">
              <a:lnSpc>
                <a:spcPct val="90000"/>
              </a:lnSpc>
              <a:buClr>
                <a:srgbClr val="3D4151"/>
              </a:buClr>
              <a:buFontTx/>
              <a:buChar char="•"/>
            </a:pPr>
            <a:r>
              <a:rPr lang="en-US" sz="2400" dirty="0" smtClean="0"/>
              <a:t>Utilize Patient Tracking Scanner (PTS) to note assessment and treatment interventions and/or on triage tag</a:t>
            </a:r>
          </a:p>
          <a:p>
            <a:pPr>
              <a:lnSpc>
                <a:spcPct val="90000"/>
              </a:lnSpc>
              <a:buClr>
                <a:schemeClr val="tx1"/>
              </a:buClr>
              <a:buFontTx/>
              <a:buChar char="•"/>
            </a:pPr>
            <a:r>
              <a:rPr lang="en-US" sz="2800" dirty="0" smtClean="0"/>
              <a:t>Ensure patient can be transported safely</a:t>
            </a:r>
          </a:p>
        </p:txBody>
      </p:sp>
      <p:pic>
        <p:nvPicPr>
          <p:cNvPr id="526342" name="Picture 2" descr="C:\Users\Michael\Pictures\Triage tag\_MG_087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676400"/>
            <a:ext cx="3505200" cy="2206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410200" y="4630059"/>
            <a:ext cx="3541971" cy="1643955"/>
            <a:chOff x="5714999" y="4876801"/>
            <a:chExt cx="3160972" cy="1120878"/>
          </a:xfrm>
        </p:grpSpPr>
        <p:pic>
          <p:nvPicPr>
            <p:cNvPr id="1026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9" y="4876801"/>
              <a:ext cx="3160971" cy="112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714999" y="5356761"/>
              <a:ext cx="3160972" cy="2597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grpSp>
      <p:sp>
        <p:nvSpPr>
          <p:cNvPr id="10" name="Rectangle 2"/>
          <p:cNvSpPr>
            <a:spLocks noGrp="1" noChangeArrowheads="1"/>
          </p:cNvSpPr>
          <p:nvPr>
            <p:ph type="title"/>
          </p:nvPr>
        </p:nvSpPr>
        <p:spPr>
          <a:xfrm>
            <a:off x="0" y="7917"/>
            <a:ext cx="9144000" cy="1143000"/>
          </a:xfrm>
        </p:spPr>
        <p:txBody>
          <a:bodyPr/>
          <a:lstStyle/>
          <a:p>
            <a:pPr algn="l" fontAlgn="auto">
              <a:spcAft>
                <a:spcPts val="0"/>
              </a:spcAft>
              <a:defRPr/>
            </a:pPr>
            <a:r>
              <a:rPr lang="en-US" dirty="0" smtClean="0">
                <a:solidFill>
                  <a:srgbClr val="3D4151"/>
                </a:solidFill>
              </a:rPr>
              <a:t>               </a:t>
            </a:r>
            <a:r>
              <a:rPr lang="en-US" b="1" dirty="0" smtClean="0">
                <a:solidFill>
                  <a:srgbClr val="3D4151"/>
                </a:solidFill>
              </a:rPr>
              <a:t>Treatment Area Managers</a:t>
            </a:r>
          </a:p>
        </p:txBody>
      </p:sp>
    </p:spTree>
    <p:extLst>
      <p:ext uri="{BB962C8B-B14F-4D97-AF65-F5344CB8AC3E}">
        <p14:creationId xmlns:p14="http://schemas.microsoft.com/office/powerpoint/2010/main" val="3726473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sz="4400" b="1" dirty="0" smtClean="0">
                <a:solidFill>
                  <a:srgbClr val="3D4151"/>
                </a:solidFill>
              </a:rPr>
              <a:t>Transportation Group Supervisor</a:t>
            </a:r>
            <a:endParaRPr lang="en-US" sz="4800" b="1" dirty="0" smtClean="0">
              <a:solidFill>
                <a:srgbClr val="3D4151"/>
              </a:solidFill>
            </a:endParaRPr>
          </a:p>
        </p:txBody>
      </p:sp>
      <p:sp>
        <p:nvSpPr>
          <p:cNvPr id="32771" name="Rectangle 3"/>
          <p:cNvSpPr>
            <a:spLocks noGrp="1" noChangeArrowheads="1"/>
          </p:cNvSpPr>
          <p:nvPr>
            <p:ph type="body" idx="4294967295"/>
          </p:nvPr>
        </p:nvSpPr>
        <p:spPr>
          <a:xfrm>
            <a:off x="228600" y="3611563"/>
            <a:ext cx="8636074" cy="2713037"/>
          </a:xfrm>
        </p:spPr>
        <p:txBody>
          <a:bodyPr>
            <a:normAutofit/>
          </a:bodyPr>
          <a:lstStyle/>
          <a:p>
            <a:pPr marL="114300" indent="0">
              <a:buClr>
                <a:schemeClr val="tx1"/>
              </a:buClr>
              <a:buFontTx/>
              <a:buChar char="•"/>
            </a:pPr>
            <a:r>
              <a:rPr lang="en-US" dirty="0" smtClean="0"/>
              <a:t>Coordinate loading of patients</a:t>
            </a:r>
          </a:p>
          <a:p>
            <a:pPr marL="114300" indent="0">
              <a:buClr>
                <a:schemeClr val="tx1"/>
              </a:buClr>
              <a:buFontTx/>
              <a:buChar char="•"/>
            </a:pPr>
            <a:endParaRPr lang="en-US" sz="1600" dirty="0" smtClean="0"/>
          </a:p>
          <a:p>
            <a:pPr marL="114300" indent="0">
              <a:buClr>
                <a:schemeClr val="tx1"/>
              </a:buClr>
              <a:buFontTx/>
              <a:buChar char="•"/>
            </a:pPr>
            <a:r>
              <a:rPr lang="en-US" dirty="0" smtClean="0"/>
              <a:t>Assign</a:t>
            </a:r>
          </a:p>
          <a:p>
            <a:pPr lvl="1">
              <a:buClr>
                <a:schemeClr val="tx1"/>
              </a:buClr>
              <a:buFontTx/>
              <a:buChar char="•"/>
            </a:pPr>
            <a:r>
              <a:rPr lang="en-US" sz="2400" i="1" dirty="0"/>
              <a:t>Medical Communication</a:t>
            </a:r>
            <a:r>
              <a:rPr lang="en-US" sz="2400" dirty="0"/>
              <a:t> </a:t>
            </a:r>
            <a:r>
              <a:rPr lang="en-US" sz="2400" i="1" dirty="0" smtClean="0"/>
              <a:t>Coordinator</a:t>
            </a:r>
          </a:p>
          <a:p>
            <a:pPr marL="742950" lvl="1" indent="-285750">
              <a:buClr>
                <a:schemeClr val="tx1"/>
              </a:buClr>
              <a:buFontTx/>
              <a:buChar char="•"/>
            </a:pPr>
            <a:r>
              <a:rPr lang="en-US" sz="2400" i="1" dirty="0" smtClean="0"/>
              <a:t>Air/Ambulance Disposition Coordinator</a:t>
            </a:r>
          </a:p>
        </p:txBody>
      </p:sp>
      <p:pic>
        <p:nvPicPr>
          <p:cNvPr id="1129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349" y="2822944"/>
            <a:ext cx="14573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048000" y="1905000"/>
            <a:ext cx="3048000" cy="375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9200"/>
            <a:ext cx="6108700"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7918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type="body" idx="4294967295"/>
          </p:nvPr>
        </p:nvSpPr>
        <p:spPr>
          <a:xfrm>
            <a:off x="304800" y="1143000"/>
            <a:ext cx="8359073" cy="5067300"/>
          </a:xfrm>
        </p:spPr>
        <p:txBody>
          <a:bodyPr>
            <a:normAutofit/>
          </a:bodyPr>
          <a:lstStyle/>
          <a:p>
            <a:pPr>
              <a:lnSpc>
                <a:spcPct val="90000"/>
              </a:lnSpc>
              <a:buClr>
                <a:schemeClr val="tx1"/>
              </a:buClr>
            </a:pPr>
            <a:r>
              <a:rPr lang="en-US" sz="2400" dirty="0" smtClean="0"/>
              <a:t>Contact Staging for transport units </a:t>
            </a:r>
          </a:p>
          <a:p>
            <a:pPr>
              <a:lnSpc>
                <a:spcPct val="90000"/>
              </a:lnSpc>
              <a:buClr>
                <a:schemeClr val="tx1"/>
              </a:buClr>
            </a:pPr>
            <a:r>
              <a:rPr lang="en-US" sz="2400" dirty="0" smtClean="0"/>
              <a:t>Contact Treatment Dispatch Manager /Treatment Areas for patients ready to load</a:t>
            </a:r>
          </a:p>
          <a:p>
            <a:pPr>
              <a:lnSpc>
                <a:spcPct val="90000"/>
              </a:lnSpc>
              <a:buClr>
                <a:schemeClr val="tx1"/>
              </a:buClr>
            </a:pPr>
            <a:r>
              <a:rPr lang="en-US" sz="2400" dirty="0" smtClean="0"/>
              <a:t>Scan triage tag and insert </a:t>
            </a:r>
            <a:r>
              <a:rPr lang="en-US" sz="2400" b="1" i="1" dirty="0" smtClean="0"/>
              <a:t>Unit Number and Priority </a:t>
            </a:r>
            <a:endParaRPr lang="en-US" sz="2400" b="1" i="1" dirty="0"/>
          </a:p>
          <a:p>
            <a:pPr>
              <a:lnSpc>
                <a:spcPct val="90000"/>
              </a:lnSpc>
              <a:buClr>
                <a:schemeClr val="tx1"/>
              </a:buClr>
            </a:pPr>
            <a:r>
              <a:rPr lang="en-US" sz="2400" dirty="0" smtClean="0"/>
              <a:t>Write information on tear-off transportation record section (commonly called “</a:t>
            </a:r>
            <a:r>
              <a:rPr lang="en-US" sz="2400" b="1" u="sng" dirty="0" smtClean="0"/>
              <a:t>Ticket</a:t>
            </a:r>
            <a:r>
              <a:rPr lang="en-US" sz="2400" dirty="0" smtClean="0"/>
              <a:t>”) part of triage tag</a:t>
            </a:r>
          </a:p>
          <a:p>
            <a:pPr>
              <a:lnSpc>
                <a:spcPct val="90000"/>
              </a:lnSpc>
              <a:buClr>
                <a:schemeClr val="tx1"/>
              </a:buClr>
            </a:pPr>
            <a:endParaRPr lang="en-US" sz="2400" dirty="0" smtClean="0"/>
          </a:p>
          <a:p>
            <a:pPr>
              <a:lnSpc>
                <a:spcPct val="90000"/>
              </a:lnSpc>
              <a:buClr>
                <a:schemeClr val="tx1"/>
              </a:buClr>
            </a:pPr>
            <a:r>
              <a:rPr lang="en-US" sz="2400" dirty="0" smtClean="0"/>
              <a:t>Scan with PTS or peel off a</a:t>
            </a:r>
          </a:p>
          <a:p>
            <a:pPr>
              <a:lnSpc>
                <a:spcPct val="90000"/>
              </a:lnSpc>
              <a:buClr>
                <a:schemeClr val="tx1"/>
              </a:buClr>
              <a:buFont typeface="Arial" pitchFamily="34" charset="0"/>
              <a:buNone/>
            </a:pPr>
            <a:r>
              <a:rPr lang="en-US" sz="2400" dirty="0" smtClean="0"/>
              <a:t>    barcode label and  place</a:t>
            </a:r>
          </a:p>
          <a:p>
            <a:pPr>
              <a:lnSpc>
                <a:spcPct val="90000"/>
              </a:lnSpc>
              <a:buClr>
                <a:schemeClr val="tx1"/>
              </a:buClr>
              <a:buFont typeface="Arial" pitchFamily="34" charset="0"/>
              <a:buNone/>
            </a:pPr>
            <a:r>
              <a:rPr lang="en-US" sz="2400" dirty="0" smtClean="0"/>
              <a:t>    on log sheet</a:t>
            </a:r>
          </a:p>
        </p:txBody>
      </p:sp>
      <p:pic>
        <p:nvPicPr>
          <p:cNvPr id="5304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5029200"/>
            <a:ext cx="37655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098" y="3611526"/>
            <a:ext cx="35337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5" name="Rectangle 5"/>
          <p:cNvSpPr>
            <a:spLocks noChangeArrowheads="1"/>
          </p:cNvSpPr>
          <p:nvPr/>
        </p:nvSpPr>
        <p:spPr bwMode="auto">
          <a:xfrm>
            <a:off x="8807450" y="7164388"/>
            <a:ext cx="1588" cy="7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pPr>
            <a:endParaRPr lang="en-US" sz="1800">
              <a:solidFill>
                <a:srgbClr val="000000"/>
              </a:solidFill>
            </a:endParaRPr>
          </a:p>
        </p:txBody>
      </p:sp>
      <p:sp>
        <p:nvSpPr>
          <p:cNvPr id="13" name="Oval 12"/>
          <p:cNvSpPr/>
          <p:nvPr/>
        </p:nvSpPr>
        <p:spPr>
          <a:xfrm>
            <a:off x="5130098" y="4568788"/>
            <a:ext cx="1590675" cy="50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21" name="Oval 20"/>
          <p:cNvSpPr/>
          <p:nvPr/>
        </p:nvSpPr>
        <p:spPr>
          <a:xfrm>
            <a:off x="7263698" y="3581400"/>
            <a:ext cx="1400175"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22" name="Oval 21"/>
          <p:cNvSpPr/>
          <p:nvPr/>
        </p:nvSpPr>
        <p:spPr>
          <a:xfrm>
            <a:off x="2362200" y="5156200"/>
            <a:ext cx="21336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90114" name="Rectangle 2"/>
          <p:cNvSpPr>
            <a:spLocks noChangeArrowheads="1"/>
          </p:cNvSpPr>
          <p:nvPr/>
        </p:nvSpPr>
        <p:spPr bwMode="auto">
          <a:xfrm>
            <a:off x="0" y="228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spcBef>
                <a:spcPct val="0"/>
              </a:spcBef>
              <a:buClrTx/>
              <a:buFontTx/>
              <a:buNone/>
            </a:pPr>
            <a:r>
              <a:rPr lang="en-US" sz="3600" b="1" dirty="0">
                <a:solidFill>
                  <a:srgbClr val="3D4151"/>
                </a:solidFill>
              </a:rPr>
              <a:t>Transportation Group Supervisor </a:t>
            </a:r>
            <a:endParaRPr lang="en-US" sz="3600" b="1" dirty="0" smtClean="0">
              <a:solidFill>
                <a:srgbClr val="3D4151"/>
              </a:solidFill>
            </a:endParaRPr>
          </a:p>
          <a:p>
            <a:pPr algn="ctr" defTabSz="914400" eaLnBrk="1" hangingPunct="1">
              <a:spcBef>
                <a:spcPct val="0"/>
              </a:spcBef>
              <a:buClrTx/>
              <a:buFontTx/>
              <a:buNone/>
            </a:pPr>
            <a:r>
              <a:rPr lang="en-US" sz="3600" b="1" dirty="0" smtClean="0">
                <a:solidFill>
                  <a:srgbClr val="3D4151"/>
                </a:solidFill>
              </a:rPr>
              <a:t>Patient </a:t>
            </a:r>
            <a:r>
              <a:rPr lang="en-US" sz="3600" b="1" dirty="0">
                <a:solidFill>
                  <a:srgbClr val="3D4151"/>
                </a:solidFill>
              </a:rPr>
              <a:t>Loading</a:t>
            </a:r>
          </a:p>
        </p:txBody>
      </p:sp>
    </p:spTree>
    <p:extLst>
      <p:ext uri="{BB962C8B-B14F-4D97-AF65-F5344CB8AC3E}">
        <p14:creationId xmlns:p14="http://schemas.microsoft.com/office/powerpoint/2010/main" val="512649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r>
              <a:rPr lang="en-US" sz="4800" b="1" dirty="0" smtClean="0">
                <a:solidFill>
                  <a:srgbClr val="3D4151"/>
                </a:solidFill>
              </a:rPr>
              <a:t>Patient Loading</a:t>
            </a:r>
          </a:p>
        </p:txBody>
      </p:sp>
      <p:sp>
        <p:nvSpPr>
          <p:cNvPr id="190468" name="Rectangle 4"/>
          <p:cNvSpPr>
            <a:spLocks noGrp="1" noChangeArrowheads="1"/>
          </p:cNvSpPr>
          <p:nvPr>
            <p:ph type="body" idx="4294967295"/>
          </p:nvPr>
        </p:nvSpPr>
        <p:spPr>
          <a:xfrm>
            <a:off x="381000" y="1168400"/>
            <a:ext cx="4343400" cy="3048000"/>
          </a:xfrm>
        </p:spPr>
        <p:txBody>
          <a:bodyPr>
            <a:normAutofit/>
          </a:bodyPr>
          <a:lstStyle/>
          <a:p>
            <a:pPr>
              <a:buClr>
                <a:schemeClr val="tx1"/>
              </a:buClr>
              <a:buFontTx/>
              <a:buChar char="•"/>
            </a:pPr>
            <a:r>
              <a:rPr lang="en-US" sz="3200" dirty="0" smtClean="0"/>
              <a:t>Load patient into </a:t>
            </a:r>
          </a:p>
          <a:p>
            <a:pPr marL="0" indent="0">
              <a:buClr>
                <a:schemeClr val="tx1"/>
              </a:buClr>
              <a:buNone/>
            </a:pPr>
            <a:r>
              <a:rPr lang="en-US" dirty="0"/>
              <a:t> </a:t>
            </a:r>
            <a:r>
              <a:rPr lang="en-US" dirty="0" smtClean="0"/>
              <a:t>   </a:t>
            </a:r>
            <a:r>
              <a:rPr lang="en-US" sz="3200" dirty="0" smtClean="0"/>
              <a:t>transport unit</a:t>
            </a:r>
          </a:p>
          <a:p>
            <a:pPr marL="0" indent="0">
              <a:buClr>
                <a:schemeClr val="tx1"/>
              </a:buClr>
              <a:buNone/>
            </a:pPr>
            <a:endParaRPr lang="en-US" sz="1000" dirty="0" smtClean="0"/>
          </a:p>
          <a:p>
            <a:pPr>
              <a:buClr>
                <a:schemeClr val="tx1"/>
              </a:buClr>
              <a:buFontTx/>
              <a:buChar char="•"/>
            </a:pPr>
            <a:r>
              <a:rPr lang="en-US" sz="3200" dirty="0" smtClean="0"/>
              <a:t>Tear off </a:t>
            </a:r>
            <a:r>
              <a:rPr lang="en-US" sz="3200" i="1" u="sng" dirty="0" smtClean="0"/>
              <a:t>Transportation Record</a:t>
            </a:r>
            <a:r>
              <a:rPr lang="en-US" sz="3200" dirty="0" smtClean="0"/>
              <a:t> (“Ticket”) and hand to driver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44735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8" name="Picture 2" descr="C:\Users\Michael\Pictures\Triage tag\_MG_797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295400"/>
            <a:ext cx="4038600" cy="2692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408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wrap="square" numCol="1" anchorCtr="0" compatLnSpc="1">
            <a:prstTxWarp prst="textNoShape">
              <a:avLst/>
            </a:prstTxWarp>
          </a:bodyPr>
          <a:lstStyle/>
          <a:p>
            <a:r>
              <a:rPr lang="en-US" sz="4800" b="1" dirty="0" smtClean="0">
                <a:solidFill>
                  <a:srgbClr val="3D4151"/>
                </a:solidFill>
              </a:rPr>
              <a:t>Enabling Objectives</a:t>
            </a:r>
          </a:p>
        </p:txBody>
      </p:sp>
      <p:sp>
        <p:nvSpPr>
          <p:cNvPr id="2" name="Content Placeholder 1"/>
          <p:cNvSpPr>
            <a:spLocks noGrp="1"/>
          </p:cNvSpPr>
          <p:nvPr>
            <p:ph idx="4294967295"/>
          </p:nvPr>
        </p:nvSpPr>
        <p:spPr>
          <a:xfrm>
            <a:off x="0" y="1524000"/>
            <a:ext cx="9144000" cy="5334000"/>
          </a:xfrm>
        </p:spPr>
        <p:txBody>
          <a:bodyPr>
            <a:normAutofit/>
          </a:bodyPr>
          <a:lstStyle/>
          <a:p>
            <a:pPr marL="17463" indent="0" algn="ctr">
              <a:lnSpc>
                <a:spcPts val="2400"/>
              </a:lnSpc>
              <a:buNone/>
            </a:pPr>
            <a:r>
              <a:rPr lang="en-US" sz="2400" b="1" dirty="0"/>
              <a:t> </a:t>
            </a:r>
            <a:r>
              <a:rPr lang="en-US" b="1" dirty="0">
                <a:effectLst>
                  <a:outerShdw blurRad="38100" dist="38100" dir="2700000" algn="tl">
                    <a:srgbClr val="FFFFFF"/>
                  </a:outerShdw>
                </a:effectLst>
              </a:rPr>
              <a:t>Upon completion of this training the participant </a:t>
            </a:r>
          </a:p>
          <a:p>
            <a:pPr marL="17463" indent="0" algn="ctr">
              <a:lnSpc>
                <a:spcPts val="2400"/>
              </a:lnSpc>
              <a:buNone/>
            </a:pPr>
            <a:r>
              <a:rPr lang="en-US" b="1" dirty="0">
                <a:effectLst>
                  <a:outerShdw blurRad="38100" dist="38100" dir="2700000" algn="tl">
                    <a:srgbClr val="FFFFFF"/>
                  </a:outerShdw>
                </a:effectLst>
              </a:rPr>
              <a:t>       will be able to</a:t>
            </a:r>
            <a:r>
              <a:rPr lang="en-US" b="1" dirty="0" smtClean="0">
                <a:effectLst>
                  <a:outerShdw blurRad="38100" dist="38100" dir="2700000" algn="tl">
                    <a:srgbClr val="FFFFFF"/>
                  </a:outerShdw>
                </a:effectLst>
              </a:rPr>
              <a:t>: </a:t>
            </a:r>
          </a:p>
          <a:p>
            <a:pPr marL="17463" indent="0">
              <a:buNone/>
            </a:pPr>
            <a:endParaRPr lang="en-US" sz="1600" u="sng" dirty="0" smtClean="0"/>
          </a:p>
          <a:p>
            <a:pPr lvl="1">
              <a:buClr>
                <a:schemeClr val="tx1"/>
              </a:buClr>
              <a:buFontTx/>
              <a:buChar char="•"/>
            </a:pPr>
            <a:r>
              <a:rPr lang="en-US" sz="2600" b="1" dirty="0">
                <a:effectLst>
                  <a:outerShdw blurRad="38100" dist="38100" dir="2700000" algn="tl">
                    <a:srgbClr val="FFFFFF"/>
                  </a:outerShdw>
                </a:effectLst>
              </a:rPr>
              <a:t>Identify the positions and the organizational structure of the Incident Command System (ICS) as it applies to a </a:t>
            </a:r>
            <a:br>
              <a:rPr lang="en-US" sz="2600" b="1" dirty="0">
                <a:effectLst>
                  <a:outerShdw blurRad="38100" dist="38100" dir="2700000" algn="tl">
                    <a:srgbClr val="FFFFFF"/>
                  </a:outerShdw>
                </a:effectLst>
              </a:rPr>
            </a:br>
            <a:r>
              <a:rPr lang="en-US" sz="2600" b="1" dirty="0" smtClean="0">
                <a:effectLst>
                  <a:outerShdw blurRad="38100" dist="38100" dir="2700000" algn="tl">
                    <a:srgbClr val="FFFFFF"/>
                  </a:outerShdw>
                </a:effectLst>
              </a:rPr>
              <a:t>Multi-Casualty Incident</a:t>
            </a:r>
          </a:p>
          <a:p>
            <a:pPr lvl="1">
              <a:buClr>
                <a:schemeClr val="tx1"/>
              </a:buClr>
              <a:buFontTx/>
              <a:buChar char="•"/>
            </a:pPr>
            <a:r>
              <a:rPr lang="en-US" sz="2600" b="1" dirty="0" smtClean="0">
                <a:effectLst>
                  <a:outerShdw blurRad="38100" dist="38100" dir="2700000" algn="tl">
                    <a:srgbClr val="FFFFFF"/>
                  </a:outerShdw>
                </a:effectLst>
              </a:rPr>
              <a:t>Explain the responsibilities of the first unit arriving on scene</a:t>
            </a:r>
          </a:p>
          <a:p>
            <a:pPr lvl="1">
              <a:buClr>
                <a:schemeClr val="tx1"/>
              </a:buClr>
              <a:buFontTx/>
              <a:buChar char="•"/>
            </a:pPr>
            <a:r>
              <a:rPr lang="en-US" sz="2600" b="1" dirty="0" smtClean="0">
                <a:effectLst>
                  <a:outerShdw blurRad="38100" dist="38100" dir="2700000" algn="tl">
                    <a:srgbClr val="FFFFFF"/>
                  </a:outerShdw>
                </a:effectLst>
              </a:rPr>
              <a:t>Explain patient flow through the ICS Multi-Casualty structure</a:t>
            </a:r>
          </a:p>
        </p:txBody>
      </p:sp>
    </p:spTree>
    <p:extLst>
      <p:ext uri="{BB962C8B-B14F-4D97-AF65-F5344CB8AC3E}">
        <p14:creationId xmlns:p14="http://schemas.microsoft.com/office/powerpoint/2010/main" val="778256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4294967295"/>
          </p:nvPr>
        </p:nvSpPr>
        <p:spPr>
          <a:xfrm>
            <a:off x="0" y="1560513"/>
            <a:ext cx="8610600" cy="5157787"/>
          </a:xfrm>
        </p:spPr>
        <p:txBody>
          <a:bodyPr>
            <a:normAutofit/>
          </a:bodyPr>
          <a:lstStyle/>
          <a:p>
            <a:pPr>
              <a:buClr>
                <a:schemeClr val="tx1"/>
              </a:buClr>
              <a:buFontTx/>
              <a:buChar char="•"/>
            </a:pPr>
            <a:r>
              <a:rPr lang="en-US" sz="2400" dirty="0" smtClean="0"/>
              <a:t>Remind provider to update or </a:t>
            </a:r>
          </a:p>
          <a:p>
            <a:pPr marL="0" indent="0">
              <a:buClr>
                <a:schemeClr val="tx1"/>
              </a:buClr>
              <a:buNone/>
            </a:pPr>
            <a:r>
              <a:rPr lang="en-US" sz="2400" dirty="0"/>
              <a:t> </a:t>
            </a:r>
            <a:r>
              <a:rPr lang="en-US" sz="2400" dirty="0" smtClean="0"/>
              <a:t>    complete </a:t>
            </a:r>
            <a:r>
              <a:rPr lang="en-US" sz="2400" b="1" i="1" dirty="0" smtClean="0"/>
              <a:t>Transport Line </a:t>
            </a:r>
            <a:r>
              <a:rPr lang="en-US" sz="2400" dirty="0" smtClean="0"/>
              <a:t>on </a:t>
            </a:r>
          </a:p>
          <a:p>
            <a:pPr marL="0" indent="0">
              <a:buClr>
                <a:schemeClr val="tx1"/>
              </a:buClr>
              <a:buNone/>
            </a:pPr>
            <a:r>
              <a:rPr lang="en-US" sz="2400" dirty="0"/>
              <a:t> </a:t>
            </a:r>
            <a:r>
              <a:rPr lang="en-US" sz="2400" dirty="0" smtClean="0"/>
              <a:t>    the PTS or Tag once hospital is assigned</a:t>
            </a:r>
          </a:p>
          <a:p>
            <a:pPr>
              <a:buClr>
                <a:schemeClr val="tx1"/>
              </a:buClr>
              <a:buFontTx/>
              <a:buChar char="•"/>
            </a:pPr>
            <a:endParaRPr lang="en-US" sz="1200" dirty="0" smtClean="0"/>
          </a:p>
          <a:p>
            <a:pPr marL="0" indent="0">
              <a:buClr>
                <a:schemeClr val="tx1"/>
              </a:buClr>
              <a:buNone/>
            </a:pPr>
            <a:endParaRPr lang="en-US" sz="1200" dirty="0" smtClean="0"/>
          </a:p>
          <a:p>
            <a:pPr>
              <a:buClr>
                <a:schemeClr val="tx1"/>
              </a:buClr>
              <a:buFontTx/>
              <a:buChar char="•"/>
            </a:pPr>
            <a:r>
              <a:rPr lang="en-US" sz="2400" dirty="0" smtClean="0"/>
              <a:t>On hospital arrival, place </a:t>
            </a:r>
            <a:r>
              <a:rPr lang="en-US" sz="2400" b="1" i="1" dirty="0" smtClean="0"/>
              <a:t>Barcode Labels </a:t>
            </a:r>
            <a:r>
              <a:rPr lang="en-US" sz="2400" dirty="0" smtClean="0"/>
              <a:t>on official printout copies of the </a:t>
            </a:r>
            <a:r>
              <a:rPr lang="en-US" sz="2400" i="1" dirty="0" smtClean="0"/>
              <a:t>Electronic Patient Care Report</a:t>
            </a:r>
            <a:r>
              <a:rPr lang="en-US" sz="2400" dirty="0" smtClean="0"/>
              <a:t> </a:t>
            </a:r>
            <a:r>
              <a:rPr lang="en-US" sz="2400" i="1" dirty="0" smtClean="0"/>
              <a:t>(ePCR) or electronic Maryland EMS Data System (eMEDS) and hospital chart</a:t>
            </a:r>
            <a:endParaRPr lang="en-US" i="1" dirty="0" smtClean="0"/>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4762500"/>
            <a:ext cx="42386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7" y="1775174"/>
            <a:ext cx="42386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6553200" y="1698974"/>
            <a:ext cx="1309688" cy="4346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9" name="Oval 8"/>
          <p:cNvSpPr/>
          <p:nvPr/>
        </p:nvSpPr>
        <p:spPr>
          <a:xfrm>
            <a:off x="6249839" y="5330456"/>
            <a:ext cx="2314575" cy="723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10"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r>
              <a:rPr lang="en-US" sz="4800" b="1" dirty="0" smtClean="0">
                <a:solidFill>
                  <a:srgbClr val="3D4151"/>
                </a:solidFill>
              </a:rPr>
              <a:t>Patient Loading</a:t>
            </a:r>
          </a:p>
        </p:txBody>
      </p:sp>
    </p:spTree>
    <p:extLst>
      <p:ext uri="{BB962C8B-B14F-4D97-AF65-F5344CB8AC3E}">
        <p14:creationId xmlns:p14="http://schemas.microsoft.com/office/powerpoint/2010/main" val="2231385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8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b="1" dirty="0" smtClean="0">
                <a:solidFill>
                  <a:srgbClr val="3D4151"/>
                </a:solidFill>
              </a:rPr>
              <a:t>Medical Communication Coordinator</a:t>
            </a:r>
          </a:p>
        </p:txBody>
      </p:sp>
      <p:sp>
        <p:nvSpPr>
          <p:cNvPr id="57527" name="Rectangle 183"/>
          <p:cNvSpPr>
            <a:spLocks noGrp="1" noChangeArrowheads="1"/>
          </p:cNvSpPr>
          <p:nvPr>
            <p:ph type="body" idx="4294967295"/>
          </p:nvPr>
        </p:nvSpPr>
        <p:spPr>
          <a:xfrm>
            <a:off x="381000" y="1012825"/>
            <a:ext cx="8458200" cy="5187950"/>
          </a:xfrm>
        </p:spPr>
        <p:txBody>
          <a:bodyPr/>
          <a:lstStyle/>
          <a:p>
            <a:pPr>
              <a:lnSpc>
                <a:spcPct val="150000"/>
              </a:lnSpc>
              <a:spcBef>
                <a:spcPct val="15000"/>
              </a:spcBef>
              <a:buClr>
                <a:schemeClr val="tx1"/>
              </a:buClr>
              <a:buFontTx/>
              <a:buChar char="•"/>
            </a:pPr>
            <a:r>
              <a:rPr lang="en-US" sz="2800" dirty="0" smtClean="0"/>
              <a:t>Receive ticket from </a:t>
            </a:r>
            <a:r>
              <a:rPr lang="en-US" sz="2800" i="1" u="sng" dirty="0" smtClean="0"/>
              <a:t>Ambulance Disposition Coordinator</a:t>
            </a:r>
          </a:p>
          <a:p>
            <a:pPr>
              <a:lnSpc>
                <a:spcPct val="150000"/>
              </a:lnSpc>
              <a:spcBef>
                <a:spcPct val="15000"/>
              </a:spcBef>
              <a:buClr>
                <a:schemeClr val="tx1"/>
              </a:buClr>
              <a:buFontTx/>
              <a:buChar char="•"/>
            </a:pPr>
            <a:r>
              <a:rPr lang="en-US" sz="2800" dirty="0" smtClean="0"/>
              <a:t>Communicate information to hospital</a:t>
            </a:r>
          </a:p>
          <a:p>
            <a:pPr lvl="1">
              <a:lnSpc>
                <a:spcPct val="150000"/>
              </a:lnSpc>
              <a:spcBef>
                <a:spcPct val="15000"/>
              </a:spcBef>
              <a:buClr>
                <a:srgbClr val="545970"/>
              </a:buClr>
              <a:buFontTx/>
              <a:buChar char="•"/>
            </a:pPr>
            <a:r>
              <a:rPr lang="en-US" sz="2400" i="1" dirty="0" smtClean="0"/>
              <a:t>Unit, jurisdiction, and number</a:t>
            </a:r>
          </a:p>
          <a:p>
            <a:pPr lvl="1">
              <a:lnSpc>
                <a:spcPct val="150000"/>
              </a:lnSpc>
              <a:spcBef>
                <a:spcPct val="15000"/>
              </a:spcBef>
              <a:buClr>
                <a:srgbClr val="545970"/>
              </a:buClr>
              <a:buFontTx/>
              <a:buChar char="•"/>
            </a:pPr>
            <a:r>
              <a:rPr lang="en-US" sz="2400" i="1" dirty="0" smtClean="0"/>
              <a:t>Number of patients with priority of each</a:t>
            </a:r>
          </a:p>
          <a:p>
            <a:pPr>
              <a:lnSpc>
                <a:spcPct val="150000"/>
              </a:lnSpc>
              <a:spcBef>
                <a:spcPct val="15000"/>
              </a:spcBef>
              <a:buClr>
                <a:schemeClr val="tx1"/>
              </a:buClr>
              <a:buFontTx/>
              <a:buChar char="•"/>
            </a:pPr>
            <a:r>
              <a:rPr lang="en-US" sz="2800" dirty="0" smtClean="0"/>
              <a:t>Initial ticket in the </a:t>
            </a:r>
            <a:r>
              <a:rPr lang="en-US" sz="2800" i="1" dirty="0" smtClean="0"/>
              <a:t>“</a:t>
            </a:r>
            <a:r>
              <a:rPr lang="en-US" sz="2800" i="1" u="sng" dirty="0" smtClean="0"/>
              <a:t>Notified</a:t>
            </a:r>
            <a:r>
              <a:rPr lang="en-US" sz="2800" i="1" dirty="0" smtClean="0"/>
              <a:t>”</a:t>
            </a:r>
            <a:r>
              <a:rPr lang="en-US" sz="2800" dirty="0" smtClean="0"/>
              <a:t> field</a:t>
            </a:r>
          </a:p>
          <a:p>
            <a:pPr>
              <a:buFont typeface="Arial" pitchFamily="34" charset="0"/>
              <a:buNone/>
            </a:pPr>
            <a:endParaRPr lang="en-US" sz="2500" dirty="0" smtClean="0"/>
          </a:p>
          <a:p>
            <a:pPr lvl="1"/>
            <a:endParaRPr lang="en-US" sz="2400" dirty="0" smtClean="0"/>
          </a:p>
        </p:txBody>
      </p:sp>
      <p:pic>
        <p:nvPicPr>
          <p:cNvPr id="544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19600"/>
            <a:ext cx="447516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6248400" y="5193507"/>
            <a:ext cx="990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Tree>
    <p:extLst>
      <p:ext uri="{BB962C8B-B14F-4D97-AF65-F5344CB8AC3E}">
        <p14:creationId xmlns:p14="http://schemas.microsoft.com/office/powerpoint/2010/main" val="1012235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4294967295"/>
          </p:nvPr>
        </p:nvSpPr>
        <p:spPr>
          <a:xfrm>
            <a:off x="855873" y="1295400"/>
            <a:ext cx="7983328" cy="3595688"/>
          </a:xfrm>
        </p:spPr>
        <p:txBody>
          <a:bodyPr/>
          <a:lstStyle/>
          <a:p>
            <a:pPr>
              <a:lnSpc>
                <a:spcPct val="80000"/>
              </a:lnSpc>
              <a:buClr>
                <a:schemeClr val="tx1"/>
              </a:buClr>
            </a:pPr>
            <a:r>
              <a:rPr lang="en-US" sz="2900" dirty="0" smtClean="0"/>
              <a:t>Direct Transport Unit to </a:t>
            </a:r>
          </a:p>
          <a:p>
            <a:pPr marL="0" indent="0">
              <a:lnSpc>
                <a:spcPct val="80000"/>
              </a:lnSpc>
              <a:buClr>
                <a:schemeClr val="tx1"/>
              </a:buClr>
              <a:buNone/>
            </a:pPr>
            <a:r>
              <a:rPr lang="en-US" sz="2900" dirty="0"/>
              <a:t> </a:t>
            </a:r>
            <a:r>
              <a:rPr lang="en-US" sz="2900" dirty="0" smtClean="0"/>
              <a:t>   Ambulance Disposition Coordinator</a:t>
            </a:r>
          </a:p>
          <a:p>
            <a:pPr>
              <a:lnSpc>
                <a:spcPct val="80000"/>
              </a:lnSpc>
              <a:buClr>
                <a:schemeClr val="tx1"/>
              </a:buClr>
            </a:pPr>
            <a:endParaRPr lang="en-US" sz="2900" i="1" u="sng" dirty="0" smtClean="0"/>
          </a:p>
          <a:p>
            <a:pPr>
              <a:lnSpc>
                <a:spcPct val="80000"/>
              </a:lnSpc>
              <a:buClr>
                <a:schemeClr val="tx1"/>
              </a:buClr>
            </a:pPr>
            <a:r>
              <a:rPr lang="en-US" sz="2900" dirty="0" smtClean="0"/>
              <a:t>Maintain </a:t>
            </a:r>
            <a:r>
              <a:rPr lang="en-US" sz="2900" b="1" i="1" u="sng" dirty="0" smtClean="0"/>
              <a:t>One Way</a:t>
            </a:r>
            <a:r>
              <a:rPr lang="en-US" sz="2900" dirty="0" smtClean="0"/>
              <a:t> traffic flow </a:t>
            </a:r>
          </a:p>
          <a:p>
            <a:pPr>
              <a:lnSpc>
                <a:spcPct val="80000"/>
              </a:lnSpc>
              <a:buClr>
                <a:schemeClr val="tx1"/>
              </a:buClr>
            </a:pPr>
            <a:r>
              <a:rPr lang="en-US" sz="2900" dirty="0" smtClean="0"/>
              <a:t>Do NOT have unit back up or </a:t>
            </a:r>
            <a:r>
              <a:rPr lang="en-US" sz="2900" dirty="0"/>
              <a:t>b</a:t>
            </a:r>
            <a:r>
              <a:rPr lang="en-US" sz="2900" dirty="0" smtClean="0"/>
              <a:t>ack in</a:t>
            </a:r>
          </a:p>
        </p:txBody>
      </p:sp>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73" y="4016376"/>
            <a:ext cx="3779922" cy="163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5029200" y="4581542"/>
            <a:ext cx="1905000" cy="54689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ClrTx/>
              <a:buFontTx/>
              <a:buNone/>
            </a:pPr>
            <a:r>
              <a:rPr lang="en-US" sz="1800" dirty="0">
                <a:solidFill>
                  <a:srgbClr val="FFFFFF"/>
                </a:solidFill>
              </a:rPr>
              <a:t>One Way</a:t>
            </a:r>
          </a:p>
        </p:txBody>
      </p:sp>
      <p:sp>
        <p:nvSpPr>
          <p:cNvPr id="7"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r>
              <a:rPr lang="en-US" sz="4800" b="1" dirty="0" smtClean="0">
                <a:solidFill>
                  <a:srgbClr val="3D4151"/>
                </a:solidFill>
              </a:rPr>
              <a:t>Patient Loading</a:t>
            </a:r>
          </a:p>
        </p:txBody>
      </p:sp>
    </p:spTree>
    <p:extLst>
      <p:ext uri="{BB962C8B-B14F-4D97-AF65-F5344CB8AC3E}">
        <p14:creationId xmlns:p14="http://schemas.microsoft.com/office/powerpoint/2010/main" val="5325641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b="1" dirty="0" smtClean="0">
                <a:solidFill>
                  <a:srgbClr val="3D4151"/>
                </a:solidFill>
              </a:rPr>
              <a:t>Ambulance Disposition Coordinator</a:t>
            </a:r>
          </a:p>
        </p:txBody>
      </p:sp>
      <p:sp>
        <p:nvSpPr>
          <p:cNvPr id="34819" name="Rectangle 3"/>
          <p:cNvSpPr>
            <a:spLocks noGrp="1" noChangeArrowheads="1"/>
          </p:cNvSpPr>
          <p:nvPr>
            <p:ph type="body" idx="4294967295"/>
          </p:nvPr>
        </p:nvSpPr>
        <p:spPr>
          <a:xfrm>
            <a:off x="304800" y="1143000"/>
            <a:ext cx="8153400" cy="2971800"/>
          </a:xfrm>
        </p:spPr>
        <p:txBody>
          <a:bodyPr>
            <a:noAutofit/>
          </a:bodyPr>
          <a:lstStyle/>
          <a:p>
            <a:pPr>
              <a:lnSpc>
                <a:spcPct val="80000"/>
              </a:lnSpc>
              <a:buClr>
                <a:schemeClr val="tx1"/>
              </a:buClr>
            </a:pPr>
            <a:r>
              <a:rPr lang="en-US" sz="2400" dirty="0" smtClean="0"/>
              <a:t>Receive </a:t>
            </a:r>
            <a:r>
              <a:rPr lang="en-US" sz="2400" i="1" dirty="0" smtClean="0"/>
              <a:t>Transport Record</a:t>
            </a:r>
            <a:r>
              <a:rPr lang="en-US" sz="2400" dirty="0" smtClean="0"/>
              <a:t> </a:t>
            </a:r>
          </a:p>
          <a:p>
            <a:pPr marL="0" indent="0">
              <a:lnSpc>
                <a:spcPct val="80000"/>
              </a:lnSpc>
              <a:buClr>
                <a:schemeClr val="tx1"/>
              </a:buClr>
              <a:buNone/>
            </a:pPr>
            <a:r>
              <a:rPr lang="en-US" sz="2400" dirty="0"/>
              <a:t> </a:t>
            </a:r>
            <a:r>
              <a:rPr lang="en-US" sz="2400" dirty="0" smtClean="0"/>
              <a:t>   (commonly called “Tickets”) from driver</a:t>
            </a:r>
          </a:p>
          <a:p>
            <a:pPr>
              <a:lnSpc>
                <a:spcPct val="80000"/>
              </a:lnSpc>
              <a:buClr>
                <a:schemeClr val="tx1"/>
              </a:buClr>
            </a:pPr>
            <a:endParaRPr lang="en-US" sz="2400" dirty="0" smtClean="0"/>
          </a:p>
          <a:p>
            <a:pPr>
              <a:lnSpc>
                <a:spcPct val="80000"/>
              </a:lnSpc>
              <a:buClr>
                <a:schemeClr val="tx1"/>
              </a:buClr>
            </a:pPr>
            <a:r>
              <a:rPr lang="en-US" sz="2400" dirty="0" smtClean="0"/>
              <a:t>Scan ticket with PTS</a:t>
            </a:r>
          </a:p>
          <a:p>
            <a:pPr lvl="1">
              <a:lnSpc>
                <a:spcPct val="80000"/>
              </a:lnSpc>
              <a:buClr>
                <a:schemeClr val="tx1"/>
              </a:buClr>
            </a:pPr>
            <a:r>
              <a:rPr lang="en-US" sz="2400" dirty="0" smtClean="0"/>
              <a:t>Select input and select destination</a:t>
            </a:r>
          </a:p>
          <a:p>
            <a:pPr lvl="1">
              <a:lnSpc>
                <a:spcPct val="80000"/>
              </a:lnSpc>
              <a:buClr>
                <a:schemeClr val="tx1"/>
              </a:buClr>
            </a:pPr>
            <a:r>
              <a:rPr lang="en-US" sz="2400" dirty="0" smtClean="0"/>
              <a:t>Hit the “Now Button”</a:t>
            </a:r>
          </a:p>
          <a:p>
            <a:pPr lvl="1">
              <a:lnSpc>
                <a:spcPct val="80000"/>
              </a:lnSpc>
              <a:buClr>
                <a:schemeClr val="tx1"/>
              </a:buClr>
            </a:pPr>
            <a:endParaRPr lang="en-US" sz="2400" dirty="0" smtClean="0">
              <a:latin typeface="+mj-lt"/>
            </a:endParaRPr>
          </a:p>
          <a:p>
            <a:pPr>
              <a:lnSpc>
                <a:spcPct val="80000"/>
              </a:lnSpc>
              <a:buClr>
                <a:schemeClr val="tx1"/>
              </a:buClr>
            </a:pPr>
            <a:r>
              <a:rPr lang="en-US" sz="2400" dirty="0" smtClean="0">
                <a:latin typeface="+mj-lt"/>
              </a:rPr>
              <a:t>Transport “Tickets” go from the driver to the Disposition Coordinator</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343400"/>
            <a:ext cx="4919663"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458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b="1" dirty="0" smtClean="0">
                <a:solidFill>
                  <a:srgbClr val="3D4151"/>
                </a:solidFill>
              </a:rPr>
              <a:t>Ambulance Disposition Coordinator</a:t>
            </a:r>
          </a:p>
        </p:txBody>
      </p:sp>
      <p:sp>
        <p:nvSpPr>
          <p:cNvPr id="192515" name="Rectangle 3"/>
          <p:cNvSpPr>
            <a:spLocks noGrp="1" noChangeArrowheads="1"/>
          </p:cNvSpPr>
          <p:nvPr>
            <p:ph type="body" idx="4294967295"/>
          </p:nvPr>
        </p:nvSpPr>
        <p:spPr>
          <a:xfrm>
            <a:off x="0" y="1371600"/>
            <a:ext cx="9144000" cy="1349375"/>
          </a:xfrm>
        </p:spPr>
        <p:txBody>
          <a:bodyPr>
            <a:normAutofit/>
          </a:bodyPr>
          <a:lstStyle/>
          <a:p>
            <a:pPr marL="114300" indent="0">
              <a:lnSpc>
                <a:spcPct val="90000"/>
              </a:lnSpc>
              <a:buFont typeface="Arial" pitchFamily="34" charset="0"/>
              <a:buNone/>
            </a:pPr>
            <a:r>
              <a:rPr lang="en-US" sz="2800" dirty="0" smtClean="0"/>
              <a:t>Discusses the destination hospital </a:t>
            </a:r>
            <a:r>
              <a:rPr lang="en-US" sz="2800" dirty="0"/>
              <a:t>(</a:t>
            </a:r>
            <a:r>
              <a:rPr lang="en-US" sz="2800" dirty="0" smtClean="0"/>
              <a:t>appropriate for patient condition) with the </a:t>
            </a:r>
            <a:r>
              <a:rPr lang="en-US" sz="2800" i="1" u="sng" dirty="0" smtClean="0"/>
              <a:t>Medical Communication Coordinator</a:t>
            </a:r>
            <a:endParaRPr lang="en-US" sz="2800" u="sng" dirty="0" smtClean="0"/>
          </a:p>
        </p:txBody>
      </p:sp>
      <p:pic>
        <p:nvPicPr>
          <p:cNvPr id="540685" name="Picture 2" descr="C:\Users\Michael\Pictures\Triage tag\_MG_92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504795"/>
            <a:ext cx="3630613" cy="26006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22575"/>
            <a:ext cx="2524125"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7" y="5346700"/>
            <a:ext cx="5383213"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Line 44"/>
          <p:cNvSpPr>
            <a:spLocks noChangeShapeType="1"/>
          </p:cNvSpPr>
          <p:nvPr/>
        </p:nvSpPr>
        <p:spPr bwMode="auto">
          <a:xfrm rot="-120000" flipH="1" flipV="1">
            <a:off x="3222955" y="5724502"/>
            <a:ext cx="362875" cy="19050"/>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2971800" y="5864225"/>
            <a:ext cx="915987" cy="369332"/>
          </a:xfrm>
          <a:prstGeom prst="rect">
            <a:avLst/>
          </a:prstGeom>
          <a:noFill/>
        </p:spPr>
        <p:txBody>
          <a:bodyPr wrap="square" rtlCol="0">
            <a:spAutoFit/>
          </a:bodyPr>
          <a:lstStyle/>
          <a:p>
            <a:r>
              <a:rPr lang="en-US" b="1" dirty="0" smtClean="0"/>
              <a:t>Ticket</a:t>
            </a:r>
            <a:endParaRPr lang="en-US" b="1" dirty="0"/>
          </a:p>
        </p:txBody>
      </p:sp>
    </p:spTree>
    <p:extLst>
      <p:ext uri="{BB962C8B-B14F-4D97-AF65-F5344CB8AC3E}">
        <p14:creationId xmlns:p14="http://schemas.microsoft.com/office/powerpoint/2010/main" val="16463820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idx="4294967295"/>
          </p:nvPr>
        </p:nvSpPr>
        <p:spPr>
          <a:xfrm>
            <a:off x="285750" y="1143000"/>
            <a:ext cx="8858250" cy="3657600"/>
          </a:xfrm>
        </p:spPr>
        <p:txBody>
          <a:bodyPr>
            <a:noAutofit/>
          </a:bodyPr>
          <a:lstStyle/>
          <a:p>
            <a:pPr>
              <a:buClr>
                <a:schemeClr val="tx1"/>
              </a:buClr>
              <a:buFontTx/>
              <a:buChar char="•"/>
            </a:pPr>
            <a:r>
              <a:rPr lang="en-US" sz="2800" dirty="0" smtClean="0"/>
              <a:t>Give driver destination and confirm directions</a:t>
            </a:r>
          </a:p>
          <a:p>
            <a:pPr>
              <a:buClr>
                <a:schemeClr val="tx1"/>
              </a:buClr>
              <a:buFontTx/>
              <a:buChar char="•"/>
            </a:pPr>
            <a:r>
              <a:rPr lang="en-US" sz="2800" dirty="0" smtClean="0"/>
              <a:t>Insert hospital info on PTS </a:t>
            </a:r>
            <a:endParaRPr lang="en-US" sz="2800" dirty="0"/>
          </a:p>
          <a:p>
            <a:pPr>
              <a:buClr>
                <a:schemeClr val="tx1"/>
              </a:buClr>
              <a:buFontTx/>
              <a:buChar char="•"/>
            </a:pPr>
            <a:r>
              <a:rPr lang="en-US" sz="2800" dirty="0" smtClean="0"/>
              <a:t>Write destination and transport time</a:t>
            </a:r>
            <a:r>
              <a:rPr lang="en-US" sz="2800" i="1" dirty="0" smtClean="0"/>
              <a:t> </a:t>
            </a:r>
            <a:r>
              <a:rPr lang="en-US" sz="2800" dirty="0" smtClean="0"/>
              <a:t>on ticket</a:t>
            </a:r>
          </a:p>
          <a:p>
            <a:pPr>
              <a:buClr>
                <a:schemeClr val="tx1"/>
              </a:buClr>
              <a:buFontTx/>
              <a:buChar char="•"/>
            </a:pPr>
            <a:r>
              <a:rPr lang="en-US" sz="2800" dirty="0" smtClean="0"/>
              <a:t>Give ticket to </a:t>
            </a:r>
          </a:p>
          <a:p>
            <a:pPr marL="0" indent="0">
              <a:buClr>
                <a:schemeClr val="tx1"/>
              </a:buClr>
              <a:buNone/>
            </a:pPr>
            <a:r>
              <a:rPr lang="en-US" sz="2800" i="1" dirty="0" smtClean="0"/>
              <a:t>    </a:t>
            </a:r>
            <a:r>
              <a:rPr lang="en-US" sz="2800" i="1" u="sng" dirty="0" smtClean="0"/>
              <a:t>Medical Communication Coordinator</a:t>
            </a:r>
          </a:p>
        </p:txBody>
      </p:sp>
      <p:pic>
        <p:nvPicPr>
          <p:cNvPr id="5427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038600"/>
            <a:ext cx="41084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143000" y="4863306"/>
            <a:ext cx="1676400" cy="4683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sp>
        <p:nvSpPr>
          <p:cNvPr id="7" name="Oval 6"/>
          <p:cNvSpPr/>
          <p:nvPr/>
        </p:nvSpPr>
        <p:spPr>
          <a:xfrm>
            <a:off x="2824163" y="5205413"/>
            <a:ext cx="757237"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FontTx/>
              <a:buNone/>
              <a:defRPr/>
            </a:pPr>
            <a:endParaRPr lang="en-US" sz="1800"/>
          </a:p>
        </p:txBody>
      </p:sp>
      <p:pic>
        <p:nvPicPr>
          <p:cNvPr id="542730" name="Picture 2" descr="C:\Users\Michael\Pictures\Triage tag\_MG_928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526" y="2979840"/>
            <a:ext cx="2495550" cy="3035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5" name="Rectangle 75"/>
          <p:cNvSpPr>
            <a:spLocks noChangeArrowheads="1"/>
          </p:cNvSpPr>
          <p:nvPr/>
        </p:nvSpPr>
        <p:spPr bwMode="auto">
          <a:xfrm>
            <a:off x="1800225" y="5019675"/>
            <a:ext cx="16668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spcBef>
                <a:spcPct val="0"/>
              </a:spcBef>
              <a:buClrTx/>
              <a:buFontTx/>
              <a:buNone/>
            </a:pPr>
            <a:r>
              <a:rPr lang="en-US" sz="1100" b="1" dirty="0">
                <a:solidFill>
                  <a:srgbClr val="FFFFFF"/>
                </a:solidFill>
                <a:latin typeface="Times New Roman" pitchFamily="18" charset="0"/>
              </a:rPr>
              <a:t>Patient Transport Recorder</a:t>
            </a:r>
            <a:endParaRPr lang="en-US" sz="1100" dirty="0">
              <a:latin typeface="Arial" pitchFamily="34" charset="0"/>
            </a:endParaRPr>
          </a:p>
        </p:txBody>
      </p:sp>
      <p:sp>
        <p:nvSpPr>
          <p:cNvPr id="10"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b="1" dirty="0" smtClean="0">
                <a:solidFill>
                  <a:srgbClr val="3D4151"/>
                </a:solidFill>
              </a:rPr>
              <a:t>Ambulance Disposition Coordinator</a:t>
            </a:r>
          </a:p>
        </p:txBody>
      </p:sp>
    </p:spTree>
    <p:extLst>
      <p:ext uri="{BB962C8B-B14F-4D97-AF65-F5344CB8AC3E}">
        <p14:creationId xmlns:p14="http://schemas.microsoft.com/office/powerpoint/2010/main" val="3489210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body" idx="4294967295"/>
          </p:nvPr>
        </p:nvSpPr>
        <p:spPr>
          <a:xfrm>
            <a:off x="533400" y="1400175"/>
            <a:ext cx="8610600" cy="5076825"/>
          </a:xfrm>
        </p:spPr>
        <p:txBody>
          <a:bodyPr/>
          <a:lstStyle/>
          <a:p>
            <a:pPr>
              <a:lnSpc>
                <a:spcPct val="90000"/>
              </a:lnSpc>
              <a:buClr>
                <a:schemeClr val="tx1"/>
              </a:buClr>
              <a:buFontTx/>
              <a:buChar char="•"/>
            </a:pPr>
            <a:r>
              <a:rPr lang="en-US" sz="2800" dirty="0" smtClean="0"/>
              <a:t>Receives “ticket” back from </a:t>
            </a:r>
            <a:r>
              <a:rPr lang="en-US" sz="2800" i="1" u="sng" dirty="0" smtClean="0"/>
              <a:t>Medical Communications Coordinator</a:t>
            </a:r>
          </a:p>
          <a:p>
            <a:pPr>
              <a:lnSpc>
                <a:spcPct val="90000"/>
              </a:lnSpc>
              <a:buClr>
                <a:schemeClr val="tx1"/>
              </a:buClr>
              <a:buFontTx/>
              <a:buChar char="•"/>
            </a:pPr>
            <a:r>
              <a:rPr lang="en-US" sz="2800" dirty="0" smtClean="0"/>
              <a:t>Tracks available beds at hospitals</a:t>
            </a:r>
          </a:p>
          <a:p>
            <a:pPr>
              <a:lnSpc>
                <a:spcPct val="90000"/>
              </a:lnSpc>
              <a:buClr>
                <a:schemeClr val="tx1"/>
              </a:buClr>
              <a:buFontTx/>
              <a:buChar char="•"/>
            </a:pPr>
            <a:r>
              <a:rPr lang="en-US" sz="2800" dirty="0" smtClean="0"/>
              <a:t>Scans barcode label with PTS </a:t>
            </a:r>
          </a:p>
          <a:p>
            <a:pPr>
              <a:lnSpc>
                <a:spcPct val="90000"/>
              </a:lnSpc>
              <a:buClr>
                <a:schemeClr val="tx1"/>
              </a:buClr>
              <a:buFontTx/>
              <a:buChar char="•"/>
            </a:pPr>
            <a:r>
              <a:rPr lang="en-US" sz="2800" dirty="0" smtClean="0"/>
              <a:t>Places “</a:t>
            </a:r>
            <a:r>
              <a:rPr lang="en-US" sz="2800" i="1" dirty="0" smtClean="0"/>
              <a:t>ticket</a:t>
            </a:r>
            <a:r>
              <a:rPr lang="en-US" sz="2800" dirty="0" smtClean="0"/>
              <a:t>” label on </a:t>
            </a:r>
          </a:p>
          <a:p>
            <a:pPr marL="0" indent="0">
              <a:lnSpc>
                <a:spcPct val="90000"/>
              </a:lnSpc>
              <a:buClr>
                <a:schemeClr val="tx1"/>
              </a:buClr>
              <a:buNone/>
            </a:pPr>
            <a:r>
              <a:rPr lang="en-US" sz="2800" i="1" dirty="0" smtClean="0"/>
              <a:t>     </a:t>
            </a:r>
            <a:r>
              <a:rPr lang="en-US" sz="2800" i="1" u="sng" dirty="0" smtClean="0"/>
              <a:t>hospital destination logs</a:t>
            </a:r>
            <a:r>
              <a:rPr lang="en-US" sz="2800" dirty="0" smtClean="0"/>
              <a:t> and </a:t>
            </a:r>
          </a:p>
          <a:p>
            <a:pPr marL="0" indent="0">
              <a:lnSpc>
                <a:spcPct val="90000"/>
              </a:lnSpc>
              <a:buClr>
                <a:schemeClr val="tx1"/>
              </a:buClr>
              <a:buNone/>
            </a:pPr>
            <a:r>
              <a:rPr lang="en-US" sz="2800" dirty="0"/>
              <a:t> </a:t>
            </a:r>
            <a:r>
              <a:rPr lang="en-US" sz="2800" dirty="0" smtClean="0"/>
              <a:t>    notes time </a:t>
            </a:r>
          </a:p>
        </p:txBody>
      </p:sp>
      <p:pic>
        <p:nvPicPr>
          <p:cNvPr id="110595" name="Picture 4" descr="PIC0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460" y="2895600"/>
            <a:ext cx="3429000" cy="29560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b="1" dirty="0" smtClean="0">
                <a:solidFill>
                  <a:srgbClr val="3D4151"/>
                </a:solidFill>
              </a:rPr>
              <a:t>Ambulance Disposition Coordinator</a:t>
            </a:r>
          </a:p>
        </p:txBody>
      </p:sp>
    </p:spTree>
    <p:extLst>
      <p:ext uri="{BB962C8B-B14F-4D97-AF65-F5344CB8AC3E}">
        <p14:creationId xmlns:p14="http://schemas.microsoft.com/office/powerpoint/2010/main" val="16516800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7917"/>
            <a:ext cx="9144000" cy="1143000"/>
          </a:xfrm>
        </p:spPr>
        <p:txBody>
          <a:bodyPr wrap="square" numCol="1" anchorCtr="0" compatLnSpc="1">
            <a:prstTxWarp prst="textNoShape">
              <a:avLst/>
            </a:prstTxWarp>
            <a:normAutofit/>
          </a:bodyPr>
          <a:lstStyle/>
          <a:p>
            <a:pPr algn="ctr"/>
            <a:r>
              <a:rPr lang="en-US" sz="4800" b="1" dirty="0" smtClean="0">
                <a:solidFill>
                  <a:srgbClr val="3D4151"/>
                </a:solidFill>
              </a:rPr>
              <a:t>The Process in Review</a:t>
            </a:r>
          </a:p>
        </p:txBody>
      </p:sp>
      <p:sp>
        <p:nvSpPr>
          <p:cNvPr id="35843" name="Rectangle 3"/>
          <p:cNvSpPr>
            <a:spLocks noGrp="1" noChangeArrowheads="1"/>
          </p:cNvSpPr>
          <p:nvPr>
            <p:ph type="body" idx="4294967295"/>
          </p:nvPr>
        </p:nvSpPr>
        <p:spPr>
          <a:xfrm>
            <a:off x="609600" y="1066800"/>
            <a:ext cx="8229600" cy="5181600"/>
          </a:xfrm>
        </p:spPr>
        <p:txBody>
          <a:bodyPr>
            <a:normAutofit lnSpcReduction="10000"/>
          </a:bodyPr>
          <a:lstStyle/>
          <a:p>
            <a:pPr>
              <a:buClr>
                <a:schemeClr val="tx1"/>
              </a:buClr>
              <a:buFontTx/>
              <a:buChar char="•"/>
            </a:pPr>
            <a:r>
              <a:rPr lang="en-US" sz="3200" dirty="0" smtClean="0"/>
              <a:t>Incident Occurs</a:t>
            </a:r>
          </a:p>
          <a:p>
            <a:pPr eaLnBrk="0" hangingPunct="0">
              <a:buClr>
                <a:schemeClr val="tx1"/>
              </a:buClr>
              <a:buFontTx/>
              <a:buChar char="•"/>
            </a:pPr>
            <a:r>
              <a:rPr lang="en-US" sz="3200" dirty="0" smtClean="0"/>
              <a:t>Walking wounded sent to </a:t>
            </a:r>
            <a:r>
              <a:rPr lang="en-US" sz="3200" i="1" dirty="0" smtClean="0"/>
              <a:t>Casualty Collection Point</a:t>
            </a:r>
          </a:p>
          <a:p>
            <a:pPr eaLnBrk="0" hangingPunct="0">
              <a:buClr>
                <a:schemeClr val="tx1"/>
              </a:buClr>
              <a:buFontTx/>
              <a:buChar char="•"/>
            </a:pPr>
            <a:r>
              <a:rPr lang="en-US" sz="3200" dirty="0" smtClean="0"/>
              <a:t>Triage </a:t>
            </a:r>
            <a:r>
              <a:rPr lang="en-US" dirty="0" smtClean="0"/>
              <a:t>of Patients</a:t>
            </a:r>
          </a:p>
          <a:p>
            <a:pPr lvl="1" eaLnBrk="0" hangingPunct="0">
              <a:buClr>
                <a:schemeClr val="tx1"/>
              </a:buClr>
              <a:buFontTx/>
              <a:buChar char="•"/>
            </a:pPr>
            <a:r>
              <a:rPr lang="en-US" sz="2800" dirty="0" smtClean="0"/>
              <a:t>Patient receives a ribbon by </a:t>
            </a:r>
            <a:r>
              <a:rPr lang="en-US" sz="2800" i="1" dirty="0" smtClean="0"/>
              <a:t>Triage Unit Leader</a:t>
            </a:r>
            <a:r>
              <a:rPr lang="en-US" sz="2800" dirty="0" smtClean="0"/>
              <a:t> or designee  </a:t>
            </a:r>
          </a:p>
          <a:p>
            <a:pPr lvl="1">
              <a:buClr>
                <a:schemeClr val="tx1"/>
              </a:buClr>
              <a:buFontTx/>
              <a:buChar char="•"/>
            </a:pPr>
            <a:r>
              <a:rPr lang="en-US" sz="2800" dirty="0" smtClean="0"/>
              <a:t>Only attempt to life-saving </a:t>
            </a:r>
            <a:r>
              <a:rPr lang="en-US" dirty="0"/>
              <a:t>i</a:t>
            </a:r>
            <a:r>
              <a:rPr lang="en-US" sz="2800" dirty="0" smtClean="0"/>
              <a:t>nterventions (</a:t>
            </a:r>
            <a:r>
              <a:rPr lang="en-US" dirty="0" smtClean="0"/>
              <a:t>Airway</a:t>
            </a:r>
            <a:r>
              <a:rPr lang="en-US" dirty="0"/>
              <a:t>, Needle decompression, Tourniquet, </a:t>
            </a:r>
            <a:r>
              <a:rPr lang="en-US" dirty="0" smtClean="0"/>
              <a:t>Antidote)</a:t>
            </a:r>
            <a:endParaRPr lang="en-US" sz="2800" dirty="0" smtClean="0"/>
          </a:p>
          <a:p>
            <a:pPr eaLnBrk="0" hangingPunct="0">
              <a:buClr>
                <a:schemeClr val="tx1"/>
              </a:buClr>
              <a:buFontTx/>
              <a:buChar char="•"/>
            </a:pPr>
            <a:r>
              <a:rPr lang="en-US" sz="3200" dirty="0" smtClean="0"/>
              <a:t>Patient is moved to various treatment areas at direction of </a:t>
            </a:r>
            <a:r>
              <a:rPr lang="en-US" sz="3200" i="1" dirty="0" smtClean="0"/>
              <a:t>Treatment Unit Leader</a:t>
            </a:r>
            <a:r>
              <a:rPr lang="en-US" sz="3200" dirty="0" smtClean="0"/>
              <a:t> and receives triage tag and treatment</a:t>
            </a:r>
          </a:p>
        </p:txBody>
      </p:sp>
    </p:spTree>
    <p:extLst>
      <p:ext uri="{BB962C8B-B14F-4D97-AF65-F5344CB8AC3E}">
        <p14:creationId xmlns:p14="http://schemas.microsoft.com/office/powerpoint/2010/main" val="3283983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body" idx="4294967295"/>
          </p:nvPr>
        </p:nvSpPr>
        <p:spPr>
          <a:xfrm>
            <a:off x="457200" y="990600"/>
            <a:ext cx="8458200" cy="5334000"/>
          </a:xfrm>
        </p:spPr>
        <p:txBody>
          <a:bodyPr>
            <a:normAutofit lnSpcReduction="10000"/>
          </a:bodyPr>
          <a:lstStyle/>
          <a:p>
            <a:pPr>
              <a:buClr>
                <a:schemeClr val="tx1"/>
              </a:buClr>
              <a:buFontTx/>
              <a:buChar char="•"/>
            </a:pPr>
            <a:r>
              <a:rPr lang="en-US" sz="3200" i="1" dirty="0" smtClean="0"/>
              <a:t>Treatment Dispatch Manager</a:t>
            </a:r>
            <a:r>
              <a:rPr lang="en-US" sz="3200" dirty="0" smtClean="0"/>
              <a:t> coordinates with </a:t>
            </a:r>
            <a:r>
              <a:rPr lang="en-US" sz="3200" i="1" dirty="0" smtClean="0"/>
              <a:t>Transportation Group Supervisor/Patient Transport Recorder</a:t>
            </a:r>
            <a:endParaRPr lang="en-US" dirty="0"/>
          </a:p>
          <a:p>
            <a:pPr lvl="1">
              <a:buClr>
                <a:schemeClr val="tx1"/>
              </a:buClr>
              <a:buFontTx/>
              <a:buChar char="•"/>
            </a:pPr>
            <a:r>
              <a:rPr lang="en-US" dirty="0"/>
              <a:t>A</a:t>
            </a:r>
            <a:r>
              <a:rPr lang="en-US" sz="2800" dirty="0" smtClean="0"/>
              <a:t>rranges for patient to be moved to transport vehicle  </a:t>
            </a:r>
          </a:p>
          <a:p>
            <a:pPr lvl="1">
              <a:buClr>
                <a:schemeClr val="tx1"/>
              </a:buClr>
              <a:buFontTx/>
              <a:buChar char="•"/>
            </a:pPr>
            <a:r>
              <a:rPr lang="en-US" sz="2800" dirty="0" smtClean="0"/>
              <a:t>Triage tag to remain with patient at all times </a:t>
            </a:r>
            <a:endParaRPr lang="en-US" sz="1600" dirty="0" smtClean="0"/>
          </a:p>
          <a:p>
            <a:pPr>
              <a:buClr>
                <a:schemeClr val="tx1"/>
              </a:buClr>
              <a:buFontTx/>
              <a:buChar char="•"/>
            </a:pPr>
            <a:r>
              <a:rPr lang="en-US" sz="3200" dirty="0" smtClean="0"/>
              <a:t>EMS Staging Manager dispatches ambulance to designated pick-up area </a:t>
            </a:r>
          </a:p>
          <a:p>
            <a:pPr>
              <a:buClr>
                <a:schemeClr val="tx1"/>
              </a:buClr>
              <a:buFontTx/>
              <a:buChar char="•"/>
            </a:pPr>
            <a:r>
              <a:rPr lang="en-US" sz="3200" dirty="0" smtClean="0"/>
              <a:t>Driver is given </a:t>
            </a:r>
            <a:r>
              <a:rPr lang="en-US" sz="3200" i="1" dirty="0" smtClean="0"/>
              <a:t>Transport Record “Ticket”</a:t>
            </a:r>
            <a:r>
              <a:rPr lang="en-US" sz="3200" dirty="0" smtClean="0"/>
              <a:t> piece of triage tag</a:t>
            </a:r>
          </a:p>
          <a:p>
            <a:pPr>
              <a:buClr>
                <a:schemeClr val="tx1"/>
              </a:buClr>
              <a:buFontTx/>
              <a:buChar char="•"/>
            </a:pPr>
            <a:r>
              <a:rPr lang="en-US" dirty="0"/>
              <a:t>P</a:t>
            </a:r>
            <a:r>
              <a:rPr lang="en-US" sz="3200" dirty="0" smtClean="0"/>
              <a:t>roceeds to </a:t>
            </a:r>
            <a:r>
              <a:rPr lang="en-US" sz="3200" i="1" dirty="0" smtClean="0"/>
              <a:t>Ambulance Disposition Coordinator</a:t>
            </a:r>
          </a:p>
        </p:txBody>
      </p:sp>
      <p:sp>
        <p:nvSpPr>
          <p:cNvPr id="5" name="Rectangle 2"/>
          <p:cNvSpPr>
            <a:spLocks noGrp="1" noChangeArrowheads="1"/>
          </p:cNvSpPr>
          <p:nvPr>
            <p:ph type="title"/>
          </p:nvPr>
        </p:nvSpPr>
        <p:spPr>
          <a:xfrm>
            <a:off x="0" y="7917"/>
            <a:ext cx="9144000" cy="1143000"/>
          </a:xfrm>
        </p:spPr>
        <p:txBody>
          <a:bodyPr wrap="square" numCol="1" anchorCtr="0" compatLnSpc="1">
            <a:prstTxWarp prst="textNoShape">
              <a:avLst/>
            </a:prstTxWarp>
            <a:normAutofit/>
          </a:bodyPr>
          <a:lstStyle/>
          <a:p>
            <a:pPr algn="ctr"/>
            <a:r>
              <a:rPr lang="en-US" sz="4800" b="1" dirty="0" smtClean="0">
                <a:solidFill>
                  <a:srgbClr val="3D4151"/>
                </a:solidFill>
              </a:rPr>
              <a:t>The Process in Review</a:t>
            </a:r>
          </a:p>
        </p:txBody>
      </p:sp>
    </p:spTree>
    <p:extLst>
      <p:ext uri="{BB962C8B-B14F-4D97-AF65-F5344CB8AC3E}">
        <p14:creationId xmlns:p14="http://schemas.microsoft.com/office/powerpoint/2010/main" val="181408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body" idx="4294967295"/>
          </p:nvPr>
        </p:nvSpPr>
        <p:spPr>
          <a:xfrm>
            <a:off x="609600" y="1201387"/>
            <a:ext cx="8153400" cy="4666013"/>
          </a:xfrm>
        </p:spPr>
        <p:txBody>
          <a:bodyPr/>
          <a:lstStyle/>
          <a:p>
            <a:pPr>
              <a:buClr>
                <a:schemeClr val="tx1"/>
              </a:buClr>
              <a:buFontTx/>
              <a:buChar char="•"/>
            </a:pPr>
            <a:r>
              <a:rPr lang="en-US" sz="3200" dirty="0" smtClean="0"/>
              <a:t>Driver gives “</a:t>
            </a:r>
            <a:r>
              <a:rPr lang="en-US" sz="3200" i="1" dirty="0" smtClean="0"/>
              <a:t>Ticket</a:t>
            </a:r>
            <a:r>
              <a:rPr lang="en-US" sz="3200" dirty="0" smtClean="0"/>
              <a:t>” to </a:t>
            </a:r>
            <a:r>
              <a:rPr lang="en-US" sz="3200" i="1" dirty="0" smtClean="0"/>
              <a:t>Ambulance Disposition Coordinator</a:t>
            </a:r>
            <a:r>
              <a:rPr lang="en-US" sz="3200" dirty="0" smtClean="0"/>
              <a:t> </a:t>
            </a:r>
          </a:p>
          <a:p>
            <a:pPr lvl="1">
              <a:buClr>
                <a:schemeClr val="tx1"/>
              </a:buClr>
              <a:buFontTx/>
              <a:buChar char="•"/>
            </a:pPr>
            <a:r>
              <a:rPr lang="en-US" dirty="0"/>
              <a:t>C</a:t>
            </a:r>
            <a:r>
              <a:rPr lang="en-US" sz="2800" dirty="0" smtClean="0"/>
              <a:t>oordinates with  </a:t>
            </a:r>
            <a:r>
              <a:rPr lang="en-US" sz="2800" i="1" dirty="0" smtClean="0"/>
              <a:t>Medical Communication Coordinator</a:t>
            </a:r>
            <a:r>
              <a:rPr lang="en-US" sz="2800" dirty="0" smtClean="0"/>
              <a:t> for hospital availability and dispatch</a:t>
            </a:r>
          </a:p>
          <a:p>
            <a:pPr>
              <a:buClr>
                <a:schemeClr val="tx1"/>
              </a:buClr>
              <a:buFontTx/>
              <a:buChar char="•"/>
            </a:pPr>
            <a:r>
              <a:rPr lang="en-US" sz="3200" dirty="0" smtClean="0"/>
              <a:t>Driver is given hospital transport information prior to leaving scene</a:t>
            </a:r>
          </a:p>
          <a:p>
            <a:pPr>
              <a:buClr>
                <a:schemeClr val="tx1"/>
              </a:buClr>
              <a:buFontTx/>
              <a:buChar char="•"/>
            </a:pPr>
            <a:r>
              <a:rPr lang="en-US" sz="3200" dirty="0" smtClean="0"/>
              <a:t>Patient is transported to designated hospital</a:t>
            </a:r>
          </a:p>
          <a:p>
            <a:pPr>
              <a:buClr>
                <a:schemeClr val="tx1"/>
              </a:buClr>
              <a:buFontTx/>
              <a:buChar char="•"/>
            </a:pPr>
            <a:r>
              <a:rPr lang="en-US" sz="3200" dirty="0" smtClean="0"/>
              <a:t>Arrival time should be placed on triage tag</a:t>
            </a:r>
          </a:p>
        </p:txBody>
      </p:sp>
      <p:sp>
        <p:nvSpPr>
          <p:cNvPr id="5" name="Rectangle 2"/>
          <p:cNvSpPr>
            <a:spLocks noGrp="1" noChangeArrowheads="1"/>
          </p:cNvSpPr>
          <p:nvPr>
            <p:ph type="title"/>
          </p:nvPr>
        </p:nvSpPr>
        <p:spPr>
          <a:xfrm>
            <a:off x="0" y="7917"/>
            <a:ext cx="9144000" cy="1143000"/>
          </a:xfrm>
        </p:spPr>
        <p:txBody>
          <a:bodyPr wrap="square" numCol="1" anchorCtr="0" compatLnSpc="1">
            <a:prstTxWarp prst="textNoShape">
              <a:avLst/>
            </a:prstTxWarp>
            <a:normAutofit/>
          </a:bodyPr>
          <a:lstStyle/>
          <a:p>
            <a:pPr algn="ctr"/>
            <a:r>
              <a:rPr lang="en-US" sz="4800" b="1" dirty="0" smtClean="0">
                <a:solidFill>
                  <a:srgbClr val="3D4151"/>
                </a:solidFill>
              </a:rPr>
              <a:t>The Process in Review</a:t>
            </a:r>
          </a:p>
        </p:txBody>
      </p:sp>
    </p:spTree>
    <p:extLst>
      <p:ext uri="{BB962C8B-B14F-4D97-AF65-F5344CB8AC3E}">
        <p14:creationId xmlns:p14="http://schemas.microsoft.com/office/powerpoint/2010/main" val="1022389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168" name="Object 24"/>
          <p:cNvGraphicFramePr>
            <a:graphicFrameLocks noGrp="1" noChangeAspect="1"/>
          </p:cNvGraphicFramePr>
          <p:nvPr>
            <p:ph idx="4294967295"/>
            <p:extLst>
              <p:ext uri="{D42A27DB-BD31-4B8C-83A1-F6EECF244321}">
                <p14:modId xmlns:p14="http://schemas.microsoft.com/office/powerpoint/2010/main" val="4251590826"/>
              </p:ext>
            </p:extLst>
          </p:nvPr>
        </p:nvGraphicFramePr>
        <p:xfrm>
          <a:off x="457200" y="228600"/>
          <a:ext cx="8305800" cy="6477000"/>
        </p:xfrm>
        <a:graphic>
          <a:graphicData uri="http://schemas.openxmlformats.org/presentationml/2006/ole">
            <mc:AlternateContent xmlns:mc="http://schemas.openxmlformats.org/markup-compatibility/2006">
              <mc:Choice xmlns:v="urn:schemas-microsoft-com:vml" Requires="v">
                <p:oleObj spid="_x0000_s1130" name="Visio" r:id="rId4" imgW="7200595" imgH="7608113" progId="Visio.Drawing.11">
                  <p:embed/>
                </p:oleObj>
              </mc:Choice>
              <mc:Fallback>
                <p:oleObj name="Visio" r:id="rId4" imgW="7200595" imgH="760811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
                        <a:ext cx="8305800" cy="6477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051369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838200" y="1683841"/>
            <a:ext cx="4038600" cy="4525963"/>
          </a:xfrm>
        </p:spPr>
        <p:txBody>
          <a:bodyPr>
            <a:normAutofit fontScale="55000" lnSpcReduction="20000"/>
          </a:bodyPr>
          <a:lstStyle/>
          <a:p>
            <a:pPr>
              <a:spcBef>
                <a:spcPct val="0"/>
              </a:spcBef>
              <a:buNone/>
            </a:pPr>
            <a:r>
              <a:rPr lang="en-US" b="1" dirty="0"/>
              <a:t>Robert R. Bass, </a:t>
            </a:r>
            <a:r>
              <a:rPr lang="en-US" b="1" dirty="0" smtClean="0"/>
              <a:t>MD, </a:t>
            </a:r>
            <a:r>
              <a:rPr lang="en-US" b="1" dirty="0"/>
              <a:t>FACEP </a:t>
            </a:r>
          </a:p>
          <a:p>
            <a:pPr>
              <a:spcBef>
                <a:spcPct val="0"/>
              </a:spcBef>
              <a:buNone/>
            </a:pPr>
            <a:r>
              <a:rPr lang="en-US" dirty="0" smtClean="0"/>
              <a:t>Executive </a:t>
            </a:r>
            <a:r>
              <a:rPr lang="en-US" dirty="0"/>
              <a:t>Director</a:t>
            </a:r>
          </a:p>
          <a:p>
            <a:pPr marL="0" indent="0">
              <a:spcBef>
                <a:spcPct val="0"/>
              </a:spcBef>
              <a:buNone/>
            </a:pPr>
            <a:r>
              <a:rPr lang="en-US" dirty="0" smtClean="0"/>
              <a:t>MIEMSS</a:t>
            </a:r>
            <a:endParaRPr lang="en-US" dirty="0"/>
          </a:p>
          <a:p>
            <a:pPr>
              <a:spcBef>
                <a:spcPct val="0"/>
              </a:spcBef>
              <a:buNone/>
            </a:pPr>
            <a:endParaRPr lang="en-US" dirty="0" smtClean="0"/>
          </a:p>
          <a:p>
            <a:pPr>
              <a:spcBef>
                <a:spcPct val="0"/>
              </a:spcBef>
              <a:buNone/>
            </a:pPr>
            <a:r>
              <a:rPr lang="en-US" b="1" dirty="0"/>
              <a:t>Richard </a:t>
            </a:r>
            <a:r>
              <a:rPr lang="en-US" b="1" dirty="0" smtClean="0"/>
              <a:t>L. </a:t>
            </a:r>
            <a:r>
              <a:rPr lang="en-US" b="1" dirty="0"/>
              <a:t>Alcorta, </a:t>
            </a:r>
            <a:r>
              <a:rPr lang="en-US" b="1" dirty="0" smtClean="0"/>
              <a:t>MD</a:t>
            </a:r>
            <a:r>
              <a:rPr lang="en-US" b="1" dirty="0"/>
              <a:t>, FACEP </a:t>
            </a:r>
          </a:p>
          <a:p>
            <a:pPr marL="0" indent="0">
              <a:spcBef>
                <a:spcPct val="0"/>
              </a:spcBef>
              <a:buNone/>
            </a:pPr>
            <a:r>
              <a:rPr lang="en-US" dirty="0" smtClean="0"/>
              <a:t>State </a:t>
            </a:r>
            <a:r>
              <a:rPr lang="en-US" dirty="0"/>
              <a:t>EMS </a:t>
            </a:r>
            <a:r>
              <a:rPr lang="en-US" dirty="0" smtClean="0"/>
              <a:t>Medical </a:t>
            </a:r>
            <a:r>
              <a:rPr lang="en-US" dirty="0"/>
              <a:t>Director</a:t>
            </a:r>
          </a:p>
          <a:p>
            <a:pPr marL="0" indent="0">
              <a:spcBef>
                <a:spcPct val="0"/>
              </a:spcBef>
              <a:buNone/>
            </a:pPr>
            <a:r>
              <a:rPr lang="en-US" dirty="0"/>
              <a:t>MIEMSS</a:t>
            </a:r>
          </a:p>
          <a:p>
            <a:pPr>
              <a:spcBef>
                <a:spcPct val="0"/>
              </a:spcBef>
              <a:buNone/>
            </a:pPr>
            <a:endParaRPr lang="en-US" dirty="0" smtClean="0"/>
          </a:p>
          <a:p>
            <a:pPr marL="0" indent="0">
              <a:spcBef>
                <a:spcPct val="0"/>
              </a:spcBef>
              <a:buNone/>
            </a:pPr>
            <a:r>
              <a:rPr lang="en-US" b="1" dirty="0"/>
              <a:t>David Stamey, CCEMT-P</a:t>
            </a:r>
          </a:p>
          <a:p>
            <a:pPr marL="0" indent="0">
              <a:spcBef>
                <a:spcPct val="0"/>
              </a:spcBef>
              <a:buNone/>
            </a:pPr>
            <a:r>
              <a:rPr lang="en-US" dirty="0"/>
              <a:t>Region II Administrator</a:t>
            </a:r>
          </a:p>
          <a:p>
            <a:pPr marL="0" indent="0">
              <a:spcBef>
                <a:spcPct val="0"/>
              </a:spcBef>
              <a:buNone/>
            </a:pPr>
            <a:r>
              <a:rPr lang="en-US" dirty="0"/>
              <a:t>MIEMSS</a:t>
            </a:r>
          </a:p>
          <a:p>
            <a:pPr marL="0" indent="0">
              <a:spcBef>
                <a:spcPct val="0"/>
              </a:spcBef>
              <a:buNone/>
            </a:pPr>
            <a:endParaRPr lang="en-US" dirty="0"/>
          </a:p>
          <a:p>
            <a:pPr marL="0" indent="0">
              <a:spcBef>
                <a:spcPct val="0"/>
              </a:spcBef>
              <a:buNone/>
            </a:pPr>
            <a:r>
              <a:rPr lang="en-US" b="1" dirty="0" smtClean="0"/>
              <a:t>Amy Robinson, MS, EMT</a:t>
            </a:r>
          </a:p>
          <a:p>
            <a:pPr marL="0" indent="0">
              <a:spcBef>
                <a:spcPct val="0"/>
              </a:spcBef>
              <a:buNone/>
            </a:pPr>
            <a:r>
              <a:rPr lang="en-US" dirty="0" smtClean="0"/>
              <a:t>Associate Region V Administrator</a:t>
            </a:r>
          </a:p>
          <a:p>
            <a:pPr marL="0" indent="0">
              <a:spcBef>
                <a:spcPct val="0"/>
              </a:spcBef>
              <a:buNone/>
            </a:pPr>
            <a:r>
              <a:rPr lang="en-US" dirty="0" smtClean="0"/>
              <a:t>MIEMSS</a:t>
            </a:r>
          </a:p>
          <a:p>
            <a:pPr marL="0" indent="0">
              <a:spcBef>
                <a:spcPct val="0"/>
              </a:spcBef>
              <a:buNone/>
            </a:pPr>
            <a:endParaRPr lang="en-US" dirty="0" smtClean="0"/>
          </a:p>
          <a:p>
            <a:pPr>
              <a:spcBef>
                <a:spcPct val="0"/>
              </a:spcBef>
              <a:buNone/>
            </a:pPr>
            <a:r>
              <a:rPr lang="en-US" b="1" dirty="0"/>
              <a:t>Jeff Huggins, BS, EMT-I</a:t>
            </a:r>
          </a:p>
          <a:p>
            <a:pPr>
              <a:spcBef>
                <a:spcPct val="0"/>
              </a:spcBef>
              <a:buNone/>
            </a:pPr>
            <a:r>
              <a:rPr lang="en-US" dirty="0"/>
              <a:t>Associate Region III Administrator</a:t>
            </a:r>
          </a:p>
          <a:p>
            <a:pPr marL="0" indent="0">
              <a:spcBef>
                <a:spcPct val="0"/>
              </a:spcBef>
              <a:buNone/>
            </a:pPr>
            <a:r>
              <a:rPr lang="en-US" dirty="0"/>
              <a:t>MIEMSS</a:t>
            </a:r>
          </a:p>
          <a:p>
            <a:pPr marL="0" indent="0">
              <a:spcBef>
                <a:spcPct val="0"/>
              </a:spcBef>
              <a:buNone/>
            </a:pPr>
            <a:endParaRPr lang="en-US" dirty="0" smtClean="0"/>
          </a:p>
          <a:p>
            <a:pPr marL="0" indent="0">
              <a:spcBef>
                <a:spcPct val="0"/>
              </a:spcBef>
              <a:buNone/>
            </a:pPr>
            <a:endParaRPr lang="en-US" dirty="0"/>
          </a:p>
          <a:p>
            <a:pPr marL="0" indent="0">
              <a:spcBef>
                <a:spcPct val="0"/>
              </a:spcBef>
              <a:buNone/>
            </a:pPr>
            <a:endParaRPr lang="en-US" dirty="0"/>
          </a:p>
          <a:p>
            <a:pPr marL="0" indent="0">
              <a:spcBef>
                <a:spcPct val="0"/>
              </a:spcBef>
              <a:buNone/>
            </a:pPr>
            <a:endParaRPr lang="en-US" dirty="0"/>
          </a:p>
          <a:p>
            <a:pPr marL="0" indent="0">
              <a:spcBef>
                <a:spcPct val="0"/>
              </a:spcBef>
              <a:buNone/>
            </a:pPr>
            <a:endParaRPr lang="en-US" dirty="0"/>
          </a:p>
          <a:p>
            <a:pPr>
              <a:spcBef>
                <a:spcPct val="0"/>
              </a:spcBef>
              <a:buNone/>
            </a:pPr>
            <a:endParaRPr lang="en-US" dirty="0"/>
          </a:p>
          <a:p>
            <a:pPr>
              <a:spcBef>
                <a:spcPct val="0"/>
              </a:spcBef>
              <a:buNone/>
            </a:pPr>
            <a:endParaRPr lang="en-US" dirty="0"/>
          </a:p>
          <a:p>
            <a:endParaRPr lang="en-US" dirty="0"/>
          </a:p>
        </p:txBody>
      </p:sp>
      <p:sp>
        <p:nvSpPr>
          <p:cNvPr id="6" name="Content Placeholder 5"/>
          <p:cNvSpPr>
            <a:spLocks noGrp="1"/>
          </p:cNvSpPr>
          <p:nvPr>
            <p:ph sz="half" idx="4294967295"/>
          </p:nvPr>
        </p:nvSpPr>
        <p:spPr>
          <a:xfrm>
            <a:off x="4953000" y="1733550"/>
            <a:ext cx="4191000" cy="4525963"/>
          </a:xfrm>
        </p:spPr>
        <p:txBody>
          <a:bodyPr>
            <a:noAutofit/>
          </a:bodyPr>
          <a:lstStyle/>
          <a:p>
            <a:pPr marL="0" indent="0">
              <a:spcBef>
                <a:spcPct val="0"/>
              </a:spcBef>
              <a:buNone/>
            </a:pPr>
            <a:r>
              <a:rPr lang="en-US" sz="1800" b="1" dirty="0" smtClean="0"/>
              <a:t>Diane </a:t>
            </a:r>
            <a:r>
              <a:rPr lang="en-US" sz="1800" b="1" dirty="0"/>
              <a:t>Zuspan, </a:t>
            </a:r>
            <a:r>
              <a:rPr lang="en-US" sz="1800" b="1" dirty="0" smtClean="0"/>
              <a:t>EMT-P</a:t>
            </a:r>
          </a:p>
          <a:p>
            <a:pPr marL="0" indent="0">
              <a:spcBef>
                <a:spcPct val="0"/>
              </a:spcBef>
              <a:buNone/>
            </a:pPr>
            <a:r>
              <a:rPr lang="en-US" sz="1800" dirty="0" smtClean="0"/>
              <a:t>Division Chief</a:t>
            </a:r>
          </a:p>
          <a:p>
            <a:pPr marL="0" indent="0">
              <a:spcBef>
                <a:spcPct val="0"/>
              </a:spcBef>
              <a:buNone/>
            </a:pPr>
            <a:r>
              <a:rPr lang="en-US" sz="1800" dirty="0" smtClean="0"/>
              <a:t>Montgomery </a:t>
            </a:r>
            <a:r>
              <a:rPr lang="en-US" sz="1800" dirty="0"/>
              <a:t>County Fire </a:t>
            </a:r>
            <a:r>
              <a:rPr lang="en-US" sz="1800" dirty="0" smtClean="0"/>
              <a:t>&amp; Rescue Service</a:t>
            </a:r>
          </a:p>
          <a:p>
            <a:pPr marL="0" indent="0">
              <a:spcBef>
                <a:spcPct val="0"/>
              </a:spcBef>
              <a:buNone/>
            </a:pPr>
            <a:endParaRPr lang="en-US" sz="1800" dirty="0"/>
          </a:p>
          <a:p>
            <a:pPr marL="0" indent="0">
              <a:spcBef>
                <a:spcPct val="0"/>
              </a:spcBef>
              <a:buNone/>
            </a:pPr>
            <a:r>
              <a:rPr lang="en-US" sz="1800" b="1" dirty="0" smtClean="0"/>
              <a:t>Beth </a:t>
            </a:r>
            <a:r>
              <a:rPr lang="en-US" sz="1800" b="1" dirty="0"/>
              <a:t>Sanford, </a:t>
            </a:r>
            <a:r>
              <a:rPr lang="en-US" sz="1800" b="1" dirty="0" smtClean="0"/>
              <a:t>EMT-P</a:t>
            </a:r>
          </a:p>
          <a:p>
            <a:pPr marL="0" indent="0">
              <a:spcBef>
                <a:spcPct val="0"/>
              </a:spcBef>
              <a:buNone/>
            </a:pPr>
            <a:r>
              <a:rPr lang="en-US" sz="1800" dirty="0" smtClean="0"/>
              <a:t>Captain</a:t>
            </a:r>
          </a:p>
          <a:p>
            <a:pPr marL="0" indent="0">
              <a:spcBef>
                <a:spcPct val="0"/>
              </a:spcBef>
              <a:buNone/>
            </a:pPr>
            <a:r>
              <a:rPr lang="en-US" sz="1800" dirty="0" smtClean="0"/>
              <a:t>Montgomery </a:t>
            </a:r>
            <a:r>
              <a:rPr lang="en-US" sz="1800" dirty="0"/>
              <a:t>County Fire &amp; Rescue </a:t>
            </a:r>
            <a:r>
              <a:rPr lang="en-US" sz="1800" dirty="0" smtClean="0"/>
              <a:t>Service</a:t>
            </a:r>
          </a:p>
          <a:p>
            <a:pPr marL="0" indent="0">
              <a:spcBef>
                <a:spcPct val="0"/>
              </a:spcBef>
              <a:buNone/>
            </a:pPr>
            <a:endParaRPr lang="en-US" sz="1800" dirty="0" smtClean="0"/>
          </a:p>
          <a:p>
            <a:pPr marL="0" indent="0">
              <a:spcBef>
                <a:spcPct val="0"/>
              </a:spcBef>
              <a:buNone/>
            </a:pPr>
            <a:r>
              <a:rPr lang="en-US" sz="1800" b="1" dirty="0" smtClean="0"/>
              <a:t>Jon Fiedler</a:t>
            </a:r>
            <a:r>
              <a:rPr lang="en-US" sz="1800" dirty="0" smtClean="0"/>
              <a:t> </a:t>
            </a:r>
          </a:p>
          <a:p>
            <a:pPr marL="0" indent="0">
              <a:spcBef>
                <a:spcPct val="0"/>
              </a:spcBef>
              <a:buNone/>
            </a:pPr>
            <a:r>
              <a:rPr lang="en-US" sz="1800" dirty="0" smtClean="0"/>
              <a:t>Lieutenant (Retired)</a:t>
            </a:r>
          </a:p>
          <a:p>
            <a:pPr>
              <a:spcBef>
                <a:spcPct val="0"/>
              </a:spcBef>
              <a:buNone/>
            </a:pPr>
            <a:r>
              <a:rPr lang="en-US" sz="1800" dirty="0" smtClean="0"/>
              <a:t>Montgomery </a:t>
            </a:r>
            <a:r>
              <a:rPr lang="en-US" sz="1800" dirty="0"/>
              <a:t>County Fire &amp; Rescue </a:t>
            </a:r>
            <a:r>
              <a:rPr lang="en-US" sz="1800" dirty="0" smtClean="0"/>
              <a:t>Service</a:t>
            </a:r>
          </a:p>
          <a:p>
            <a:pPr>
              <a:spcBef>
                <a:spcPct val="0"/>
              </a:spcBef>
              <a:buNone/>
            </a:pPr>
            <a:endParaRPr lang="en-US" sz="1800" b="1" dirty="0"/>
          </a:p>
          <a:p>
            <a:pPr>
              <a:spcBef>
                <a:spcPct val="0"/>
              </a:spcBef>
              <a:buNone/>
            </a:pPr>
            <a:r>
              <a:rPr lang="en-US" sz="1800" b="1" dirty="0" smtClean="0"/>
              <a:t>Newport </a:t>
            </a:r>
            <a:r>
              <a:rPr lang="en-US" sz="1800" b="1" dirty="0"/>
              <a:t>Beach Fire and Marine</a:t>
            </a:r>
          </a:p>
          <a:p>
            <a:pPr>
              <a:spcBef>
                <a:spcPct val="0"/>
              </a:spcBef>
              <a:buNone/>
            </a:pPr>
            <a:endParaRPr lang="en-US" sz="1800" dirty="0"/>
          </a:p>
          <a:p>
            <a:pPr>
              <a:spcBef>
                <a:spcPct val="0"/>
              </a:spcBef>
              <a:buNone/>
            </a:pPr>
            <a:endParaRPr lang="en-US" sz="1800" b="1" dirty="0"/>
          </a:p>
          <a:p>
            <a:pPr marL="0" indent="0">
              <a:spcBef>
                <a:spcPct val="0"/>
              </a:spcBef>
              <a:buNone/>
            </a:pPr>
            <a:endParaRPr lang="en-US" sz="1800" dirty="0"/>
          </a:p>
        </p:txBody>
      </p:sp>
      <p:sp>
        <p:nvSpPr>
          <p:cNvPr id="2" name="Title 1"/>
          <p:cNvSpPr>
            <a:spLocks noGrp="1"/>
          </p:cNvSpPr>
          <p:nvPr>
            <p:ph type="title" idx="4294967295"/>
          </p:nvPr>
        </p:nvSpPr>
        <p:spPr>
          <a:xfrm>
            <a:off x="0" y="0"/>
            <a:ext cx="9144000" cy="1147763"/>
          </a:xfrm>
        </p:spPr>
        <p:txBody>
          <a:bodyPr>
            <a:normAutofit/>
          </a:bodyPr>
          <a:lstStyle/>
          <a:p>
            <a:pPr algn="ctr" fontAlgn="auto">
              <a:spcAft>
                <a:spcPts val="0"/>
              </a:spcAft>
              <a:defRPr/>
            </a:pPr>
            <a:r>
              <a:rPr lang="en-US" sz="4800" b="1" dirty="0">
                <a:solidFill>
                  <a:srgbClr val="3D4151"/>
                </a:solidFill>
              </a:rPr>
              <a:t>Maryland Triage System</a:t>
            </a:r>
          </a:p>
        </p:txBody>
      </p:sp>
      <p:sp>
        <p:nvSpPr>
          <p:cNvPr id="609282" name="Rectangle 4"/>
          <p:cNvSpPr>
            <a:spLocks noChangeArrowheads="1"/>
          </p:cNvSpPr>
          <p:nvPr/>
        </p:nvSpPr>
        <p:spPr bwMode="auto">
          <a:xfrm>
            <a:off x="294904" y="914400"/>
            <a:ext cx="868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Font typeface="Arial" pitchFamily="34" charset="0"/>
              <a:buNone/>
            </a:pPr>
            <a:r>
              <a:rPr lang="en-US" sz="2200" dirty="0"/>
              <a:t>MIEMSS gratefully acknowledges the following individuals for their efforts in the development of this program</a:t>
            </a:r>
            <a:r>
              <a:rPr lang="en-US" sz="2200" dirty="0" smtClean="0"/>
              <a:t>:</a:t>
            </a:r>
            <a:endParaRPr lang="en-US" sz="2200" dirty="0"/>
          </a:p>
        </p:txBody>
      </p:sp>
      <p:sp>
        <p:nvSpPr>
          <p:cNvPr id="3" name="Rectangle 2"/>
          <p:cNvSpPr/>
          <p:nvPr/>
        </p:nvSpPr>
        <p:spPr>
          <a:xfrm>
            <a:off x="0" y="5943600"/>
            <a:ext cx="9144000" cy="646331"/>
          </a:xfrm>
          <a:prstGeom prst="rect">
            <a:avLst/>
          </a:prstGeom>
        </p:spPr>
        <p:txBody>
          <a:bodyPr wrap="square">
            <a:spAutoFit/>
          </a:bodyPr>
          <a:lstStyle/>
          <a:p>
            <a:pPr algn="ctr">
              <a:spcBef>
                <a:spcPct val="0"/>
              </a:spcBef>
            </a:pPr>
            <a:r>
              <a:rPr lang="en-US" i="1" dirty="0"/>
              <a:t>Funding Provided </a:t>
            </a:r>
            <a:r>
              <a:rPr lang="en-US" i="1" dirty="0" smtClean="0"/>
              <a:t>By Montgomery </a:t>
            </a:r>
            <a:r>
              <a:rPr lang="en-US" i="1" dirty="0"/>
              <a:t>County Fire &amp; Rescue </a:t>
            </a:r>
            <a:r>
              <a:rPr lang="en-US" i="1" dirty="0" smtClean="0"/>
              <a:t>Service  </a:t>
            </a:r>
          </a:p>
          <a:p>
            <a:pPr algn="ctr">
              <a:spcBef>
                <a:spcPct val="0"/>
              </a:spcBef>
            </a:pPr>
            <a:r>
              <a:rPr lang="en-US" i="1" dirty="0" smtClean="0"/>
              <a:t>Through </a:t>
            </a:r>
            <a:r>
              <a:rPr lang="en-US" i="1" dirty="0"/>
              <a:t>an Urban Area Security Initiative Grant</a:t>
            </a:r>
          </a:p>
        </p:txBody>
      </p:sp>
      <p:pic>
        <p:nvPicPr>
          <p:cNvPr id="5" name="Picture 6" descr="DF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499265"/>
            <a:ext cx="858718" cy="125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60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4"/>
          <p:cNvSpPr>
            <a:spLocks noChangeArrowheads="1"/>
          </p:cNvSpPr>
          <p:nvPr/>
        </p:nvSpPr>
        <p:spPr bwMode="auto">
          <a:xfrm>
            <a:off x="1281113" y="4267200"/>
            <a:ext cx="661987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eaLnBrk="1" hangingPunct="1">
              <a:spcBef>
                <a:spcPct val="0"/>
              </a:spcBef>
              <a:buClrTx/>
              <a:buFontTx/>
              <a:buNone/>
            </a:pPr>
            <a:r>
              <a:rPr lang="en-US" sz="2400" dirty="0">
                <a:solidFill>
                  <a:srgbClr val="000000"/>
                </a:solidFill>
              </a:rPr>
              <a:t>Maryland Institute for </a:t>
            </a:r>
            <a:endParaRPr lang="en-US" sz="2400" dirty="0" smtClean="0">
              <a:solidFill>
                <a:srgbClr val="000000"/>
              </a:solidFill>
            </a:endParaRPr>
          </a:p>
          <a:p>
            <a:pPr algn="ctr" defTabSz="914400" eaLnBrk="1" hangingPunct="1">
              <a:spcBef>
                <a:spcPct val="0"/>
              </a:spcBef>
              <a:buClrTx/>
              <a:buFontTx/>
              <a:buNone/>
            </a:pPr>
            <a:r>
              <a:rPr lang="en-US" sz="2400" dirty="0" smtClean="0">
                <a:solidFill>
                  <a:srgbClr val="000000"/>
                </a:solidFill>
              </a:rPr>
              <a:t>Emergency </a:t>
            </a:r>
            <a:r>
              <a:rPr lang="en-US" sz="2400" dirty="0">
                <a:solidFill>
                  <a:srgbClr val="000000"/>
                </a:solidFill>
              </a:rPr>
              <a:t>Medical Services Systems</a:t>
            </a:r>
          </a:p>
          <a:p>
            <a:pPr algn="ctr" defTabSz="914400" eaLnBrk="1" hangingPunct="1">
              <a:spcBef>
                <a:spcPct val="0"/>
              </a:spcBef>
              <a:buClrTx/>
              <a:buFontTx/>
              <a:buNone/>
            </a:pPr>
            <a:r>
              <a:rPr lang="en-US" sz="2400" dirty="0">
                <a:solidFill>
                  <a:srgbClr val="000000"/>
                </a:solidFill>
              </a:rPr>
              <a:t>653 West Pratt Street</a:t>
            </a:r>
          </a:p>
          <a:p>
            <a:pPr algn="ctr" defTabSz="914400" eaLnBrk="1" hangingPunct="1">
              <a:spcBef>
                <a:spcPct val="0"/>
              </a:spcBef>
              <a:buClrTx/>
              <a:buFontTx/>
              <a:buNone/>
            </a:pPr>
            <a:r>
              <a:rPr lang="en-US" sz="2400" dirty="0">
                <a:solidFill>
                  <a:srgbClr val="000000"/>
                </a:solidFill>
              </a:rPr>
              <a:t>Baltimore, </a:t>
            </a:r>
            <a:r>
              <a:rPr lang="en-US" sz="2400" dirty="0" smtClean="0">
                <a:solidFill>
                  <a:srgbClr val="000000"/>
                </a:solidFill>
              </a:rPr>
              <a:t>MD  </a:t>
            </a:r>
            <a:r>
              <a:rPr lang="en-US" sz="2400" dirty="0">
                <a:solidFill>
                  <a:srgbClr val="000000"/>
                </a:solidFill>
              </a:rPr>
              <a:t>21201</a:t>
            </a:r>
          </a:p>
          <a:p>
            <a:pPr algn="ctr" defTabSz="914400" eaLnBrk="1" hangingPunct="1">
              <a:spcBef>
                <a:spcPct val="0"/>
              </a:spcBef>
              <a:buClrTx/>
              <a:buFontTx/>
              <a:buNone/>
            </a:pPr>
            <a:r>
              <a:rPr lang="en-US" sz="2400" dirty="0">
                <a:solidFill>
                  <a:srgbClr val="000000"/>
                </a:solidFill>
              </a:rPr>
              <a:t>410-706-3996</a:t>
            </a:r>
            <a:r>
              <a:rPr lang="en-US" sz="2400" dirty="0">
                <a:solidFill>
                  <a:srgbClr val="000000"/>
                </a:solidFill>
                <a:latin typeface="Arial" pitchFamily="34" charset="0"/>
              </a:rPr>
              <a:t> </a:t>
            </a:r>
          </a:p>
        </p:txBody>
      </p:sp>
      <p:pic>
        <p:nvPicPr>
          <p:cNvPr id="608259" name="Picture 4" descr="Miemss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2" y="1752600"/>
            <a:ext cx="66198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0" y="0"/>
            <a:ext cx="9144000" cy="11477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smtClean="0">
                <a:solidFill>
                  <a:srgbClr val="3D4151"/>
                </a:solidFill>
              </a:rPr>
              <a:t>Maryland Triage System</a:t>
            </a:r>
            <a:endParaRPr lang="en-US" sz="4800" b="1" dirty="0">
              <a:solidFill>
                <a:srgbClr val="3D4151"/>
              </a:solidFill>
            </a:endParaRPr>
          </a:p>
        </p:txBody>
      </p:sp>
    </p:spTree>
    <p:extLst>
      <p:ext uri="{BB962C8B-B14F-4D97-AF65-F5344CB8AC3E}">
        <p14:creationId xmlns:p14="http://schemas.microsoft.com/office/powerpoint/2010/main" val="21009363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101" name="Object 5"/>
          <p:cNvGraphicFramePr>
            <a:graphicFrameLocks noGrp="1" noChangeAspect="1"/>
          </p:cNvGraphicFramePr>
          <p:nvPr>
            <p:ph idx="4294967295"/>
            <p:extLst>
              <p:ext uri="{D42A27DB-BD31-4B8C-83A1-F6EECF244321}">
                <p14:modId xmlns:p14="http://schemas.microsoft.com/office/powerpoint/2010/main" val="4025029290"/>
              </p:ext>
            </p:extLst>
          </p:nvPr>
        </p:nvGraphicFramePr>
        <p:xfrm>
          <a:off x="990600" y="1066800"/>
          <a:ext cx="7543800" cy="5516563"/>
        </p:xfrm>
        <a:graphic>
          <a:graphicData uri="http://schemas.openxmlformats.org/presentationml/2006/ole">
            <mc:AlternateContent xmlns:mc="http://schemas.openxmlformats.org/markup-compatibility/2006">
              <mc:Choice xmlns:v="urn:schemas-microsoft-com:vml" Requires="v">
                <p:oleObj spid="_x0000_s2155" name="Visio" r:id="rId4" imgW="7133539" imgH="6276137" progId="Visio.Drawing.11">
                  <p:embed/>
                </p:oleObj>
              </mc:Choice>
              <mc:Fallback>
                <p:oleObj name="Visio" r:id="rId4" imgW="7133539" imgH="627613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7543800" cy="5516563"/>
                      </a:xfrm>
                      <a:prstGeom prst="rect">
                        <a:avLst/>
                      </a:prstGeom>
                    </p:spPr>
                  </p:pic>
                </p:oleObj>
              </mc:Fallback>
            </mc:AlternateContent>
          </a:graphicData>
        </a:graphic>
      </p:graphicFrame>
      <p:sp>
        <p:nvSpPr>
          <p:cNvPr id="1028098" name="Rectangle 2"/>
          <p:cNvSpPr>
            <a:spLocks noGrp="1"/>
          </p:cNvSpPr>
          <p:nvPr>
            <p:ph type="title" idx="4294967295"/>
          </p:nvPr>
        </p:nvSpPr>
        <p:spPr bwMode="auto">
          <a:xfrm>
            <a:off x="0" y="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ctr"/>
            <a:r>
              <a:rPr lang="en-US" sz="4800" b="1" dirty="0" smtClean="0">
                <a:solidFill>
                  <a:srgbClr val="3D4151"/>
                </a:solidFill>
              </a:rPr>
              <a:t>Initial EMS Response</a:t>
            </a:r>
          </a:p>
        </p:txBody>
      </p:sp>
    </p:spTree>
    <p:extLst>
      <p:ext uri="{BB962C8B-B14F-4D97-AF65-F5344CB8AC3E}">
        <p14:creationId xmlns:p14="http://schemas.microsoft.com/office/powerpoint/2010/main" val="26071573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3003" name="Rectangle 27"/>
          <p:cNvSpPr>
            <a:spLocks noChangeArrowheads="1"/>
          </p:cNvSpPr>
          <p:nvPr/>
        </p:nvSpPr>
        <p:spPr bwMode="auto">
          <a:xfrm>
            <a:off x="0" y="-152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defTabSz="914400" eaLnBrk="1" hangingPunct="1">
              <a:spcBef>
                <a:spcPct val="0"/>
              </a:spcBef>
              <a:buClrTx/>
              <a:buFontTx/>
              <a:buNone/>
            </a:pPr>
            <a:r>
              <a:rPr lang="en-US" sz="4800" b="1" dirty="0" smtClean="0">
                <a:solidFill>
                  <a:srgbClr val="3D4151"/>
                </a:solidFill>
              </a:rPr>
              <a:t>Patient </a:t>
            </a:r>
            <a:r>
              <a:rPr lang="en-US" sz="4800" b="1" dirty="0">
                <a:solidFill>
                  <a:srgbClr val="3D4151"/>
                </a:solidFill>
              </a:rPr>
              <a:t>Flow</a:t>
            </a:r>
          </a:p>
        </p:txBody>
      </p:sp>
      <p:sp>
        <p:nvSpPr>
          <p:cNvPr id="1022983" name="Rectangle 7"/>
          <p:cNvSpPr>
            <a:spLocks noChangeArrowheads="1"/>
          </p:cNvSpPr>
          <p:nvPr/>
        </p:nvSpPr>
        <p:spPr bwMode="auto">
          <a:xfrm>
            <a:off x="3002375" y="2068535"/>
            <a:ext cx="1417638" cy="527050"/>
          </a:xfrm>
          <a:prstGeom prst="rect">
            <a:avLst/>
          </a:prstGeom>
          <a:solidFill>
            <a:srgbClr val="002060"/>
          </a:solidFill>
          <a:ln w="12700">
            <a:solidFill>
              <a:srgbClr val="000000"/>
            </a:solidFill>
            <a:miter lim="800000"/>
            <a:headEnd/>
            <a:tailEnd/>
          </a:ln>
          <a:effectLst/>
          <a:extLst/>
        </p:spPr>
        <p:txBody>
          <a:bodyPr lIns="90488" tIns="44450" rIns="90488" bIns="44450">
            <a:spAutoFit/>
          </a:bodyPr>
          <a:lstStyle/>
          <a:p>
            <a:pPr algn="ctr" defTabSz="914400">
              <a:spcBef>
                <a:spcPct val="0"/>
              </a:spcBef>
              <a:buClrTx/>
              <a:buFontTx/>
              <a:buNone/>
            </a:pPr>
            <a:r>
              <a:rPr lang="en-US" sz="1400" b="1" dirty="0">
                <a:solidFill>
                  <a:schemeClr val="bg1"/>
                </a:solidFill>
                <a:latin typeface="Times New Roman" pitchFamily="18" charset="0"/>
              </a:rPr>
              <a:t>Treatment Unit Leader</a:t>
            </a:r>
          </a:p>
        </p:txBody>
      </p:sp>
      <p:sp>
        <p:nvSpPr>
          <p:cNvPr id="1022984" name="Rectangle 8"/>
          <p:cNvSpPr>
            <a:spLocks noChangeArrowheads="1"/>
          </p:cNvSpPr>
          <p:nvPr/>
        </p:nvSpPr>
        <p:spPr bwMode="auto">
          <a:xfrm>
            <a:off x="5148263" y="1087460"/>
            <a:ext cx="885825" cy="527050"/>
          </a:xfrm>
          <a:prstGeom prst="rect">
            <a:avLst/>
          </a:prstGeom>
          <a:solidFill>
            <a:schemeClr val="accent1">
              <a:lumMod val="40000"/>
              <a:lumOff val="60000"/>
            </a:schemeClr>
          </a:solidFill>
          <a:ln w="12700">
            <a:solidFill>
              <a:srgbClr val="000000"/>
            </a:solidFill>
            <a:miter lim="800000"/>
            <a:headEnd/>
            <a:tailEnd/>
          </a:ln>
          <a:effectLst/>
          <a:extLst/>
        </p:spPr>
        <p:txBody>
          <a:bodyPr wrap="none" lIns="90488" tIns="44450" rIns="90488" bIns="44450">
            <a:spAutoFit/>
          </a:bodyPr>
          <a:lstStyle/>
          <a:p>
            <a:pPr algn="ctr" defTabSz="914400">
              <a:spcBef>
                <a:spcPct val="0"/>
              </a:spcBef>
              <a:buClrTx/>
              <a:buFontTx/>
              <a:buNone/>
            </a:pPr>
            <a:r>
              <a:rPr lang="en-US" sz="1400" b="1" dirty="0">
                <a:latin typeface="Times New Roman" pitchFamily="18" charset="0"/>
              </a:rPr>
              <a:t>Morgue</a:t>
            </a:r>
          </a:p>
          <a:p>
            <a:pPr algn="ctr" defTabSz="914400">
              <a:spcBef>
                <a:spcPct val="0"/>
              </a:spcBef>
              <a:buClrTx/>
              <a:buFontTx/>
              <a:buNone/>
            </a:pPr>
            <a:r>
              <a:rPr lang="en-US" sz="1400" b="1" dirty="0">
                <a:latin typeface="Times New Roman" pitchFamily="18" charset="0"/>
              </a:rPr>
              <a:t>Manager</a:t>
            </a:r>
          </a:p>
        </p:txBody>
      </p:sp>
      <p:sp>
        <p:nvSpPr>
          <p:cNvPr id="1022985" name="Rectangle 9"/>
          <p:cNvSpPr>
            <a:spLocks noChangeArrowheads="1"/>
          </p:cNvSpPr>
          <p:nvPr/>
        </p:nvSpPr>
        <p:spPr bwMode="auto">
          <a:xfrm>
            <a:off x="482600" y="3094060"/>
            <a:ext cx="1963738" cy="300038"/>
          </a:xfrm>
          <a:prstGeom prst="rect">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a:spcBef>
                <a:spcPct val="0"/>
              </a:spcBef>
              <a:buClrTx/>
              <a:buFontTx/>
              <a:buNone/>
            </a:pPr>
            <a:r>
              <a:rPr lang="en-US" sz="1300" b="1">
                <a:solidFill>
                  <a:schemeClr val="bg1"/>
                </a:solidFill>
                <a:latin typeface="Times New Roman" pitchFamily="18" charset="0"/>
              </a:rPr>
              <a:t>Red Immediate Manager</a:t>
            </a:r>
          </a:p>
        </p:txBody>
      </p:sp>
      <p:sp>
        <p:nvSpPr>
          <p:cNvPr id="1022986" name="Rectangle 10"/>
          <p:cNvSpPr>
            <a:spLocks noChangeArrowheads="1"/>
          </p:cNvSpPr>
          <p:nvPr/>
        </p:nvSpPr>
        <p:spPr bwMode="auto">
          <a:xfrm>
            <a:off x="2592388" y="3097235"/>
            <a:ext cx="2036762" cy="300038"/>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a:spcBef>
                <a:spcPct val="0"/>
              </a:spcBef>
              <a:buClrTx/>
              <a:buFontTx/>
              <a:buNone/>
            </a:pPr>
            <a:r>
              <a:rPr lang="en-US" sz="1300" b="1">
                <a:solidFill>
                  <a:srgbClr val="0000FF"/>
                </a:solidFill>
                <a:latin typeface="Times New Roman" pitchFamily="18" charset="0"/>
              </a:rPr>
              <a:t>Yellow Delayed Manager</a:t>
            </a:r>
          </a:p>
        </p:txBody>
      </p:sp>
      <p:sp>
        <p:nvSpPr>
          <p:cNvPr id="1022987" name="Rectangle 11"/>
          <p:cNvSpPr>
            <a:spLocks noChangeArrowheads="1"/>
          </p:cNvSpPr>
          <p:nvPr/>
        </p:nvSpPr>
        <p:spPr bwMode="auto">
          <a:xfrm>
            <a:off x="4768850" y="3089298"/>
            <a:ext cx="1860550" cy="300037"/>
          </a:xfrm>
          <a:prstGeom prst="rect">
            <a:avLst/>
          </a:prstGeom>
          <a:solidFill>
            <a:srgbClr val="008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a:spcBef>
                <a:spcPct val="0"/>
              </a:spcBef>
              <a:buClrTx/>
              <a:buFontTx/>
              <a:buNone/>
            </a:pPr>
            <a:r>
              <a:rPr lang="en-US" sz="1300" b="1" dirty="0">
                <a:solidFill>
                  <a:schemeClr val="bg1"/>
                </a:solidFill>
                <a:latin typeface="Times New Roman" pitchFamily="18" charset="0"/>
              </a:rPr>
              <a:t>Green Minor </a:t>
            </a:r>
            <a:r>
              <a:rPr lang="en-US" sz="1300" b="1" dirty="0" smtClean="0">
                <a:solidFill>
                  <a:schemeClr val="bg1"/>
                </a:solidFill>
                <a:latin typeface="Times New Roman" pitchFamily="18" charset="0"/>
              </a:rPr>
              <a:t>Manager</a:t>
            </a:r>
            <a:endParaRPr lang="en-US" sz="1300" b="1" dirty="0">
              <a:solidFill>
                <a:schemeClr val="bg1"/>
              </a:solidFill>
              <a:latin typeface="Times New Roman" pitchFamily="18" charset="0"/>
            </a:endParaRPr>
          </a:p>
        </p:txBody>
      </p:sp>
      <p:sp>
        <p:nvSpPr>
          <p:cNvPr id="1022988" name="Rectangle 12"/>
          <p:cNvSpPr>
            <a:spLocks noChangeArrowheads="1"/>
          </p:cNvSpPr>
          <p:nvPr/>
        </p:nvSpPr>
        <p:spPr bwMode="auto">
          <a:xfrm>
            <a:off x="2192338" y="4646635"/>
            <a:ext cx="2955925" cy="305212"/>
          </a:xfrm>
          <a:prstGeom prst="rect">
            <a:avLst/>
          </a:prstGeom>
          <a:solidFill>
            <a:srgbClr val="002060"/>
          </a:solidFill>
          <a:ln w="12700">
            <a:solidFill>
              <a:srgbClr val="000000"/>
            </a:solidFill>
            <a:miter lim="800000"/>
            <a:headEnd/>
            <a:tailEnd/>
          </a:ln>
          <a:effectLst/>
          <a:extLst/>
        </p:spPr>
        <p:txBody>
          <a:bodyPr lIns="90488" tIns="44450" rIns="90488" bIns="44450">
            <a:spAutoFit/>
          </a:bodyPr>
          <a:lstStyle/>
          <a:p>
            <a:pPr algn="ctr" defTabSz="914400">
              <a:spcBef>
                <a:spcPct val="0"/>
              </a:spcBef>
              <a:buClrTx/>
              <a:buFontTx/>
              <a:buNone/>
            </a:pPr>
            <a:r>
              <a:rPr lang="en-US" sz="1400" b="1" dirty="0">
                <a:solidFill>
                  <a:schemeClr val="bg1"/>
                </a:solidFill>
                <a:latin typeface="Times New Roman" pitchFamily="18" charset="0"/>
              </a:rPr>
              <a:t>Transportation Group Supervisor</a:t>
            </a:r>
          </a:p>
        </p:txBody>
      </p:sp>
      <p:sp>
        <p:nvSpPr>
          <p:cNvPr id="1022989" name="Rectangle 13"/>
          <p:cNvSpPr>
            <a:spLocks noChangeArrowheads="1"/>
          </p:cNvSpPr>
          <p:nvPr/>
        </p:nvSpPr>
        <p:spPr bwMode="auto">
          <a:xfrm>
            <a:off x="6392584" y="5526074"/>
            <a:ext cx="1335087" cy="527050"/>
          </a:xfrm>
          <a:prstGeom prst="rect">
            <a:avLst/>
          </a:prstGeom>
          <a:solidFill>
            <a:schemeClr val="accent6">
              <a:lumMod val="60000"/>
              <a:lumOff val="40000"/>
            </a:schemeClr>
          </a:solidFill>
          <a:ln w="12700">
            <a:solidFill>
              <a:schemeClr val="accent1"/>
            </a:solidFill>
            <a:miter lim="800000"/>
            <a:headEnd/>
            <a:tailEnd/>
          </a:ln>
          <a:effectLst/>
          <a:extLst/>
        </p:spPr>
        <p:txBody>
          <a:bodyPr lIns="90488" tIns="44450" rIns="90488" bIns="44450">
            <a:spAutoFit/>
          </a:bodyPr>
          <a:lstStyle/>
          <a:p>
            <a:pPr algn="ctr" defTabSz="914400">
              <a:spcBef>
                <a:spcPct val="0"/>
              </a:spcBef>
              <a:buClrTx/>
              <a:buFontTx/>
              <a:buNone/>
            </a:pPr>
            <a:r>
              <a:rPr lang="en-US" sz="1400" b="1" dirty="0">
                <a:latin typeface="Times New Roman" pitchFamily="18" charset="0"/>
              </a:rPr>
              <a:t>Ambulance Transport</a:t>
            </a:r>
          </a:p>
        </p:txBody>
      </p:sp>
      <p:sp>
        <p:nvSpPr>
          <p:cNvPr id="1022990" name="Rectangle 14"/>
          <p:cNvSpPr>
            <a:spLocks noChangeArrowheads="1"/>
          </p:cNvSpPr>
          <p:nvPr/>
        </p:nvSpPr>
        <p:spPr bwMode="auto">
          <a:xfrm>
            <a:off x="400050" y="4497410"/>
            <a:ext cx="998538" cy="520655"/>
          </a:xfrm>
          <a:prstGeom prst="rect">
            <a:avLst/>
          </a:prstGeom>
          <a:solidFill>
            <a:schemeClr val="accent1">
              <a:lumMod val="60000"/>
              <a:lumOff val="40000"/>
            </a:schemeClr>
          </a:solidFill>
          <a:ln w="12700">
            <a:solidFill>
              <a:srgbClr val="000000"/>
            </a:solidFill>
            <a:miter lim="800000"/>
            <a:headEnd/>
            <a:tailEnd/>
          </a:ln>
          <a:effectLst/>
          <a:extLst/>
        </p:spPr>
        <p:txBody>
          <a:bodyPr lIns="90488" tIns="44450" rIns="90488" bIns="44450">
            <a:spAutoFit/>
          </a:bodyPr>
          <a:lstStyle/>
          <a:p>
            <a:pPr algn="ctr" defTabSz="914400">
              <a:spcBef>
                <a:spcPct val="0"/>
              </a:spcBef>
              <a:buClrTx/>
              <a:buFontTx/>
              <a:buNone/>
            </a:pPr>
            <a:r>
              <a:rPr lang="en-US" sz="1400" b="1" dirty="0">
                <a:latin typeface="Times New Roman" pitchFamily="18" charset="0"/>
              </a:rPr>
              <a:t>Staging Manager</a:t>
            </a:r>
          </a:p>
        </p:txBody>
      </p:sp>
      <p:sp>
        <p:nvSpPr>
          <p:cNvPr id="1022991" name="Rectangle 15"/>
          <p:cNvSpPr>
            <a:spLocks noChangeArrowheads="1"/>
          </p:cNvSpPr>
          <p:nvPr/>
        </p:nvSpPr>
        <p:spPr bwMode="auto">
          <a:xfrm>
            <a:off x="4105793" y="5567385"/>
            <a:ext cx="1509713" cy="527050"/>
          </a:xfrm>
          <a:prstGeom prst="rect">
            <a:avLst/>
          </a:prstGeom>
          <a:solidFill>
            <a:schemeClr val="accent1">
              <a:lumMod val="60000"/>
              <a:lumOff val="40000"/>
            </a:schemeClr>
          </a:solidFill>
          <a:ln w="12700">
            <a:solidFill>
              <a:srgbClr val="000000"/>
            </a:solidFill>
            <a:miter lim="800000"/>
            <a:headEnd/>
            <a:tailEnd/>
          </a:ln>
          <a:effectLst/>
          <a:extLst/>
        </p:spPr>
        <p:txBody>
          <a:bodyPr lIns="90488" tIns="44450" rIns="90488" bIns="44450">
            <a:spAutoFit/>
          </a:bodyPr>
          <a:lstStyle/>
          <a:p>
            <a:pPr algn="ctr" defTabSz="914400">
              <a:spcBef>
                <a:spcPct val="0"/>
              </a:spcBef>
              <a:buClrTx/>
              <a:buFontTx/>
              <a:buNone/>
            </a:pPr>
            <a:r>
              <a:rPr lang="en-US" sz="1400" b="1" dirty="0">
                <a:solidFill>
                  <a:srgbClr val="000000"/>
                </a:solidFill>
                <a:latin typeface="Times New Roman" pitchFamily="18" charset="0"/>
              </a:rPr>
              <a:t>Disposition Coordinator</a:t>
            </a:r>
          </a:p>
        </p:txBody>
      </p:sp>
      <p:sp>
        <p:nvSpPr>
          <p:cNvPr id="1022994" name="Line 18"/>
          <p:cNvSpPr>
            <a:spLocks noChangeShapeType="1"/>
          </p:cNvSpPr>
          <p:nvPr/>
        </p:nvSpPr>
        <p:spPr bwMode="auto">
          <a:xfrm flipH="1">
            <a:off x="3610769" y="2696742"/>
            <a:ext cx="0" cy="292100"/>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2995" name="Line 19"/>
          <p:cNvSpPr>
            <a:spLocks noChangeShapeType="1"/>
          </p:cNvSpPr>
          <p:nvPr/>
        </p:nvSpPr>
        <p:spPr bwMode="auto">
          <a:xfrm>
            <a:off x="4818792" y="4951847"/>
            <a:ext cx="4762" cy="395287"/>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2996" name="Line 20"/>
          <p:cNvSpPr>
            <a:spLocks noChangeShapeType="1"/>
          </p:cNvSpPr>
          <p:nvPr/>
        </p:nvSpPr>
        <p:spPr bwMode="auto">
          <a:xfrm flipH="1">
            <a:off x="1504950" y="4792685"/>
            <a:ext cx="628650" cy="0"/>
          </a:xfrm>
          <a:prstGeom prst="line">
            <a:avLst/>
          </a:prstGeom>
          <a:noFill/>
          <a:ln w="50800">
            <a:solidFill>
              <a:schemeClr val="accent1"/>
            </a:solidFill>
            <a:round/>
            <a:headEnd type="triangle" w="med" len="me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2997" name="Line 21"/>
          <p:cNvSpPr>
            <a:spLocks noChangeShapeType="1"/>
          </p:cNvSpPr>
          <p:nvPr/>
        </p:nvSpPr>
        <p:spPr bwMode="auto">
          <a:xfrm flipV="1">
            <a:off x="5824537" y="5789599"/>
            <a:ext cx="500063" cy="0"/>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2998" name="Text Box 22"/>
          <p:cNvSpPr txBox="1">
            <a:spLocks noChangeArrowheads="1"/>
          </p:cNvSpPr>
          <p:nvPr/>
        </p:nvSpPr>
        <p:spPr bwMode="auto">
          <a:xfrm>
            <a:off x="7884319" y="2988842"/>
            <a:ext cx="1011237" cy="317500"/>
          </a:xfrm>
          <a:prstGeom prst="rect">
            <a:avLst/>
          </a:prstGeom>
          <a:solidFill>
            <a:schemeClr val="tx2">
              <a:lumMod val="60000"/>
              <a:lumOff val="40000"/>
            </a:schemeClr>
          </a:solidFill>
          <a:ln w="12700">
            <a:solidFill>
              <a:srgbClr val="000000"/>
            </a:solidFill>
            <a:miter lim="800000"/>
            <a:headEnd/>
            <a:tailEnd/>
          </a:ln>
          <a:effectLst/>
          <a:extLst/>
        </p:spPr>
        <p:txBody>
          <a:bodyPr wrap="none">
            <a:spAutoFit/>
          </a:bodyPr>
          <a:lstStyle>
            <a:lvl1pPr>
              <a:spcBef>
                <a:spcPct val="0"/>
              </a:spcBef>
              <a:defRPr>
                <a:solidFill>
                  <a:schemeClr val="tx1"/>
                </a:solidFill>
                <a:latin typeface="Calibri" pitchFamily="34" charset="0"/>
              </a:defRPr>
            </a:lvl1pPr>
            <a:lvl2pPr>
              <a:spcBef>
                <a:spcPct val="0"/>
              </a:spcBef>
              <a:defRPr>
                <a:solidFill>
                  <a:schemeClr val="tx1"/>
                </a:solidFill>
                <a:latin typeface="Calibri" pitchFamily="34" charset="0"/>
              </a:defRPr>
            </a:lvl2pPr>
            <a:lvl3pPr>
              <a:spcBef>
                <a:spcPct val="0"/>
              </a:spcBef>
              <a:defRPr>
                <a:solidFill>
                  <a:schemeClr val="tx1"/>
                </a:solidFill>
                <a:latin typeface="Calibri" pitchFamily="34" charset="0"/>
              </a:defRPr>
            </a:lvl3pPr>
            <a:lvl4pPr>
              <a:spcBef>
                <a:spcPct val="0"/>
              </a:spcBef>
              <a:defRPr>
                <a:solidFill>
                  <a:schemeClr val="tx1"/>
                </a:solidFill>
                <a:latin typeface="Calibri" pitchFamily="34" charset="0"/>
              </a:defRPr>
            </a:lvl4pPr>
            <a:lvl5pPr>
              <a:spcBef>
                <a:spcPct val="0"/>
              </a:spcBef>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algn="ctr" defTabSz="914400">
              <a:buClrTx/>
              <a:buFontTx/>
              <a:buNone/>
            </a:pPr>
            <a:r>
              <a:rPr lang="en-US" sz="1400" b="1" dirty="0">
                <a:solidFill>
                  <a:srgbClr val="000000"/>
                </a:solidFill>
                <a:latin typeface="Times New Roman" pitchFamily="18" charset="0"/>
              </a:rPr>
              <a:t>Hospital A</a:t>
            </a:r>
          </a:p>
        </p:txBody>
      </p:sp>
      <p:sp>
        <p:nvSpPr>
          <p:cNvPr id="1022999" name="Text Box 23"/>
          <p:cNvSpPr txBox="1">
            <a:spLocks noChangeArrowheads="1"/>
          </p:cNvSpPr>
          <p:nvPr/>
        </p:nvSpPr>
        <p:spPr bwMode="auto">
          <a:xfrm>
            <a:off x="7893844" y="3658416"/>
            <a:ext cx="1001713" cy="317500"/>
          </a:xfrm>
          <a:prstGeom prst="rect">
            <a:avLst/>
          </a:prstGeom>
          <a:solidFill>
            <a:srgbClr val="99CC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a:solidFill>
                  <a:schemeClr val="tx1"/>
                </a:solidFill>
                <a:latin typeface="Calibri" pitchFamily="34" charset="0"/>
              </a:defRPr>
            </a:lvl1pPr>
            <a:lvl2pPr>
              <a:spcBef>
                <a:spcPct val="0"/>
              </a:spcBef>
              <a:defRPr>
                <a:solidFill>
                  <a:schemeClr val="tx1"/>
                </a:solidFill>
                <a:latin typeface="Calibri" pitchFamily="34" charset="0"/>
              </a:defRPr>
            </a:lvl2pPr>
            <a:lvl3pPr>
              <a:spcBef>
                <a:spcPct val="0"/>
              </a:spcBef>
              <a:defRPr>
                <a:solidFill>
                  <a:schemeClr val="tx1"/>
                </a:solidFill>
                <a:latin typeface="Calibri" pitchFamily="34" charset="0"/>
              </a:defRPr>
            </a:lvl3pPr>
            <a:lvl4pPr>
              <a:spcBef>
                <a:spcPct val="0"/>
              </a:spcBef>
              <a:defRPr>
                <a:solidFill>
                  <a:schemeClr val="tx1"/>
                </a:solidFill>
                <a:latin typeface="Calibri" pitchFamily="34" charset="0"/>
              </a:defRPr>
            </a:lvl4pPr>
            <a:lvl5pPr>
              <a:spcBef>
                <a:spcPct val="0"/>
              </a:spcBef>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algn="ctr" defTabSz="914400">
              <a:buClrTx/>
              <a:buFontTx/>
              <a:buNone/>
            </a:pPr>
            <a:r>
              <a:rPr lang="en-US" sz="1400" b="1">
                <a:solidFill>
                  <a:srgbClr val="000000"/>
                </a:solidFill>
                <a:latin typeface="Times New Roman" pitchFamily="18" charset="0"/>
              </a:rPr>
              <a:t>Hospital B</a:t>
            </a:r>
          </a:p>
        </p:txBody>
      </p:sp>
      <p:sp>
        <p:nvSpPr>
          <p:cNvPr id="1023000" name="Text Box 24"/>
          <p:cNvSpPr txBox="1">
            <a:spLocks noChangeArrowheads="1"/>
          </p:cNvSpPr>
          <p:nvPr/>
        </p:nvSpPr>
        <p:spPr bwMode="auto">
          <a:xfrm>
            <a:off x="7884319" y="4338660"/>
            <a:ext cx="1011238" cy="317500"/>
          </a:xfrm>
          <a:prstGeom prst="rect">
            <a:avLst/>
          </a:prstGeom>
          <a:solidFill>
            <a:schemeClr val="tx2">
              <a:lumMod val="60000"/>
              <a:lumOff val="40000"/>
            </a:schemeClr>
          </a:solidFill>
          <a:ln w="12700">
            <a:solidFill>
              <a:srgbClr val="000000"/>
            </a:solidFill>
            <a:miter lim="800000"/>
            <a:headEnd/>
            <a:tailEnd/>
          </a:ln>
          <a:effectLst/>
          <a:extLst/>
        </p:spPr>
        <p:txBody>
          <a:bodyPr wrap="none">
            <a:spAutoFit/>
          </a:bodyPr>
          <a:lstStyle>
            <a:lvl1pPr>
              <a:spcBef>
                <a:spcPct val="0"/>
              </a:spcBef>
              <a:defRPr>
                <a:solidFill>
                  <a:schemeClr val="tx1"/>
                </a:solidFill>
                <a:latin typeface="Calibri" pitchFamily="34" charset="0"/>
              </a:defRPr>
            </a:lvl1pPr>
            <a:lvl2pPr>
              <a:spcBef>
                <a:spcPct val="0"/>
              </a:spcBef>
              <a:defRPr>
                <a:solidFill>
                  <a:schemeClr val="tx1"/>
                </a:solidFill>
                <a:latin typeface="Calibri" pitchFamily="34" charset="0"/>
              </a:defRPr>
            </a:lvl2pPr>
            <a:lvl3pPr>
              <a:spcBef>
                <a:spcPct val="0"/>
              </a:spcBef>
              <a:defRPr>
                <a:solidFill>
                  <a:schemeClr val="tx1"/>
                </a:solidFill>
                <a:latin typeface="Calibri" pitchFamily="34" charset="0"/>
              </a:defRPr>
            </a:lvl3pPr>
            <a:lvl4pPr>
              <a:spcBef>
                <a:spcPct val="0"/>
              </a:spcBef>
              <a:defRPr>
                <a:solidFill>
                  <a:schemeClr val="tx1"/>
                </a:solidFill>
                <a:latin typeface="Calibri" pitchFamily="34" charset="0"/>
              </a:defRPr>
            </a:lvl4pPr>
            <a:lvl5pPr>
              <a:spcBef>
                <a:spcPct val="0"/>
              </a:spcBef>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algn="ctr" defTabSz="914400">
              <a:buClrTx/>
              <a:buFontTx/>
              <a:buNone/>
            </a:pPr>
            <a:r>
              <a:rPr lang="en-US" sz="1400" b="1" dirty="0">
                <a:solidFill>
                  <a:srgbClr val="000000"/>
                </a:solidFill>
                <a:latin typeface="Times New Roman" pitchFamily="18" charset="0"/>
              </a:rPr>
              <a:t>Hospital C</a:t>
            </a:r>
          </a:p>
        </p:txBody>
      </p:sp>
      <p:sp>
        <p:nvSpPr>
          <p:cNvPr id="1023001" name="Text Box 25"/>
          <p:cNvSpPr txBox="1">
            <a:spLocks noChangeArrowheads="1"/>
          </p:cNvSpPr>
          <p:nvPr/>
        </p:nvSpPr>
        <p:spPr bwMode="auto">
          <a:xfrm>
            <a:off x="7884319" y="4934784"/>
            <a:ext cx="1011238" cy="317500"/>
          </a:xfrm>
          <a:prstGeom prst="rect">
            <a:avLst/>
          </a:prstGeom>
          <a:solidFill>
            <a:schemeClr val="accent5">
              <a:lumMod val="40000"/>
              <a:lumOff val="60000"/>
            </a:schemeClr>
          </a:solidFill>
          <a:ln w="12700">
            <a:solidFill>
              <a:srgbClr val="000000"/>
            </a:solidFill>
            <a:miter lim="800000"/>
            <a:headEnd/>
            <a:tailEnd/>
          </a:ln>
          <a:effectLst/>
          <a:extLst/>
        </p:spPr>
        <p:txBody>
          <a:bodyPr wrap="none">
            <a:spAutoFit/>
          </a:bodyPr>
          <a:lstStyle>
            <a:lvl1pPr>
              <a:spcBef>
                <a:spcPct val="0"/>
              </a:spcBef>
              <a:defRPr>
                <a:solidFill>
                  <a:schemeClr val="tx1"/>
                </a:solidFill>
                <a:latin typeface="Calibri" pitchFamily="34" charset="0"/>
              </a:defRPr>
            </a:lvl1pPr>
            <a:lvl2pPr>
              <a:spcBef>
                <a:spcPct val="0"/>
              </a:spcBef>
              <a:defRPr>
                <a:solidFill>
                  <a:schemeClr val="tx1"/>
                </a:solidFill>
                <a:latin typeface="Calibri" pitchFamily="34" charset="0"/>
              </a:defRPr>
            </a:lvl2pPr>
            <a:lvl3pPr>
              <a:spcBef>
                <a:spcPct val="0"/>
              </a:spcBef>
              <a:defRPr>
                <a:solidFill>
                  <a:schemeClr val="tx1"/>
                </a:solidFill>
                <a:latin typeface="Calibri" pitchFamily="34" charset="0"/>
              </a:defRPr>
            </a:lvl3pPr>
            <a:lvl4pPr>
              <a:spcBef>
                <a:spcPct val="0"/>
              </a:spcBef>
              <a:defRPr>
                <a:solidFill>
                  <a:schemeClr val="tx1"/>
                </a:solidFill>
                <a:latin typeface="Calibri" pitchFamily="34" charset="0"/>
              </a:defRPr>
            </a:lvl4pPr>
            <a:lvl5pPr>
              <a:spcBef>
                <a:spcPct val="0"/>
              </a:spcBef>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algn="ctr" defTabSz="914400">
              <a:buClrTx/>
              <a:buFontTx/>
              <a:buNone/>
            </a:pPr>
            <a:r>
              <a:rPr lang="en-US" sz="1400" b="1" dirty="0">
                <a:solidFill>
                  <a:srgbClr val="000000"/>
                </a:solidFill>
                <a:latin typeface="Times New Roman" pitchFamily="18" charset="0"/>
              </a:rPr>
              <a:t>Hospital D</a:t>
            </a:r>
          </a:p>
        </p:txBody>
      </p:sp>
      <p:sp>
        <p:nvSpPr>
          <p:cNvPr id="1023002" name="Line 26"/>
          <p:cNvSpPr>
            <a:spLocks noChangeShapeType="1"/>
          </p:cNvSpPr>
          <p:nvPr/>
        </p:nvSpPr>
        <p:spPr bwMode="auto">
          <a:xfrm>
            <a:off x="4643623" y="1316796"/>
            <a:ext cx="387350" cy="3469"/>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3004" name="Rectangle 28"/>
          <p:cNvSpPr>
            <a:spLocks noChangeArrowheads="1"/>
          </p:cNvSpPr>
          <p:nvPr/>
        </p:nvSpPr>
        <p:spPr bwMode="auto">
          <a:xfrm>
            <a:off x="2397125" y="3914798"/>
            <a:ext cx="2589213" cy="314325"/>
          </a:xfrm>
          <a:prstGeom prst="rect">
            <a:avLst/>
          </a:prstGeom>
          <a:solidFill>
            <a:srgbClr val="002060"/>
          </a:solidFill>
          <a:ln w="12700">
            <a:solidFill>
              <a:srgbClr val="000000"/>
            </a:solidFill>
            <a:miter lim="800000"/>
            <a:headEnd/>
            <a:tailEnd/>
          </a:ln>
          <a:effectLst/>
          <a:extLst/>
        </p:spPr>
        <p:txBody>
          <a:bodyPr lIns="90488" tIns="44450" rIns="90488" bIns="44450">
            <a:spAutoFit/>
          </a:bodyPr>
          <a:lstStyle/>
          <a:p>
            <a:pPr algn="ctr" defTabSz="914400">
              <a:spcBef>
                <a:spcPct val="0"/>
              </a:spcBef>
              <a:buClrTx/>
              <a:buFontTx/>
              <a:buNone/>
            </a:pPr>
            <a:r>
              <a:rPr lang="en-US" sz="1400" b="1" dirty="0">
                <a:solidFill>
                  <a:schemeClr val="bg1"/>
                </a:solidFill>
                <a:latin typeface="Times New Roman" pitchFamily="18" charset="0"/>
              </a:rPr>
              <a:t>Treatment Dispatch Manager</a:t>
            </a:r>
          </a:p>
        </p:txBody>
      </p:sp>
      <p:sp>
        <p:nvSpPr>
          <p:cNvPr id="1023005" name="Line 29"/>
          <p:cNvSpPr>
            <a:spLocks noChangeShapeType="1"/>
          </p:cNvSpPr>
          <p:nvPr/>
        </p:nvSpPr>
        <p:spPr bwMode="auto">
          <a:xfrm flipH="1">
            <a:off x="3627438" y="4294210"/>
            <a:ext cx="3175" cy="309563"/>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3011" name="Line 35"/>
          <p:cNvSpPr>
            <a:spLocks noChangeShapeType="1"/>
          </p:cNvSpPr>
          <p:nvPr/>
        </p:nvSpPr>
        <p:spPr bwMode="auto">
          <a:xfrm flipH="1">
            <a:off x="3674659" y="1668485"/>
            <a:ext cx="1587" cy="309563"/>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1023016" name="Group 40"/>
          <p:cNvGrpSpPr>
            <a:grpSpLocks/>
          </p:cNvGrpSpPr>
          <p:nvPr/>
        </p:nvGrpSpPr>
        <p:grpSpPr bwMode="auto">
          <a:xfrm>
            <a:off x="271616" y="939822"/>
            <a:ext cx="4251018" cy="739775"/>
            <a:chOff x="135" y="816"/>
            <a:chExt cx="2583" cy="466"/>
          </a:xfrm>
        </p:grpSpPr>
        <p:sp>
          <p:nvSpPr>
            <p:cNvPr id="1022982" name="Rectangle 6"/>
            <p:cNvSpPr>
              <a:spLocks noChangeArrowheads="1"/>
            </p:cNvSpPr>
            <p:nvPr/>
          </p:nvSpPr>
          <p:spPr bwMode="auto">
            <a:xfrm>
              <a:off x="135" y="898"/>
              <a:ext cx="537" cy="332"/>
            </a:xfrm>
            <a:prstGeom prst="rect">
              <a:avLst/>
            </a:prstGeom>
            <a:solidFill>
              <a:schemeClr val="accent1">
                <a:lumMod val="40000"/>
                <a:lumOff val="60000"/>
              </a:scheme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defTabSz="914400">
                <a:spcBef>
                  <a:spcPct val="0"/>
                </a:spcBef>
                <a:buClrTx/>
                <a:buFontTx/>
                <a:buNone/>
              </a:pPr>
              <a:r>
                <a:rPr lang="en-US" sz="1400" b="1" dirty="0">
                  <a:solidFill>
                    <a:srgbClr val="000000"/>
                  </a:solidFill>
                  <a:latin typeface="Times New Roman" pitchFamily="18" charset="0"/>
                </a:rPr>
                <a:t>Incident Site</a:t>
              </a:r>
            </a:p>
          </p:txBody>
        </p:sp>
        <p:sp>
          <p:nvSpPr>
            <p:cNvPr id="1022992" name="Line 16"/>
            <p:cNvSpPr>
              <a:spLocks noChangeShapeType="1"/>
            </p:cNvSpPr>
            <p:nvPr/>
          </p:nvSpPr>
          <p:spPr bwMode="auto">
            <a:xfrm flipV="1">
              <a:off x="692" y="1056"/>
              <a:ext cx="214" cy="2"/>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3008" name="Rectangle 32"/>
            <p:cNvSpPr>
              <a:spLocks noChangeArrowheads="1"/>
            </p:cNvSpPr>
            <p:nvPr/>
          </p:nvSpPr>
          <p:spPr bwMode="auto">
            <a:xfrm>
              <a:off x="1826" y="909"/>
              <a:ext cx="892" cy="332"/>
            </a:xfrm>
            <a:prstGeom prst="rect">
              <a:avLst/>
            </a:prstGeom>
            <a:solidFill>
              <a:srgbClr val="00206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a:spcBef>
                  <a:spcPct val="0"/>
                </a:spcBef>
                <a:buClrTx/>
                <a:buFontTx/>
                <a:buNone/>
              </a:pPr>
              <a:r>
                <a:rPr lang="en-US" sz="1400" b="1" dirty="0">
                  <a:solidFill>
                    <a:schemeClr val="bg1"/>
                  </a:solidFill>
                  <a:latin typeface="Times New Roman" pitchFamily="18" charset="0"/>
                </a:rPr>
                <a:t>Triage Unit Leader</a:t>
              </a:r>
            </a:p>
          </p:txBody>
        </p:sp>
        <p:sp>
          <p:nvSpPr>
            <p:cNvPr id="1023012" name="Line 36"/>
            <p:cNvSpPr>
              <a:spLocks noChangeShapeType="1"/>
            </p:cNvSpPr>
            <p:nvPr/>
          </p:nvSpPr>
          <p:spPr bwMode="auto">
            <a:xfrm flipV="1">
              <a:off x="1585" y="1062"/>
              <a:ext cx="214" cy="2"/>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3013" name="Rectangle 37"/>
            <p:cNvSpPr>
              <a:spLocks noChangeArrowheads="1"/>
            </p:cNvSpPr>
            <p:nvPr/>
          </p:nvSpPr>
          <p:spPr bwMode="auto">
            <a:xfrm>
              <a:off x="924" y="816"/>
              <a:ext cx="626" cy="466"/>
            </a:xfrm>
            <a:prstGeom prst="rect">
              <a:avLst/>
            </a:prstGeom>
            <a:solidFill>
              <a:schemeClr val="accent1">
                <a:lumMod val="40000"/>
                <a:lumOff val="60000"/>
              </a:scheme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a:spcBef>
                  <a:spcPct val="0"/>
                </a:spcBef>
                <a:buClrTx/>
                <a:buFontTx/>
                <a:buNone/>
              </a:pPr>
              <a:r>
                <a:rPr lang="en-US" sz="1400" b="1" dirty="0">
                  <a:solidFill>
                    <a:srgbClr val="000000"/>
                  </a:solidFill>
                  <a:latin typeface="Times New Roman" pitchFamily="18" charset="0"/>
                </a:rPr>
                <a:t>Casualty</a:t>
              </a:r>
            </a:p>
            <a:p>
              <a:pPr algn="ctr" defTabSz="914400">
                <a:spcBef>
                  <a:spcPct val="0"/>
                </a:spcBef>
                <a:buClrTx/>
                <a:buFontTx/>
                <a:buNone/>
              </a:pPr>
              <a:r>
                <a:rPr lang="en-US" sz="1400" b="1" dirty="0">
                  <a:solidFill>
                    <a:srgbClr val="000000"/>
                  </a:solidFill>
                  <a:latin typeface="Times New Roman" pitchFamily="18" charset="0"/>
                </a:rPr>
                <a:t>Collection</a:t>
              </a:r>
            </a:p>
            <a:p>
              <a:pPr algn="ctr" defTabSz="914400">
                <a:spcBef>
                  <a:spcPct val="0"/>
                </a:spcBef>
                <a:buClrTx/>
                <a:buFontTx/>
                <a:buNone/>
              </a:pPr>
              <a:r>
                <a:rPr lang="en-US" sz="1400" b="1" dirty="0">
                  <a:solidFill>
                    <a:srgbClr val="000000"/>
                  </a:solidFill>
                  <a:latin typeface="Times New Roman" pitchFamily="18" charset="0"/>
                </a:rPr>
                <a:t>Point</a:t>
              </a:r>
            </a:p>
          </p:txBody>
        </p:sp>
      </p:grpSp>
      <p:sp>
        <p:nvSpPr>
          <p:cNvPr id="1023018" name="Rectangle 42"/>
          <p:cNvSpPr>
            <a:spLocks noChangeArrowheads="1"/>
          </p:cNvSpPr>
          <p:nvPr/>
        </p:nvSpPr>
        <p:spPr bwMode="auto">
          <a:xfrm>
            <a:off x="1126836" y="5575345"/>
            <a:ext cx="2455862" cy="520655"/>
          </a:xfrm>
          <a:prstGeom prst="rect">
            <a:avLst/>
          </a:prstGeom>
          <a:solidFill>
            <a:schemeClr val="accent1">
              <a:lumMod val="60000"/>
              <a:lumOff val="40000"/>
            </a:schemeClr>
          </a:solidFill>
          <a:ln w="12700">
            <a:solidFill>
              <a:srgbClr val="000000"/>
            </a:solidFill>
            <a:miter lim="800000"/>
            <a:headEnd/>
            <a:tailEnd/>
          </a:ln>
          <a:effectLst/>
          <a:extLst/>
        </p:spPr>
        <p:txBody>
          <a:bodyPr wrap="square" lIns="90488" tIns="44450" rIns="90488" bIns="44450">
            <a:spAutoFit/>
          </a:bodyPr>
          <a:lstStyle/>
          <a:p>
            <a:pPr algn="ctr" defTabSz="914400">
              <a:spcBef>
                <a:spcPct val="0"/>
              </a:spcBef>
              <a:buClrTx/>
              <a:buFontTx/>
              <a:buNone/>
            </a:pPr>
            <a:r>
              <a:rPr lang="en-US" sz="1400" b="1" dirty="0">
                <a:solidFill>
                  <a:srgbClr val="000000"/>
                </a:solidFill>
                <a:latin typeface="Times New Roman" pitchFamily="18" charset="0"/>
              </a:rPr>
              <a:t>Medical  Communications Coordinator</a:t>
            </a:r>
          </a:p>
        </p:txBody>
      </p:sp>
      <p:sp>
        <p:nvSpPr>
          <p:cNvPr id="1023019" name="Line 43"/>
          <p:cNvSpPr>
            <a:spLocks noChangeShapeType="1"/>
          </p:cNvSpPr>
          <p:nvPr/>
        </p:nvSpPr>
        <p:spPr bwMode="auto">
          <a:xfrm>
            <a:off x="2380122" y="5054641"/>
            <a:ext cx="4762" cy="395287"/>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3020" name="Line 44"/>
          <p:cNvSpPr>
            <a:spLocks noChangeShapeType="1"/>
          </p:cNvSpPr>
          <p:nvPr/>
        </p:nvSpPr>
        <p:spPr bwMode="auto">
          <a:xfrm flipV="1">
            <a:off x="3666663" y="5754638"/>
            <a:ext cx="338138" cy="0"/>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 name="Line 18"/>
          <p:cNvSpPr>
            <a:spLocks noChangeShapeType="1"/>
          </p:cNvSpPr>
          <p:nvPr/>
        </p:nvSpPr>
        <p:spPr bwMode="auto">
          <a:xfrm flipH="1">
            <a:off x="1562100" y="2725315"/>
            <a:ext cx="1768475" cy="234507"/>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 name="Line 18"/>
          <p:cNvSpPr>
            <a:spLocks noChangeShapeType="1"/>
          </p:cNvSpPr>
          <p:nvPr/>
        </p:nvSpPr>
        <p:spPr bwMode="auto">
          <a:xfrm>
            <a:off x="4004801" y="2754334"/>
            <a:ext cx="1589882" cy="205488"/>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 name="Line 18"/>
          <p:cNvSpPr>
            <a:spLocks noChangeShapeType="1"/>
          </p:cNvSpPr>
          <p:nvPr/>
        </p:nvSpPr>
        <p:spPr bwMode="auto">
          <a:xfrm flipH="1">
            <a:off x="3640489" y="3512366"/>
            <a:ext cx="0" cy="292100"/>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 name="Line 18"/>
          <p:cNvSpPr>
            <a:spLocks noChangeShapeType="1"/>
          </p:cNvSpPr>
          <p:nvPr/>
        </p:nvSpPr>
        <p:spPr bwMode="auto">
          <a:xfrm>
            <a:off x="1327275" y="3486468"/>
            <a:ext cx="2115219" cy="290218"/>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6" name="Line 18"/>
          <p:cNvSpPr>
            <a:spLocks noChangeShapeType="1"/>
          </p:cNvSpPr>
          <p:nvPr/>
        </p:nvSpPr>
        <p:spPr bwMode="auto">
          <a:xfrm flipH="1">
            <a:off x="3853989" y="3512366"/>
            <a:ext cx="1951498" cy="269710"/>
          </a:xfrm>
          <a:prstGeom prst="line">
            <a:avLst/>
          </a:prstGeom>
          <a:noFill/>
          <a:ln w="50800">
            <a:solidFill>
              <a:schemeClr val="accent1"/>
            </a:solidFill>
            <a:round/>
            <a:headEnd/>
            <a:tailEnd type="triangle"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cxnSp>
        <p:nvCxnSpPr>
          <p:cNvPr id="3" name="Elbow Connector 2"/>
          <p:cNvCxnSpPr>
            <a:endCxn id="1022998" idx="1"/>
          </p:cNvCxnSpPr>
          <p:nvPr/>
        </p:nvCxnSpPr>
        <p:spPr>
          <a:xfrm rot="5400000" flipH="1" flipV="1">
            <a:off x="6220019" y="3861774"/>
            <a:ext cx="2378482" cy="95011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Elbow Connector 4"/>
          <p:cNvCxnSpPr>
            <a:stCxn id="1022989" idx="0"/>
            <a:endCxn id="1022999" idx="1"/>
          </p:cNvCxnSpPr>
          <p:nvPr/>
        </p:nvCxnSpPr>
        <p:spPr>
          <a:xfrm rot="5400000" flipH="1" flipV="1">
            <a:off x="6622532" y="4254762"/>
            <a:ext cx="1708908" cy="8337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a:endCxn id="1023000" idx="1"/>
          </p:cNvCxnSpPr>
          <p:nvPr/>
        </p:nvCxnSpPr>
        <p:spPr>
          <a:xfrm rot="5400000" flipH="1" flipV="1">
            <a:off x="7047328" y="4689083"/>
            <a:ext cx="1028664" cy="64531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7409259" y="5093534"/>
            <a:ext cx="475060" cy="432540"/>
          </a:xfrm>
          <a:prstGeom prst="bentConnector3">
            <a:avLst>
              <a:gd name="adj1" fmla="val 76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732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0" y="12865"/>
            <a:ext cx="9144000" cy="1143000"/>
          </a:xfrm>
        </p:spPr>
        <p:txBody>
          <a:bodyPr wrap="square" numCol="1" anchorCtr="0" compatLnSpc="1">
            <a:prstTxWarp prst="textNoShape">
              <a:avLst/>
            </a:prstTxWarp>
            <a:noAutofit/>
          </a:bodyPr>
          <a:lstStyle/>
          <a:p>
            <a:pPr algn="ctr"/>
            <a:r>
              <a:rPr lang="en-US" sz="4800" b="1" dirty="0" smtClean="0">
                <a:solidFill>
                  <a:srgbClr val="3D4151"/>
                </a:solidFill>
              </a:rPr>
              <a:t>First Unit/Incident Command</a:t>
            </a:r>
          </a:p>
        </p:txBody>
      </p:sp>
      <p:sp>
        <p:nvSpPr>
          <p:cNvPr id="21507" name="Rectangle 3"/>
          <p:cNvSpPr>
            <a:spLocks noGrp="1" noChangeArrowheads="1"/>
          </p:cNvSpPr>
          <p:nvPr>
            <p:ph type="body" idx="4294967295"/>
          </p:nvPr>
        </p:nvSpPr>
        <p:spPr>
          <a:xfrm>
            <a:off x="228600" y="1625600"/>
            <a:ext cx="5105400" cy="4165600"/>
          </a:xfrm>
        </p:spPr>
        <p:txBody>
          <a:bodyPr>
            <a:normAutofit fontScale="85000" lnSpcReduction="20000"/>
          </a:bodyPr>
          <a:lstStyle/>
          <a:p>
            <a:pPr>
              <a:lnSpc>
                <a:spcPct val="90000"/>
              </a:lnSpc>
              <a:buClr>
                <a:schemeClr val="tx1"/>
              </a:buClr>
              <a:buFontTx/>
              <a:buChar char="•"/>
            </a:pPr>
            <a:r>
              <a:rPr lang="en-US" sz="2800" dirty="0" smtClean="0"/>
              <a:t>Assess and Secure the Scene</a:t>
            </a:r>
          </a:p>
          <a:p>
            <a:pPr>
              <a:lnSpc>
                <a:spcPct val="90000"/>
              </a:lnSpc>
              <a:buClr>
                <a:schemeClr val="tx1"/>
              </a:buClr>
              <a:buFontTx/>
              <a:buChar char="•"/>
            </a:pPr>
            <a:endParaRPr lang="en-US" sz="2800" dirty="0"/>
          </a:p>
          <a:p>
            <a:pPr>
              <a:lnSpc>
                <a:spcPct val="90000"/>
              </a:lnSpc>
              <a:buClr>
                <a:schemeClr val="tx1"/>
              </a:buClr>
              <a:buFontTx/>
              <a:buChar char="•"/>
            </a:pPr>
            <a:r>
              <a:rPr lang="en-US" sz="2800" dirty="0" smtClean="0"/>
              <a:t>Ensure safety</a:t>
            </a:r>
          </a:p>
          <a:p>
            <a:pPr>
              <a:lnSpc>
                <a:spcPct val="90000"/>
              </a:lnSpc>
              <a:buClr>
                <a:schemeClr val="tx1"/>
              </a:buClr>
              <a:buFontTx/>
              <a:buChar char="•"/>
            </a:pPr>
            <a:endParaRPr lang="en-US" sz="2800" dirty="0" smtClean="0"/>
          </a:p>
          <a:p>
            <a:pPr>
              <a:lnSpc>
                <a:spcPct val="90000"/>
              </a:lnSpc>
              <a:buClr>
                <a:schemeClr val="tx1"/>
              </a:buClr>
              <a:buFontTx/>
              <a:buChar char="•"/>
            </a:pPr>
            <a:r>
              <a:rPr lang="en-US" sz="2800" dirty="0" smtClean="0"/>
              <a:t>Establish or assume command </a:t>
            </a:r>
          </a:p>
          <a:p>
            <a:pPr>
              <a:lnSpc>
                <a:spcPct val="90000"/>
              </a:lnSpc>
              <a:buClr>
                <a:schemeClr val="tx1"/>
              </a:buClr>
              <a:buFontTx/>
              <a:buChar char="•"/>
            </a:pPr>
            <a:endParaRPr lang="en-US" sz="2800" dirty="0" smtClean="0"/>
          </a:p>
          <a:p>
            <a:pPr>
              <a:lnSpc>
                <a:spcPct val="90000"/>
              </a:lnSpc>
              <a:buClr>
                <a:schemeClr val="tx1"/>
              </a:buClr>
              <a:buFontTx/>
              <a:buChar char="•"/>
            </a:pPr>
            <a:r>
              <a:rPr lang="en-US" sz="2800" dirty="0" smtClean="0"/>
              <a:t>Direct incoming units</a:t>
            </a:r>
          </a:p>
          <a:p>
            <a:pPr>
              <a:lnSpc>
                <a:spcPct val="90000"/>
              </a:lnSpc>
              <a:buClr>
                <a:schemeClr val="tx1"/>
              </a:buClr>
              <a:buFontTx/>
              <a:buChar char="•"/>
            </a:pPr>
            <a:endParaRPr lang="en-US" sz="2800" dirty="0" smtClean="0"/>
          </a:p>
          <a:p>
            <a:pPr>
              <a:lnSpc>
                <a:spcPct val="90000"/>
              </a:lnSpc>
              <a:buClr>
                <a:schemeClr val="tx1"/>
              </a:buClr>
              <a:buFontTx/>
              <a:buChar char="•"/>
            </a:pPr>
            <a:r>
              <a:rPr lang="en-US" sz="2800" dirty="0" smtClean="0"/>
              <a:t>Request additional resources </a:t>
            </a:r>
          </a:p>
          <a:p>
            <a:pPr>
              <a:lnSpc>
                <a:spcPct val="90000"/>
              </a:lnSpc>
              <a:buClr>
                <a:schemeClr val="tx1"/>
              </a:buClr>
              <a:buFontTx/>
              <a:buNone/>
            </a:pPr>
            <a:r>
              <a:rPr lang="en-US" sz="2800" dirty="0" smtClean="0">
                <a:solidFill>
                  <a:srgbClr val="0000FF"/>
                </a:solidFill>
              </a:rPr>
              <a:t>   	(Order Early and Order Big)</a:t>
            </a:r>
          </a:p>
          <a:p>
            <a:pPr>
              <a:lnSpc>
                <a:spcPct val="90000"/>
              </a:lnSpc>
              <a:buClr>
                <a:schemeClr val="tx1"/>
              </a:buClr>
              <a:buFontTx/>
              <a:buChar char="•"/>
            </a:pPr>
            <a:endParaRPr lang="en-US" sz="2800" dirty="0" smtClean="0"/>
          </a:p>
          <a:p>
            <a:pPr>
              <a:lnSpc>
                <a:spcPct val="90000"/>
              </a:lnSpc>
              <a:buClr>
                <a:schemeClr val="tx1"/>
              </a:buClr>
              <a:buFontTx/>
              <a:buChar char="•"/>
            </a:pPr>
            <a:r>
              <a:rPr lang="en-US" sz="2800" dirty="0" smtClean="0"/>
              <a:t>Establish </a:t>
            </a:r>
            <a:r>
              <a:rPr lang="en-US" sz="2800" i="1" u="sng" dirty="0" smtClean="0"/>
              <a:t>Triage Unit Leader</a:t>
            </a:r>
          </a:p>
          <a:p>
            <a:pPr>
              <a:lnSpc>
                <a:spcPct val="90000"/>
              </a:lnSpc>
              <a:buFont typeface="Monotype Sorts"/>
              <a:buChar char="l"/>
            </a:pPr>
            <a:endParaRPr lang="en-US" sz="2800" dirty="0" smtClean="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474" y="2286000"/>
            <a:ext cx="3733800" cy="26400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7690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0" y="0"/>
            <a:ext cx="9144000" cy="1143000"/>
          </a:xfrm>
        </p:spPr>
        <p:txBody>
          <a:bodyPr wrap="square" numCol="1" anchorCtr="0" compatLnSpc="1">
            <a:prstTxWarp prst="textNoShape">
              <a:avLst/>
            </a:prstTxWarp>
            <a:normAutofit/>
          </a:bodyPr>
          <a:lstStyle/>
          <a:p>
            <a:pPr algn="ctr"/>
            <a:r>
              <a:rPr lang="en-US" sz="4800" b="1" dirty="0" smtClean="0">
                <a:solidFill>
                  <a:srgbClr val="3D4151"/>
                </a:solidFill>
              </a:rPr>
              <a:t>First Unit/Incident Command</a:t>
            </a:r>
          </a:p>
        </p:txBody>
      </p:sp>
      <p:sp>
        <p:nvSpPr>
          <p:cNvPr id="21507" name="Rectangle 3"/>
          <p:cNvSpPr>
            <a:spLocks noGrp="1" noChangeArrowheads="1"/>
          </p:cNvSpPr>
          <p:nvPr>
            <p:ph type="body" idx="4294967295"/>
          </p:nvPr>
        </p:nvSpPr>
        <p:spPr>
          <a:xfrm>
            <a:off x="228600" y="1524000"/>
            <a:ext cx="7696200" cy="4724400"/>
          </a:xfrm>
        </p:spPr>
        <p:txBody>
          <a:bodyPr>
            <a:normAutofit lnSpcReduction="10000"/>
          </a:bodyPr>
          <a:lstStyle/>
          <a:p>
            <a:pPr>
              <a:buClr>
                <a:schemeClr val="tx1"/>
              </a:buClr>
            </a:pPr>
            <a:r>
              <a:rPr lang="en-US" sz="2600" dirty="0" smtClean="0"/>
              <a:t>Establish </a:t>
            </a:r>
            <a:r>
              <a:rPr lang="en-US" sz="2600" i="1" u="sng" dirty="0" smtClean="0"/>
              <a:t>Medical Communications Coordinator</a:t>
            </a:r>
            <a:r>
              <a:rPr lang="en-US" sz="2600" dirty="0" smtClean="0"/>
              <a:t> </a:t>
            </a:r>
          </a:p>
          <a:p>
            <a:pPr>
              <a:buClr>
                <a:schemeClr val="tx1"/>
              </a:buClr>
            </a:pPr>
            <a:endParaRPr lang="en-US" sz="2600" dirty="0" smtClean="0"/>
          </a:p>
          <a:p>
            <a:pPr>
              <a:buClr>
                <a:schemeClr val="tx1"/>
              </a:buClr>
            </a:pPr>
            <a:r>
              <a:rPr lang="en-US" sz="2600" dirty="0" smtClean="0"/>
              <a:t>Notify hospitals (EMRC)</a:t>
            </a:r>
          </a:p>
          <a:p>
            <a:pPr>
              <a:buClr>
                <a:schemeClr val="tx1"/>
              </a:buClr>
            </a:pPr>
            <a:endParaRPr lang="en-US" sz="2600" dirty="0" smtClean="0"/>
          </a:p>
          <a:p>
            <a:pPr>
              <a:buClr>
                <a:schemeClr val="tx1"/>
              </a:buClr>
            </a:pPr>
            <a:r>
              <a:rPr lang="en-US" sz="2600" dirty="0" smtClean="0"/>
              <a:t>Establish initial </a:t>
            </a:r>
            <a:r>
              <a:rPr lang="en-US" sz="2600" i="1" u="sng" dirty="0" smtClean="0"/>
              <a:t>Treatment Area</a:t>
            </a:r>
          </a:p>
          <a:p>
            <a:pPr>
              <a:buClr>
                <a:schemeClr val="tx1"/>
              </a:buClr>
            </a:pPr>
            <a:endParaRPr lang="en-US" sz="2600" dirty="0" smtClean="0"/>
          </a:p>
          <a:p>
            <a:pPr>
              <a:buClr>
                <a:schemeClr val="tx1"/>
              </a:buClr>
            </a:pPr>
            <a:r>
              <a:rPr lang="en-US" sz="2600" dirty="0" smtClean="0"/>
              <a:t>Establish </a:t>
            </a:r>
            <a:r>
              <a:rPr lang="en-US" sz="2600" i="1" u="sng" dirty="0" smtClean="0"/>
              <a:t>Transportation Group </a:t>
            </a:r>
            <a:br>
              <a:rPr lang="en-US" sz="2600" i="1" u="sng" dirty="0" smtClean="0"/>
            </a:br>
            <a:r>
              <a:rPr lang="en-US" sz="2600" dirty="0" smtClean="0"/>
              <a:t>(when personnel available)</a:t>
            </a:r>
          </a:p>
          <a:p>
            <a:pPr>
              <a:spcBef>
                <a:spcPct val="0"/>
              </a:spcBef>
            </a:pPr>
            <a:endParaRPr lang="en-US" sz="2600" dirty="0" smtClean="0"/>
          </a:p>
          <a:p>
            <a:pPr>
              <a:spcBef>
                <a:spcPct val="0"/>
              </a:spcBef>
            </a:pPr>
            <a:r>
              <a:rPr lang="en-US" sz="2600" dirty="0" smtClean="0"/>
              <a:t>Maintain </a:t>
            </a:r>
            <a:r>
              <a:rPr lang="en-US" sz="2600" dirty="0"/>
              <a:t>the 5 </a:t>
            </a:r>
            <a:r>
              <a:rPr lang="en-US" sz="2600" i="1" dirty="0"/>
              <a:t>S’s</a:t>
            </a:r>
            <a:r>
              <a:rPr lang="en-US" sz="2600" dirty="0"/>
              <a:t> of the Multi-Casualty </a:t>
            </a:r>
            <a:r>
              <a:rPr lang="en-US" sz="2600" dirty="0" smtClean="0"/>
              <a:t>Incident:</a:t>
            </a:r>
          </a:p>
          <a:p>
            <a:pPr lvl="1">
              <a:spcBef>
                <a:spcPct val="0"/>
              </a:spcBef>
              <a:buFont typeface="Arial" pitchFamily="34" charset="0"/>
              <a:buChar char="•"/>
            </a:pPr>
            <a:r>
              <a:rPr lang="en-US" sz="2000" dirty="0" smtClean="0"/>
              <a:t>Safety</a:t>
            </a:r>
            <a:r>
              <a:rPr lang="en-US" sz="2000" dirty="0"/>
              <a:t>, Size-up, Send, Set </a:t>
            </a:r>
            <a:r>
              <a:rPr lang="en-US" sz="2000" dirty="0" smtClean="0"/>
              <a:t>Up, </a:t>
            </a:r>
            <a:r>
              <a:rPr lang="en-US" sz="2000" dirty="0"/>
              <a:t>and START/</a:t>
            </a:r>
            <a:r>
              <a:rPr lang="en-US" sz="2000" dirty="0" err="1"/>
              <a:t>JumpSTART</a:t>
            </a:r>
            <a:r>
              <a:rPr lang="en-US" sz="2000" dirty="0"/>
              <a:t> Triage</a:t>
            </a:r>
          </a:p>
          <a:p>
            <a:pPr>
              <a:buClr>
                <a:schemeClr val="tx1"/>
              </a:buClr>
              <a:buFont typeface="Wingdings" pitchFamily="2" charset="2"/>
              <a:buNone/>
            </a:pPr>
            <a:endParaRPr lang="en-US" sz="2600" dirty="0" smtClean="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3630613" cy="25336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174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3958"/>
            <a:ext cx="9144000" cy="1143000"/>
          </a:xfrm>
        </p:spPr>
        <p:txBody>
          <a:bodyPr wrap="square" numCol="1" anchor="t" anchorCtr="0" compatLnSpc="1">
            <a:prstTxWarp prst="textNoShape">
              <a:avLst/>
            </a:prstTxWarp>
            <a:normAutofit/>
          </a:bodyPr>
          <a:lstStyle/>
          <a:p>
            <a:r>
              <a:rPr lang="en-US" sz="4800" b="1" dirty="0" smtClean="0">
                <a:solidFill>
                  <a:srgbClr val="3D4151"/>
                </a:solidFill>
              </a:rPr>
              <a:t>Triage Unit Leader </a:t>
            </a:r>
          </a:p>
        </p:txBody>
      </p:sp>
      <p:sp>
        <p:nvSpPr>
          <p:cNvPr id="22531" name="Rectangle 3"/>
          <p:cNvSpPr>
            <a:spLocks noGrp="1" noChangeArrowheads="1"/>
          </p:cNvSpPr>
          <p:nvPr>
            <p:ph type="body" idx="4294967295"/>
          </p:nvPr>
        </p:nvSpPr>
        <p:spPr>
          <a:xfrm>
            <a:off x="3429000" y="914400"/>
            <a:ext cx="5334000" cy="5486400"/>
          </a:xfrm>
        </p:spPr>
        <p:txBody>
          <a:bodyPr>
            <a:normAutofit/>
          </a:bodyPr>
          <a:lstStyle/>
          <a:p>
            <a:pPr>
              <a:buClr>
                <a:schemeClr val="tx1"/>
              </a:buClr>
              <a:buFontTx/>
              <a:buChar char="•"/>
            </a:pPr>
            <a:r>
              <a:rPr lang="en-US" sz="2400" dirty="0" smtClean="0"/>
              <a:t>Coordinate with Treatment Unit Leader to determine if triage will be conducted in: </a:t>
            </a:r>
          </a:p>
          <a:p>
            <a:pPr lvl="1">
              <a:buClr>
                <a:schemeClr val="tx1"/>
              </a:buClr>
              <a:buFontTx/>
              <a:buChar char="•"/>
            </a:pPr>
            <a:r>
              <a:rPr lang="en-US" sz="2000" dirty="0"/>
              <a:t>I</a:t>
            </a:r>
            <a:r>
              <a:rPr lang="en-US" sz="2000" dirty="0" smtClean="0"/>
              <a:t>ncident/extrication area</a:t>
            </a:r>
          </a:p>
          <a:p>
            <a:pPr lvl="1">
              <a:buClr>
                <a:schemeClr val="tx1"/>
              </a:buClr>
              <a:buFontTx/>
              <a:buChar char="•"/>
            </a:pPr>
            <a:r>
              <a:rPr lang="en-US" sz="2000" dirty="0"/>
              <a:t>D</a:t>
            </a:r>
            <a:r>
              <a:rPr lang="en-US" sz="2000" dirty="0" smtClean="0"/>
              <a:t>esignated </a:t>
            </a:r>
            <a:r>
              <a:rPr lang="en-US" sz="2000" i="1" u="sng" dirty="0" smtClean="0"/>
              <a:t>Casualty Collection Point</a:t>
            </a:r>
            <a:r>
              <a:rPr lang="en-US" sz="2000" i="1" dirty="0" smtClean="0"/>
              <a:t> (CCP)</a:t>
            </a:r>
            <a:endParaRPr lang="en-US" sz="2000" dirty="0" smtClean="0"/>
          </a:p>
          <a:p>
            <a:pPr lvl="1">
              <a:buClr>
                <a:schemeClr val="tx1"/>
              </a:buClr>
              <a:buFontTx/>
              <a:buChar char="•"/>
            </a:pPr>
            <a:r>
              <a:rPr lang="en-US" sz="2000" dirty="0"/>
              <a:t>T</a:t>
            </a:r>
            <a:r>
              <a:rPr lang="en-US" sz="2000" dirty="0" smtClean="0"/>
              <a:t>reatment area </a:t>
            </a:r>
          </a:p>
          <a:p>
            <a:pPr>
              <a:buClr>
                <a:schemeClr val="tx1"/>
              </a:buClr>
              <a:buFontTx/>
              <a:buChar char="•"/>
            </a:pPr>
            <a:r>
              <a:rPr lang="en-US" sz="2400" dirty="0" smtClean="0"/>
              <a:t>Approximate number and severity of victims</a:t>
            </a:r>
          </a:p>
          <a:p>
            <a:pPr>
              <a:buClr>
                <a:schemeClr val="tx1"/>
              </a:buClr>
              <a:buFontTx/>
              <a:buChar char="•"/>
            </a:pPr>
            <a:r>
              <a:rPr lang="en-US" sz="2400" dirty="0" smtClean="0"/>
              <a:t>Report this information to command</a:t>
            </a:r>
          </a:p>
          <a:p>
            <a:pPr>
              <a:buClr>
                <a:schemeClr val="tx1"/>
              </a:buClr>
              <a:buFontTx/>
              <a:buChar char="•"/>
            </a:pPr>
            <a:r>
              <a:rPr lang="en-US" sz="2400" dirty="0" smtClean="0"/>
              <a:t>Supervise:</a:t>
            </a:r>
          </a:p>
          <a:p>
            <a:pPr lvl="1">
              <a:buClr>
                <a:schemeClr val="tx1"/>
              </a:buClr>
              <a:buFontTx/>
              <a:buChar char="•"/>
            </a:pPr>
            <a:r>
              <a:rPr lang="en-US" sz="2000" i="1" u="sng" dirty="0" smtClean="0"/>
              <a:t>Triage Teams </a:t>
            </a:r>
            <a:endParaRPr lang="en-US" sz="2000" dirty="0" smtClean="0"/>
          </a:p>
          <a:p>
            <a:pPr lvl="1">
              <a:buClr>
                <a:schemeClr val="tx1"/>
              </a:buClr>
              <a:buFontTx/>
              <a:buChar char="•"/>
            </a:pPr>
            <a:r>
              <a:rPr lang="en-US" sz="2000" i="1" u="sng" dirty="0" smtClean="0"/>
              <a:t>Porter Teams</a:t>
            </a:r>
            <a:r>
              <a:rPr lang="en-US" sz="2000" i="1" dirty="0" smtClean="0"/>
              <a:t> (Litter Bearers)</a:t>
            </a:r>
            <a:r>
              <a:rPr lang="en-US" sz="2000" dirty="0" smtClean="0"/>
              <a:t> </a:t>
            </a:r>
          </a:p>
          <a:p>
            <a:pPr lvl="1">
              <a:buClr>
                <a:schemeClr val="tx1"/>
              </a:buClr>
              <a:buFontTx/>
              <a:buChar char="•"/>
            </a:pPr>
            <a:r>
              <a:rPr lang="en-US" sz="2000" dirty="0" smtClean="0"/>
              <a:t>Additional resources</a:t>
            </a:r>
            <a:endParaRPr lang="en-US" sz="2400" dirty="0" smtClean="0"/>
          </a:p>
          <a:p>
            <a:pPr>
              <a:buFont typeface="Monotype Sorts"/>
              <a:buChar char="l"/>
            </a:pPr>
            <a:endParaRPr lang="en-US" dirty="0" smtClean="0"/>
          </a:p>
        </p:txBody>
      </p:sp>
      <p:pic>
        <p:nvPicPr>
          <p:cNvPr id="439304" name="Picture 2" descr="C:\Users\Michael\Pictures\Triage tag\_MG_94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30" y="1524000"/>
            <a:ext cx="2743200" cy="4114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710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EMSS Background pl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7825</TotalTime>
  <Words>3401</Words>
  <Application>Microsoft Office PowerPoint</Application>
  <PresentationFormat>On-screen Show (4:3)</PresentationFormat>
  <Paragraphs>468</Paragraphs>
  <Slides>41</Slides>
  <Notes>41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4" baseType="lpstr">
      <vt:lpstr>Custom Design</vt:lpstr>
      <vt:lpstr>MIEMSS Background plain</vt:lpstr>
      <vt:lpstr>Visio</vt:lpstr>
      <vt:lpstr>Maryland Triage System Incident Command</vt:lpstr>
      <vt:lpstr>Establishing the Multi-Casualty Incident Command System</vt:lpstr>
      <vt:lpstr>Enabling Objectives</vt:lpstr>
      <vt:lpstr>PowerPoint Presentation</vt:lpstr>
      <vt:lpstr>Initial EMS Response</vt:lpstr>
      <vt:lpstr>PowerPoint Presentation</vt:lpstr>
      <vt:lpstr>First Unit/Incident Command</vt:lpstr>
      <vt:lpstr>First Unit/Incident Command</vt:lpstr>
      <vt:lpstr>Triage Unit Leader </vt:lpstr>
      <vt:lpstr>Triage Unit Leader </vt:lpstr>
      <vt:lpstr>Treatment Unit Leader</vt:lpstr>
      <vt:lpstr>Treatment Unit Leader</vt:lpstr>
      <vt:lpstr>Treatment Unit Leader</vt:lpstr>
      <vt:lpstr>Treatment Area Managers</vt:lpstr>
      <vt:lpstr>Treatment Dispatch Manager</vt:lpstr>
      <vt:lpstr>Transportation Group Supervisor</vt:lpstr>
      <vt:lpstr>Medical Communication Coordinator</vt:lpstr>
      <vt:lpstr>Medical Communication Coordinator</vt:lpstr>
      <vt:lpstr>Air/Ground Ambulance Disposition Coordinator</vt:lpstr>
      <vt:lpstr>PowerPoint Presentation</vt:lpstr>
      <vt:lpstr>Tracking Patient Flow</vt:lpstr>
      <vt:lpstr>               Treatment Unit Leader</vt:lpstr>
      <vt:lpstr>               Treatment Unit Leader</vt:lpstr>
      <vt:lpstr>               Treatment Unit Leader</vt:lpstr>
      <vt:lpstr>               Treatment Area Managers</vt:lpstr>
      <vt:lpstr>               Treatment Area Managers</vt:lpstr>
      <vt:lpstr>Transportation Group Supervisor</vt:lpstr>
      <vt:lpstr>PowerPoint Presentation</vt:lpstr>
      <vt:lpstr>Patient Loading</vt:lpstr>
      <vt:lpstr>Patient Loading</vt:lpstr>
      <vt:lpstr>Medical Communication Coordinator</vt:lpstr>
      <vt:lpstr>Patient Loading</vt:lpstr>
      <vt:lpstr>Ambulance Disposition Coordinator</vt:lpstr>
      <vt:lpstr>Ambulance Disposition Coordinator</vt:lpstr>
      <vt:lpstr>Ambulance Disposition Coordinator</vt:lpstr>
      <vt:lpstr>Ambulance Disposition Coordinator</vt:lpstr>
      <vt:lpstr>The Process in Review</vt:lpstr>
      <vt:lpstr>The Process in Review</vt:lpstr>
      <vt:lpstr>The Process in Review</vt:lpstr>
      <vt:lpstr>Maryland Triage System</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Linthicum</dc:creator>
  <cp:lastModifiedBy>Aleithea Warmack</cp:lastModifiedBy>
  <cp:revision>109</cp:revision>
  <cp:lastPrinted>2012-07-09T15:39:15Z</cp:lastPrinted>
  <dcterms:created xsi:type="dcterms:W3CDTF">2012-07-09T15:35:25Z</dcterms:created>
  <dcterms:modified xsi:type="dcterms:W3CDTF">2013-08-26T13:13:48Z</dcterms:modified>
</cp:coreProperties>
</file>