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0" r:id="rId4"/>
  </p:sldMasterIdLst>
  <p:notesMasterIdLst>
    <p:notesMasterId r:id="rId45"/>
  </p:notesMasterIdLst>
  <p:handoutMasterIdLst>
    <p:handoutMasterId r:id="rId46"/>
  </p:handoutMasterIdLst>
  <p:sldIdLst>
    <p:sldId id="256" r:id="rId5"/>
    <p:sldId id="311" r:id="rId6"/>
    <p:sldId id="332" r:id="rId7"/>
    <p:sldId id="341" r:id="rId8"/>
    <p:sldId id="342" r:id="rId9"/>
    <p:sldId id="344" r:id="rId10"/>
    <p:sldId id="362" r:id="rId11"/>
    <p:sldId id="363" r:id="rId12"/>
    <p:sldId id="364" r:id="rId13"/>
    <p:sldId id="365" r:id="rId14"/>
    <p:sldId id="372" r:id="rId15"/>
    <p:sldId id="373" r:id="rId16"/>
    <p:sldId id="345" r:id="rId17"/>
    <p:sldId id="374" r:id="rId18"/>
    <p:sldId id="346" r:id="rId19"/>
    <p:sldId id="347" r:id="rId20"/>
    <p:sldId id="348" r:id="rId21"/>
    <p:sldId id="349" r:id="rId22"/>
    <p:sldId id="366" r:id="rId23"/>
    <p:sldId id="367" r:id="rId24"/>
    <p:sldId id="376" r:id="rId25"/>
    <p:sldId id="368" r:id="rId26"/>
    <p:sldId id="392" r:id="rId27"/>
    <p:sldId id="371" r:id="rId28"/>
    <p:sldId id="369" r:id="rId29"/>
    <p:sldId id="375" r:id="rId30"/>
    <p:sldId id="370" r:id="rId31"/>
    <p:sldId id="379" r:id="rId32"/>
    <p:sldId id="380" r:id="rId33"/>
    <p:sldId id="378" r:id="rId34"/>
    <p:sldId id="271" r:id="rId35"/>
    <p:sldId id="314" r:id="rId36"/>
    <p:sldId id="391" r:id="rId37"/>
    <p:sldId id="381" r:id="rId38"/>
    <p:sldId id="384" r:id="rId39"/>
    <p:sldId id="385" r:id="rId40"/>
    <p:sldId id="386" r:id="rId41"/>
    <p:sldId id="387" r:id="rId42"/>
    <p:sldId id="388" r:id="rId43"/>
    <p:sldId id="389"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y Falon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99CCFF"/>
    <a:srgbClr val="0054A4"/>
    <a:srgbClr val="0000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8" autoAdjust="0"/>
    <p:restoredTop sz="89964" autoAdjust="0"/>
  </p:normalViewPr>
  <p:slideViewPr>
    <p:cSldViewPr>
      <p:cViewPr varScale="1">
        <p:scale>
          <a:sx n="81" d="100"/>
          <a:sy n="81" d="100"/>
        </p:scale>
        <p:origin x="1911"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962158B-0D39-4FA6-A2EC-D1E20CE896D6}" type="datetimeFigureOut">
              <a:rPr lang="en-US" smtClean="0"/>
              <a:pPr/>
              <a:t>1/11/2016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8A63F00-0C55-4572-9817-938B48DE4EDB}" type="slidenum">
              <a:rPr lang="en-US" smtClean="0"/>
              <a:pPr/>
              <a:t>‹#›</a:t>
            </a:fld>
            <a:endParaRPr lang="en-US"/>
          </a:p>
        </p:txBody>
      </p:sp>
    </p:spTree>
    <p:extLst>
      <p:ext uri="{BB962C8B-B14F-4D97-AF65-F5344CB8AC3E}">
        <p14:creationId xmlns:p14="http://schemas.microsoft.com/office/powerpoint/2010/main" val="2956915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FAC62AB-A378-43F1-8E30-B2F56F76B00E}" type="datetimeFigureOut">
              <a:rPr lang="en-US" smtClean="0"/>
              <a:pPr/>
              <a:t>1/11/2016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EF065A4-263A-4104-9B3E-83A43B30F694}" type="slidenum">
              <a:rPr lang="en-US" smtClean="0"/>
              <a:pPr/>
              <a:t>‹#›</a:t>
            </a:fld>
            <a:endParaRPr lang="en-US"/>
          </a:p>
        </p:txBody>
      </p:sp>
    </p:spTree>
    <p:extLst>
      <p:ext uri="{BB962C8B-B14F-4D97-AF65-F5344CB8AC3E}">
        <p14:creationId xmlns:p14="http://schemas.microsoft.com/office/powerpoint/2010/main" val="1250166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FEF065A4-263A-4104-9B3E-83A43B30F694}" type="slidenum">
              <a:rPr lang="en-US" smtClean="0"/>
              <a:pPr/>
              <a:t>1</a:t>
            </a:fld>
            <a:endParaRPr lang="en-US"/>
          </a:p>
        </p:txBody>
      </p:sp>
    </p:spTree>
    <p:extLst>
      <p:ext uri="{BB962C8B-B14F-4D97-AF65-F5344CB8AC3E}">
        <p14:creationId xmlns:p14="http://schemas.microsoft.com/office/powerpoint/2010/main" val="1865474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29412"/>
            <a:fld id="{86FA7BBF-7486-426A-8269-BF6D46200475}" type="slidenum">
              <a:rPr lang="en-US" smtClean="0">
                <a:latin typeface="Arial" pitchFamily="34" charset="0"/>
                <a:cs typeface="Arial" pitchFamily="34" charset="0"/>
              </a:rPr>
              <a:pPr defTabSz="929412"/>
              <a:t>10</a:t>
            </a:fld>
            <a:endParaRPr lang="en-US" dirty="0" smtClean="0">
              <a:latin typeface="Arial" pitchFamily="34" charset="0"/>
              <a:cs typeface="Arial"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smtClean="0">
                <a:latin typeface="Arial" pitchFamily="34" charset="0"/>
                <a:cs typeface="Arial" pitchFamily="34" charset="0"/>
              </a:rPr>
              <a:t>When assets are asked for, the contract MAY NOT pull any assets from the affected State.  From collar/border states, the contract MAY NOT pull assets if they have been promised/have agreements to be utilized through EMAC.  </a:t>
            </a:r>
          </a:p>
          <a:p>
            <a:pPr eaLnBrk="1" hangingPunct="1"/>
            <a:endParaRPr lang="en-US" smtClean="0">
              <a:latin typeface="Arial" pitchFamily="34" charset="0"/>
              <a:cs typeface="Arial" pitchFamily="34" charset="0"/>
            </a:endParaRPr>
          </a:p>
          <a:p>
            <a:pPr eaLnBrk="1" hangingPunct="1"/>
            <a:r>
              <a:rPr lang="en-US" smtClean="0">
                <a:latin typeface="Arial" pitchFamily="34" charset="0"/>
                <a:cs typeface="Arial" pitchFamily="34" charset="0"/>
              </a:rPr>
              <a:t>The purpose of this is to support and strengthen a States’ own ability to always know that we will never compete with them for their own resources or nearby resources that they can utilized under EMAC.  The Federal Government has tried to tailor this contract so that we do not compete with a state, but rather support a State.</a:t>
            </a:r>
          </a:p>
          <a:p>
            <a:pPr eaLnBrk="1" hangingPunct="1"/>
            <a:endParaRPr lang="en-US" smtClean="0">
              <a:latin typeface="Arial" pitchFamily="34" charset="0"/>
              <a:cs typeface="Arial" pitchFamily="34" charset="0"/>
            </a:endParaRPr>
          </a:p>
          <a:p>
            <a:pPr eaLnBrk="1" hangingPunct="1"/>
            <a:r>
              <a:rPr lang="en-US" smtClean="0">
                <a:latin typeface="Arial" pitchFamily="34" charset="0"/>
                <a:cs typeface="Arial" pitchFamily="34" charset="0"/>
              </a:rPr>
              <a:t>We expect a state to utilize all available resources within its state first, then go to neighboring states through EMAC, and only utilize this contract as a third tier response.</a:t>
            </a:r>
          </a:p>
        </p:txBody>
      </p:sp>
    </p:spTree>
    <p:extLst>
      <p:ext uri="{BB962C8B-B14F-4D97-AF65-F5344CB8AC3E}">
        <p14:creationId xmlns:p14="http://schemas.microsoft.com/office/powerpoint/2010/main" val="3420532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defTabSz="929412"/>
            <a:fld id="{B80D471B-3559-4ECB-8517-57C27FF212F0}" type="slidenum">
              <a:rPr lang="en-US" smtClean="0">
                <a:latin typeface="Arial" pitchFamily="34" charset="0"/>
                <a:cs typeface="Arial" pitchFamily="34" charset="0"/>
              </a:rPr>
              <a:pPr defTabSz="929412"/>
              <a:t>11</a:t>
            </a:fld>
            <a:endParaRPr lang="en-US" dirty="0" smtClean="0">
              <a:latin typeface="Arial" pitchFamily="34" charset="0"/>
              <a:cs typeface="Arial"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latin typeface="Arial" pitchFamily="34" charset="0"/>
                <a:cs typeface="Arial" pitchFamily="34" charset="0"/>
              </a:rPr>
              <a:t>GROUND AMBULANCES</a:t>
            </a:r>
          </a:p>
          <a:p>
            <a:pPr eaLnBrk="1" hangingPunct="1"/>
            <a:r>
              <a:rPr lang="en-US" smtClean="0">
                <a:latin typeface="Arial" pitchFamily="34" charset="0"/>
                <a:cs typeface="Arial" pitchFamily="34" charset="0"/>
              </a:rPr>
              <a:t>For ALS and BLS ground ambulances, we anticipate that due to costs of these vehicles, they will be used solely for patient transport.</a:t>
            </a:r>
          </a:p>
          <a:p>
            <a:pPr eaLnBrk="1" hangingPunct="1"/>
            <a:endParaRPr lang="en-US" smtClean="0">
              <a:latin typeface="Arial" pitchFamily="34" charset="0"/>
              <a:cs typeface="Arial" pitchFamily="34" charset="0"/>
            </a:endParaRPr>
          </a:p>
          <a:p>
            <a:pPr eaLnBrk="1" hangingPunct="1"/>
            <a:r>
              <a:rPr lang="en-US" smtClean="0">
                <a:latin typeface="Arial" pitchFamily="34" charset="0"/>
                <a:cs typeface="Arial" pitchFamily="34" charset="0"/>
              </a:rPr>
              <a:t>But during Hurricane Katrina and Rita, ground assets were also used for additional purposes.  (HHS received input from American Ambulance Association on how ambulances were utilized during these disasters.)  We do not anticipate utilizing ground ambulances for anything except transporting patients – but these other EMS roles is something to always consider/keep in the back pocket.</a:t>
            </a:r>
          </a:p>
          <a:p>
            <a:pPr eaLnBrk="1" hangingPunct="1"/>
            <a:endParaRPr lang="en-US" smtClean="0">
              <a:latin typeface="Arial" pitchFamily="34" charset="0"/>
              <a:cs typeface="Arial" pitchFamily="34" charset="0"/>
            </a:endParaRPr>
          </a:p>
          <a:p>
            <a:pPr eaLnBrk="1" hangingPunct="1"/>
            <a:r>
              <a:rPr lang="en-US" smtClean="0">
                <a:latin typeface="Arial" pitchFamily="34" charset="0"/>
                <a:cs typeface="Arial" pitchFamily="34" charset="0"/>
              </a:rPr>
              <a:t>CHOPPING ASSETS TO STATE</a:t>
            </a:r>
          </a:p>
          <a:p>
            <a:pPr eaLnBrk="1" hangingPunct="1"/>
            <a:endParaRPr lang="en-US" smtClean="0">
              <a:latin typeface="Arial" pitchFamily="34" charset="0"/>
              <a:cs typeface="Arial" pitchFamily="34" charset="0"/>
            </a:endParaRPr>
          </a:p>
          <a:p>
            <a:pPr eaLnBrk="1" hangingPunct="1"/>
            <a:r>
              <a:rPr lang="en-US" smtClean="0">
                <a:latin typeface="Arial" pitchFamily="34" charset="0"/>
                <a:cs typeface="Arial" pitchFamily="34" charset="0"/>
              </a:rPr>
              <a:t>We expect that all the contracted assets, once checked-in by the contractor and validated by  FEMA Logistics, will be “chopped” to State/local government.  This means that the state and locals must assume two responsibilities: medical control/direction and patient tracking.  </a:t>
            </a:r>
          </a:p>
        </p:txBody>
      </p:sp>
    </p:spTree>
    <p:extLst>
      <p:ext uri="{BB962C8B-B14F-4D97-AF65-F5344CB8AC3E}">
        <p14:creationId xmlns:p14="http://schemas.microsoft.com/office/powerpoint/2010/main" val="586546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pPr eaLnBrk="1" hangingPunct="1"/>
            <a:r>
              <a:rPr lang="en-US" smtClean="0"/>
              <a:t>As you can see, this map shows a number of tracking solutions across the States.  It is a challenge to be everything to everyone.  We need an approach that can fit data transfer across any system.</a:t>
            </a:r>
          </a:p>
          <a:p>
            <a:pPr eaLnBrk="1" hangingPunct="1"/>
            <a:r>
              <a:rPr lang="en-US" smtClean="0"/>
              <a:t> </a:t>
            </a:r>
          </a:p>
          <a:p>
            <a:pPr eaLnBrk="1" hangingPunct="1"/>
            <a:r>
              <a:rPr lang="en-US" smtClean="0"/>
              <a:t>We need a way to compare apples to apples that has the backing of a national standard.</a:t>
            </a:r>
          </a:p>
        </p:txBody>
      </p:sp>
      <p:sp>
        <p:nvSpPr>
          <p:cNvPr id="27652" name="Date Placeholder 3"/>
          <p:cNvSpPr>
            <a:spLocks noGrp="1"/>
          </p:cNvSpPr>
          <p:nvPr>
            <p:ph type="dt" sz="quarter" idx="1"/>
          </p:nvPr>
        </p:nvSpPr>
        <p:spPr>
          <a:noFill/>
        </p:spPr>
        <p:txBody>
          <a:bodyPr/>
          <a:lstStyle/>
          <a:p>
            <a:fld id="{9542445C-1FC2-41FD-91A4-39267EF1977F}" type="datetime1">
              <a:rPr lang="en-US" smtClean="0"/>
              <a:pPr/>
              <a:t>1/11/2016</a:t>
            </a:fld>
            <a:endParaRPr lang="en-US" smtClean="0"/>
          </a:p>
        </p:txBody>
      </p:sp>
      <p:sp>
        <p:nvSpPr>
          <p:cNvPr id="27653" name="Slide Number Placeholder 4"/>
          <p:cNvSpPr>
            <a:spLocks noGrp="1"/>
          </p:cNvSpPr>
          <p:nvPr>
            <p:ph type="sldNum" sz="quarter" idx="5"/>
          </p:nvPr>
        </p:nvSpPr>
        <p:spPr>
          <a:noFill/>
        </p:spPr>
        <p:txBody>
          <a:bodyPr/>
          <a:lstStyle/>
          <a:p>
            <a:fld id="{CE5C53EF-FC85-4015-803A-3C8E30630510}" type="slidenum">
              <a:rPr lang="en-US" smtClean="0">
                <a:latin typeface="Arial" charset="0"/>
              </a:rPr>
              <a:pPr/>
              <a:t>14</a:t>
            </a:fld>
            <a:endParaRPr lang="en-US" smtClean="0"/>
          </a:p>
        </p:txBody>
      </p:sp>
    </p:spTree>
    <p:extLst>
      <p:ext uri="{BB962C8B-B14F-4D97-AF65-F5344CB8AC3E}">
        <p14:creationId xmlns:p14="http://schemas.microsoft.com/office/powerpoint/2010/main" val="941658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FEB96A1C-F711-4B9D-9D78-DE087B943336}" type="slidenum">
              <a:rPr lang="en-US" smtClean="0"/>
              <a:pPr/>
              <a:t>15</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72299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F493B668-CE20-4EEB-95F9-22E9E1B66BE0}" type="slidenum">
              <a:rPr lang="en-US" smtClean="0"/>
              <a:pPr/>
              <a:t>16</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r>
              <a:rPr lang="en-US" dirty="0" smtClean="0"/>
              <a:t>1,682</a:t>
            </a:r>
            <a:r>
              <a:rPr lang="en-US" baseline="0" dirty="0" smtClean="0"/>
              <a:t> hospitals in NDMS (as of 31 July 2012)</a:t>
            </a:r>
            <a:endParaRPr lang="en-US" dirty="0" smtClean="0"/>
          </a:p>
        </p:txBody>
      </p:sp>
    </p:spTree>
    <p:extLst>
      <p:ext uri="{BB962C8B-B14F-4D97-AF65-F5344CB8AC3E}">
        <p14:creationId xmlns:p14="http://schemas.microsoft.com/office/powerpoint/2010/main" val="140851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B4445CF0-BB72-41E1-9436-88FE660562DC}" type="slidenum">
              <a:rPr lang="en-US" smtClean="0"/>
              <a:pPr/>
              <a:t>18</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88069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Normal pregnancy, not at risk and ground movement is not viable may be considered for </a:t>
            </a:r>
            <a:r>
              <a:rPr lang="en-US" dirty="0" err="1" smtClean="0"/>
              <a:t>DoD</a:t>
            </a:r>
            <a:r>
              <a:rPr lang="en-US" dirty="0" smtClean="0"/>
              <a:t> AE if approved by the TVFS</a:t>
            </a:r>
          </a:p>
          <a:p>
            <a:r>
              <a:rPr lang="en-US" dirty="0" smtClean="0"/>
              <a:t>Patients</a:t>
            </a:r>
            <a:r>
              <a:rPr lang="en-US" baseline="0" dirty="0" smtClean="0"/>
              <a:t> with abnormally low hemoglobin may be considered for </a:t>
            </a:r>
            <a:r>
              <a:rPr lang="en-US" baseline="0" dirty="0" err="1" smtClean="0"/>
              <a:t>DoD</a:t>
            </a:r>
            <a:r>
              <a:rPr lang="en-US" baseline="0" dirty="0" smtClean="0"/>
              <a:t> AE depending on if the condition is new vs. chronic and stable </a:t>
            </a:r>
            <a:r>
              <a:rPr lang="en-US" baseline="0" dirty="0" err="1" smtClean="0"/>
              <a:t>vs</a:t>
            </a:r>
            <a:r>
              <a:rPr lang="en-US" baseline="0" dirty="0" smtClean="0"/>
              <a:t> </a:t>
            </a:r>
            <a:r>
              <a:rPr lang="en-US" baseline="0" dirty="0" err="1" smtClean="0"/>
              <a:t>nonstable</a:t>
            </a:r>
            <a:r>
              <a:rPr lang="en-US" baseline="0" dirty="0" smtClean="0"/>
              <a:t>.  In some cases, chronic anemia may be approved for flight, but is situationally dependent.  </a:t>
            </a:r>
            <a:r>
              <a:rPr lang="en-US" baseline="0" dirty="0" err="1" smtClean="0"/>
              <a:t>Hgb</a:t>
            </a:r>
            <a:r>
              <a:rPr lang="en-US" baseline="0" dirty="0" smtClean="0"/>
              <a:t> less than 9 and active bleeding is not likely going to be approved for flight.  Post op patients within 72 hours of surgery can be considered for DoD AE on a case by case basis.  Acute Coronary Syndrome includes unstable angina, non-STEMI and STEMI.  Open heart, craniotomies and spinal surgeries may be considered for DoD AE movement within 7 days on a case by case basis given uneventful post op course.</a:t>
            </a:r>
          </a:p>
          <a:p>
            <a:endParaRPr lang="en-US" baseline="0" dirty="0" smtClean="0"/>
          </a:p>
          <a:p>
            <a:pPr defTabSz="931774">
              <a:defRPr/>
            </a:pPr>
            <a:r>
              <a:rPr lang="en-US" dirty="0" smtClean="0"/>
              <a:t>Seizure within</a:t>
            </a:r>
            <a:r>
              <a:rPr lang="en-US" baseline="0" dirty="0" smtClean="0"/>
              <a:t> two weeks may be considered for DoD AE movement depending on the nature and treatment of the seizure disorder.  Pts with communicable diseases will be considered and approved depending on the condition.  </a:t>
            </a:r>
            <a:endParaRPr lang="en-US" dirty="0" smtClean="0"/>
          </a:p>
          <a:p>
            <a:endParaRPr lang="en-US" dirty="0"/>
          </a:p>
        </p:txBody>
      </p:sp>
      <p:sp>
        <p:nvSpPr>
          <p:cNvPr id="4" name="Slide Number Placeholder 3"/>
          <p:cNvSpPr>
            <a:spLocks noGrp="1"/>
          </p:cNvSpPr>
          <p:nvPr>
            <p:ph type="sldNum" sz="quarter" idx="10"/>
          </p:nvPr>
        </p:nvSpPr>
        <p:spPr/>
        <p:txBody>
          <a:bodyPr/>
          <a:lstStyle/>
          <a:p>
            <a:fld id="{CF64A15C-F1A6-4846-9DE0-3986A77C0BB2}" type="slidenum">
              <a:rPr lang="en-US" smtClean="0"/>
              <a:pPr/>
              <a:t>23</a:t>
            </a:fld>
            <a:endParaRPr lang="en-US" dirty="0"/>
          </a:p>
        </p:txBody>
      </p:sp>
    </p:spTree>
    <p:extLst>
      <p:ext uri="{BB962C8B-B14F-4D97-AF65-F5344CB8AC3E}">
        <p14:creationId xmlns:p14="http://schemas.microsoft.com/office/powerpoint/2010/main" val="1725906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dt" sz="quarter" idx="1"/>
          </p:nvPr>
        </p:nvSpPr>
        <p:spPr>
          <a:noFill/>
        </p:spPr>
        <p:txBody>
          <a:bodyPr/>
          <a:lstStyle/>
          <a:p>
            <a:fld id="{DBFD3021-BBB8-4B69-8CF7-ED4A065D8AFC}" type="datetime1">
              <a:rPr lang="en-US" smtClean="0"/>
              <a:pPr/>
              <a:t>1/11/2016</a:t>
            </a:fld>
            <a:endParaRPr lang="en-US" smtClean="0"/>
          </a:p>
        </p:txBody>
      </p:sp>
      <p:sp>
        <p:nvSpPr>
          <p:cNvPr id="19459" name="Rectangle 7"/>
          <p:cNvSpPr>
            <a:spLocks noGrp="1" noChangeArrowheads="1"/>
          </p:cNvSpPr>
          <p:nvPr>
            <p:ph type="sldNum" sz="quarter" idx="5"/>
          </p:nvPr>
        </p:nvSpPr>
        <p:spPr>
          <a:noFill/>
        </p:spPr>
        <p:txBody>
          <a:bodyPr/>
          <a:lstStyle/>
          <a:p>
            <a:fld id="{16D592F8-6678-4C45-BD97-C9B56DFEEEBC}" type="slidenum">
              <a:rPr lang="en-US" smtClean="0"/>
              <a:pPr/>
              <a:t>25</a:t>
            </a:fld>
            <a:endParaRPr lang="en-US" smtClean="0"/>
          </a:p>
        </p:txBody>
      </p:sp>
      <p:sp>
        <p:nvSpPr>
          <p:cNvPr id="19460" name="Slide Image Placeholder 1"/>
          <p:cNvSpPr>
            <a:spLocks noGrp="1" noRot="1" noChangeAspect="1" noTextEdit="1"/>
          </p:cNvSpPr>
          <p:nvPr>
            <p:ph type="sldImg"/>
          </p:nvPr>
        </p:nvSpPr>
        <p:spPr>
          <a:xfrm>
            <a:off x="1181100" y="698500"/>
            <a:ext cx="4648200" cy="3486150"/>
          </a:xfrm>
          <a:ln/>
        </p:spPr>
      </p:sp>
      <p:sp>
        <p:nvSpPr>
          <p:cNvPr id="19461" name="Notes Placeholder 2"/>
          <p:cNvSpPr>
            <a:spLocks noGrp="1"/>
          </p:cNvSpPr>
          <p:nvPr>
            <p:ph type="body" idx="1"/>
          </p:nvPr>
        </p:nvSpPr>
        <p:spPr>
          <a:xfrm>
            <a:off x="701040" y="4415830"/>
            <a:ext cx="5608320" cy="4184258"/>
          </a:xfrm>
          <a:noFill/>
          <a:ln/>
        </p:spPr>
        <p:txBody>
          <a:bodyPr lIns="94373" tIns="47187" rIns="94373" bIns="47187"/>
          <a:lstStyle/>
          <a:p>
            <a:pPr eaLnBrk="1" hangingPunct="1">
              <a:spcBef>
                <a:spcPct val="0"/>
              </a:spcBef>
            </a:pPr>
            <a:r>
              <a:rPr lang="en-US" dirty="0" smtClean="0"/>
              <a:t>Math:  From H-54 to H-18 hrs, 36 hours remain to conduct patient movement before </a:t>
            </a:r>
            <a:r>
              <a:rPr lang="en-US" dirty="0" err="1" smtClean="0"/>
              <a:t>Evac</a:t>
            </a:r>
            <a:r>
              <a:rPr lang="en-US" dirty="0" smtClean="0"/>
              <a:t> Ops Cease at H-18.  In the first 24 hours we are capable of moving 560 patients, the additional 6 hours using strictly math gains an additional 140 patients</a:t>
            </a:r>
          </a:p>
          <a:p>
            <a:pPr eaLnBrk="1" hangingPunct="1">
              <a:spcBef>
                <a:spcPct val="0"/>
              </a:spcBef>
            </a:pPr>
            <a:endParaRPr lang="en-US" dirty="0" smtClean="0"/>
          </a:p>
        </p:txBody>
      </p:sp>
      <p:sp>
        <p:nvSpPr>
          <p:cNvPr id="19462" name="Slide Number Placeholder 3"/>
          <p:cNvSpPr txBox="1">
            <a:spLocks noGrp="1"/>
          </p:cNvSpPr>
          <p:nvPr/>
        </p:nvSpPr>
        <p:spPr bwMode="auto">
          <a:xfrm>
            <a:off x="3970938" y="8830063"/>
            <a:ext cx="3037840" cy="464740"/>
          </a:xfrm>
          <a:prstGeom prst="rect">
            <a:avLst/>
          </a:prstGeom>
          <a:noFill/>
          <a:ln w="9525">
            <a:noFill/>
            <a:miter lim="800000"/>
            <a:headEnd/>
            <a:tailEnd/>
          </a:ln>
        </p:spPr>
        <p:txBody>
          <a:bodyPr lIns="94373" tIns="47187" rIns="94373" bIns="47187" anchor="b"/>
          <a:lstStyle/>
          <a:p>
            <a:pPr algn="r" defTabSz="948707"/>
            <a:fld id="{F927F36C-B37F-4898-9C01-9DE3705AFAC4}" type="slidenum">
              <a:rPr lang="en-US" sz="1200">
                <a:solidFill>
                  <a:srgbClr val="000000"/>
                </a:solidFill>
              </a:rPr>
              <a:pPr algn="r" defTabSz="948707"/>
              <a:t>25</a:t>
            </a:fld>
            <a:endParaRPr lang="en-US" sz="1200" dirty="0">
              <a:solidFill>
                <a:srgbClr val="000000"/>
              </a:solidFill>
            </a:endParaRPr>
          </a:p>
        </p:txBody>
      </p:sp>
    </p:spTree>
    <p:extLst>
      <p:ext uri="{BB962C8B-B14F-4D97-AF65-F5344CB8AC3E}">
        <p14:creationId xmlns:p14="http://schemas.microsoft.com/office/powerpoint/2010/main" val="627501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noFill/>
        </p:spPr>
        <p:txBody>
          <a:bodyPr/>
          <a:lstStyle/>
          <a:p>
            <a:fld id="{5507DCE3-C9E6-47C9-9B3F-8FC542CFD59E}" type="datetime1">
              <a:rPr lang="en-US" smtClean="0"/>
              <a:pPr/>
              <a:t>1/11/2016</a:t>
            </a:fld>
            <a:endParaRPr lang="en-US" smtClean="0"/>
          </a:p>
        </p:txBody>
      </p:sp>
      <p:sp>
        <p:nvSpPr>
          <p:cNvPr id="20483" name="Rectangle 7"/>
          <p:cNvSpPr>
            <a:spLocks noGrp="1" noChangeArrowheads="1"/>
          </p:cNvSpPr>
          <p:nvPr>
            <p:ph type="sldNum" sz="quarter" idx="5"/>
          </p:nvPr>
        </p:nvSpPr>
        <p:spPr>
          <a:noFill/>
        </p:spPr>
        <p:txBody>
          <a:bodyPr/>
          <a:lstStyle/>
          <a:p>
            <a:fld id="{C4471931-A755-4347-BC5D-67C3D1103A6F}" type="slidenum">
              <a:rPr lang="en-US" smtClean="0"/>
              <a:pPr/>
              <a:t>26</a:t>
            </a:fld>
            <a:endParaRPr lang="en-US" smtClean="0"/>
          </a:p>
        </p:txBody>
      </p:sp>
      <p:sp>
        <p:nvSpPr>
          <p:cNvPr id="20484" name="Slide Image Placeholder 1"/>
          <p:cNvSpPr>
            <a:spLocks noGrp="1" noRot="1" noChangeAspect="1" noTextEdit="1"/>
          </p:cNvSpPr>
          <p:nvPr>
            <p:ph type="sldImg"/>
          </p:nvPr>
        </p:nvSpPr>
        <p:spPr>
          <a:xfrm>
            <a:off x="1181100" y="698500"/>
            <a:ext cx="4648200" cy="3486150"/>
          </a:xfrm>
          <a:ln/>
        </p:spPr>
      </p:sp>
      <p:sp>
        <p:nvSpPr>
          <p:cNvPr id="20485" name="Notes Placeholder 2"/>
          <p:cNvSpPr>
            <a:spLocks noGrp="1"/>
          </p:cNvSpPr>
          <p:nvPr>
            <p:ph type="body" idx="1"/>
          </p:nvPr>
        </p:nvSpPr>
        <p:spPr>
          <a:xfrm>
            <a:off x="701040" y="4415830"/>
            <a:ext cx="5608320" cy="4184258"/>
          </a:xfrm>
          <a:noFill/>
          <a:ln/>
        </p:spPr>
        <p:txBody>
          <a:bodyPr lIns="94373" tIns="47187" rIns="94373" bIns="47187"/>
          <a:lstStyle/>
          <a:p>
            <a:pPr eaLnBrk="1" hangingPunct="1"/>
            <a:endParaRPr lang="en-US" smtClean="0"/>
          </a:p>
        </p:txBody>
      </p:sp>
      <p:sp>
        <p:nvSpPr>
          <p:cNvPr id="20486" name="Slide Number Placeholder 3"/>
          <p:cNvSpPr txBox="1">
            <a:spLocks noGrp="1"/>
          </p:cNvSpPr>
          <p:nvPr/>
        </p:nvSpPr>
        <p:spPr bwMode="auto">
          <a:xfrm>
            <a:off x="3970938" y="8830063"/>
            <a:ext cx="3037840" cy="464740"/>
          </a:xfrm>
          <a:prstGeom prst="rect">
            <a:avLst/>
          </a:prstGeom>
          <a:noFill/>
          <a:ln w="9525">
            <a:noFill/>
            <a:miter lim="800000"/>
            <a:headEnd/>
            <a:tailEnd/>
          </a:ln>
        </p:spPr>
        <p:txBody>
          <a:bodyPr lIns="94373" tIns="47187" rIns="94373" bIns="47187" anchor="b"/>
          <a:lstStyle/>
          <a:p>
            <a:pPr algn="r" eaLnBrk="1" hangingPunct="1"/>
            <a:fld id="{99FC30FC-ABC7-43D8-A171-6E7DDD6D726B}" type="slidenum">
              <a:rPr lang="en-US" sz="1200"/>
              <a:pPr algn="r" eaLnBrk="1" hangingPunct="1"/>
              <a:t>26</a:t>
            </a:fld>
            <a:endParaRPr lang="en-US" sz="1200" dirty="0"/>
          </a:p>
        </p:txBody>
      </p:sp>
    </p:spTree>
    <p:extLst>
      <p:ext uri="{BB962C8B-B14F-4D97-AF65-F5344CB8AC3E}">
        <p14:creationId xmlns:p14="http://schemas.microsoft.com/office/powerpoint/2010/main" val="1155630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5E379A31-796C-4918-BF5B-ABE09E408733}" type="datetime1">
              <a:rPr lang="en-US" smtClean="0">
                <a:solidFill>
                  <a:prstClr val="black"/>
                </a:solidFill>
              </a:rPr>
              <a:pPr/>
              <a:t>1/11/2016</a:t>
            </a:fld>
            <a:endParaRPr lang="en-US">
              <a:solidFill>
                <a:prstClr val="black"/>
              </a:solidFill>
            </a:endParaRPr>
          </a:p>
        </p:txBody>
      </p:sp>
      <p:sp>
        <p:nvSpPr>
          <p:cNvPr id="5" name="Slide Number Placeholder 4"/>
          <p:cNvSpPr>
            <a:spLocks noGrp="1"/>
          </p:cNvSpPr>
          <p:nvPr>
            <p:ph type="sldNum" sz="quarter" idx="11"/>
          </p:nvPr>
        </p:nvSpPr>
        <p:spPr/>
        <p:txBody>
          <a:bodyPr/>
          <a:lstStyle/>
          <a:p>
            <a:fld id="{D8C653E3-BBE5-4F01-820D-B72B752E6F6D}" type="slidenum">
              <a:rPr lang="en-US" smtClean="0">
                <a:solidFill>
                  <a:prstClr val="black"/>
                </a:solidFill>
              </a:rPr>
              <a:pPr/>
              <a:t>32</a:t>
            </a:fld>
            <a:endParaRPr lang="en-US" dirty="0">
              <a:solidFill>
                <a:prstClr val="black"/>
              </a:solidFill>
              <a:latin typeface="Times New Roman" pitchFamily="18" charset="0"/>
            </a:endParaRPr>
          </a:p>
        </p:txBody>
      </p:sp>
    </p:spTree>
    <p:extLst>
      <p:ext uri="{BB962C8B-B14F-4D97-AF65-F5344CB8AC3E}">
        <p14:creationId xmlns:p14="http://schemas.microsoft.com/office/powerpoint/2010/main" val="4022780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13C054D-2B20-4D7B-A324-155621CF83DE}" type="slidenum">
              <a:rPr lang="en-US" smtClean="0"/>
              <a:pPr/>
              <a:t>2</a:t>
            </a:fld>
            <a:endParaRPr lang="en-US" smtClean="0"/>
          </a:p>
        </p:txBody>
      </p:sp>
      <p:sp>
        <p:nvSpPr>
          <p:cNvPr id="73731" name="Rectangle 2"/>
          <p:cNvSpPr>
            <a:spLocks noGrp="1" noRot="1" noChangeAspect="1" noChangeArrowheads="1" noTextEdit="1"/>
          </p:cNvSpPr>
          <p:nvPr>
            <p:ph type="sldImg"/>
          </p:nvPr>
        </p:nvSpPr>
        <p:spPr>
          <a:xfrm>
            <a:off x="1182688" y="696913"/>
            <a:ext cx="4648200" cy="3486150"/>
          </a:xfrm>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47930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dt" sz="quarter" idx="1"/>
          </p:nvPr>
        </p:nvSpPr>
        <p:spPr>
          <a:noFill/>
        </p:spPr>
        <p:txBody>
          <a:bodyPr/>
          <a:lstStyle/>
          <a:p>
            <a:fld id="{FC397579-30CF-4377-9EBD-00A175C58ECA}" type="datetime1">
              <a:rPr lang="en-US" smtClean="0"/>
              <a:pPr/>
              <a:t>1/11/2016</a:t>
            </a:fld>
            <a:endParaRPr lang="en-US" smtClean="0"/>
          </a:p>
        </p:txBody>
      </p:sp>
      <p:sp>
        <p:nvSpPr>
          <p:cNvPr id="29699" name="Rectangle 7"/>
          <p:cNvSpPr>
            <a:spLocks noGrp="1" noChangeArrowheads="1"/>
          </p:cNvSpPr>
          <p:nvPr>
            <p:ph type="sldNum" sz="quarter" idx="5"/>
          </p:nvPr>
        </p:nvSpPr>
        <p:spPr>
          <a:noFill/>
        </p:spPr>
        <p:txBody>
          <a:bodyPr/>
          <a:lstStyle/>
          <a:p>
            <a:fld id="{BAA40EFD-66C7-4579-88B8-12495E6F4688}" type="slidenum">
              <a:rPr lang="en-US" smtClean="0">
                <a:latin typeface="Arial" charset="0"/>
              </a:rPr>
              <a:pPr/>
              <a:t>34</a:t>
            </a:fld>
            <a:endParaRPr lang="en-US" smtClean="0"/>
          </a:p>
        </p:txBody>
      </p:sp>
      <p:sp>
        <p:nvSpPr>
          <p:cNvPr id="29700" name="Rectangle 2"/>
          <p:cNvSpPr>
            <a:spLocks noGrp="1" noRot="1" noChangeAspect="1" noChangeArrowheads="1" noTextEdit="1"/>
          </p:cNvSpPr>
          <p:nvPr>
            <p:ph type="sldImg"/>
          </p:nvPr>
        </p:nvSpPr>
        <p:spPr>
          <a:xfrm>
            <a:off x="1184275" y="698500"/>
            <a:ext cx="4645025" cy="3482975"/>
          </a:xfrm>
          <a:ln/>
        </p:spPr>
      </p:sp>
      <p:sp>
        <p:nvSpPr>
          <p:cNvPr id="29701" name="Rectangle 3"/>
          <p:cNvSpPr>
            <a:spLocks noGrp="1" noChangeArrowheads="1"/>
          </p:cNvSpPr>
          <p:nvPr>
            <p:ph type="body" idx="1"/>
          </p:nvPr>
        </p:nvSpPr>
        <p:spPr>
          <a:xfrm>
            <a:off x="701040" y="4417427"/>
            <a:ext cx="5608320" cy="4182662"/>
          </a:xfrm>
          <a:noFill/>
          <a:ln/>
        </p:spPr>
        <p:txBody>
          <a:bodyPr/>
          <a:lstStyle/>
          <a:p>
            <a:pPr eaLnBrk="1" hangingPunct="1"/>
            <a:r>
              <a:rPr lang="en-US" smtClean="0"/>
              <a:t>Simplicity or the KISS principle has been the mantra.  Minimize the steps needed to register a patient.</a:t>
            </a:r>
          </a:p>
        </p:txBody>
      </p:sp>
    </p:spTree>
    <p:extLst>
      <p:ext uri="{BB962C8B-B14F-4D97-AF65-F5344CB8AC3E}">
        <p14:creationId xmlns:p14="http://schemas.microsoft.com/office/powerpoint/2010/main" val="732304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en-US" smtClean="0"/>
              <a:t>Passing data is not hard, but when the conversation shifts to interoperability, then it’s not so easy.</a:t>
            </a:r>
          </a:p>
          <a:p>
            <a:endParaRPr lang="en-US" smtClean="0"/>
          </a:p>
          <a:p>
            <a:r>
              <a:rPr lang="en-US" smtClean="0"/>
              <a:t>Interoperability = Standard messages + message transport + security and consent.</a:t>
            </a:r>
          </a:p>
        </p:txBody>
      </p:sp>
      <p:sp>
        <p:nvSpPr>
          <p:cNvPr id="30724" name="Date Placeholder 3"/>
          <p:cNvSpPr>
            <a:spLocks noGrp="1"/>
          </p:cNvSpPr>
          <p:nvPr>
            <p:ph type="dt" sz="quarter" idx="1"/>
          </p:nvPr>
        </p:nvSpPr>
        <p:spPr>
          <a:noFill/>
        </p:spPr>
        <p:txBody>
          <a:bodyPr/>
          <a:lstStyle/>
          <a:p>
            <a:fld id="{5FD60F48-F85D-473D-8342-4A3C187492F2}" type="datetime1">
              <a:rPr lang="en-US" smtClean="0"/>
              <a:pPr/>
              <a:t>1/11/2016</a:t>
            </a:fld>
            <a:endParaRPr lang="en-US" smtClean="0"/>
          </a:p>
        </p:txBody>
      </p:sp>
      <p:sp>
        <p:nvSpPr>
          <p:cNvPr id="30725" name="Slide Number Placeholder 4"/>
          <p:cNvSpPr>
            <a:spLocks noGrp="1"/>
          </p:cNvSpPr>
          <p:nvPr>
            <p:ph type="sldNum" sz="quarter" idx="5"/>
          </p:nvPr>
        </p:nvSpPr>
        <p:spPr>
          <a:noFill/>
        </p:spPr>
        <p:txBody>
          <a:bodyPr/>
          <a:lstStyle/>
          <a:p>
            <a:fld id="{5E928884-20EA-4F75-B422-4BEFE495F581}" type="slidenum">
              <a:rPr lang="en-US" smtClean="0">
                <a:latin typeface="Arial" charset="0"/>
              </a:rPr>
              <a:pPr/>
              <a:t>35</a:t>
            </a:fld>
            <a:endParaRPr lang="en-US" smtClean="0"/>
          </a:p>
        </p:txBody>
      </p:sp>
    </p:spTree>
    <p:extLst>
      <p:ext uri="{BB962C8B-B14F-4D97-AF65-F5344CB8AC3E}">
        <p14:creationId xmlns:p14="http://schemas.microsoft.com/office/powerpoint/2010/main" val="3279060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r>
              <a:rPr lang="en-US" smtClean="0"/>
              <a:t>What data are we sending?  Is my ID the same as the other system’s?  Is it the same number of characters?  Are the data fields we are exchanging the same or accepted by dissimilar systems?</a:t>
            </a:r>
          </a:p>
          <a:p>
            <a:endParaRPr lang="en-US" smtClean="0"/>
          </a:p>
          <a:p>
            <a:r>
              <a:rPr lang="en-US" smtClean="0"/>
              <a:t>In the US health care industry, HL7 has been long established as the standard for health information.  Every hospital in the US and in 54 other countries use this standard.  The patient tracking system should comply too.</a:t>
            </a:r>
          </a:p>
        </p:txBody>
      </p:sp>
      <p:sp>
        <p:nvSpPr>
          <p:cNvPr id="31748" name="Date Placeholder 3"/>
          <p:cNvSpPr>
            <a:spLocks noGrp="1"/>
          </p:cNvSpPr>
          <p:nvPr>
            <p:ph type="dt" sz="quarter" idx="1"/>
          </p:nvPr>
        </p:nvSpPr>
        <p:spPr>
          <a:noFill/>
        </p:spPr>
        <p:txBody>
          <a:bodyPr/>
          <a:lstStyle/>
          <a:p>
            <a:fld id="{0EC2814C-0A4B-4E6C-90E4-E635B9A85574}" type="datetime1">
              <a:rPr lang="en-US" smtClean="0"/>
              <a:pPr/>
              <a:t>1/11/2016</a:t>
            </a:fld>
            <a:endParaRPr lang="en-US" smtClean="0"/>
          </a:p>
        </p:txBody>
      </p:sp>
      <p:sp>
        <p:nvSpPr>
          <p:cNvPr id="31749" name="Slide Number Placeholder 4"/>
          <p:cNvSpPr>
            <a:spLocks noGrp="1"/>
          </p:cNvSpPr>
          <p:nvPr>
            <p:ph type="sldNum" sz="quarter" idx="5"/>
          </p:nvPr>
        </p:nvSpPr>
        <p:spPr>
          <a:noFill/>
        </p:spPr>
        <p:txBody>
          <a:bodyPr/>
          <a:lstStyle/>
          <a:p>
            <a:fld id="{79BB1C34-781E-4801-B838-039A8A721178}" type="slidenum">
              <a:rPr lang="en-US" smtClean="0">
                <a:latin typeface="Arial" charset="0"/>
              </a:rPr>
              <a:pPr/>
              <a:t>36</a:t>
            </a:fld>
            <a:endParaRPr lang="en-US" smtClean="0"/>
          </a:p>
        </p:txBody>
      </p:sp>
    </p:spTree>
    <p:extLst>
      <p:ext uri="{BB962C8B-B14F-4D97-AF65-F5344CB8AC3E}">
        <p14:creationId xmlns:p14="http://schemas.microsoft.com/office/powerpoint/2010/main" val="3650855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Once we agree on what to send, the next question is how are we going to send and receive the info.  What is the pipe through which the message will travel?</a:t>
            </a:r>
          </a:p>
          <a:p>
            <a:pPr>
              <a:defRPr/>
            </a:pPr>
            <a:endParaRPr lang="en-US" dirty="0" smtClean="0"/>
          </a:p>
          <a:p>
            <a:pPr>
              <a:defRPr/>
            </a:pPr>
            <a:r>
              <a:rPr lang="en-US" dirty="0" smtClean="0"/>
              <a:t>Several ways to approach this:</a:t>
            </a:r>
          </a:p>
          <a:p>
            <a:pPr>
              <a:defRPr/>
            </a:pPr>
            <a:endParaRPr lang="en-US" dirty="0" smtClean="0"/>
          </a:p>
          <a:p>
            <a:pPr>
              <a:defRPr/>
            </a:pPr>
            <a:r>
              <a:rPr lang="en-US" dirty="0" smtClean="0"/>
              <a:t>1.  We can develop a dedicated pipe/system (too costly), or</a:t>
            </a:r>
          </a:p>
          <a:p>
            <a:pPr>
              <a:defRPr/>
            </a:pPr>
            <a:endParaRPr lang="en-US" dirty="0" smtClean="0"/>
          </a:p>
          <a:p>
            <a:pPr>
              <a:defRPr/>
            </a:pPr>
            <a:r>
              <a:rPr lang="en-US" dirty="0" smtClean="0"/>
              <a:t>2.  We can put the information out in a cloud environment, which is open to anyone who can grab it.  The Connect Project is basically a way to broadcast to tracking systems that we have a record, does that match what you need and if so, grab it.  It is open source.</a:t>
            </a:r>
          </a:p>
          <a:p>
            <a:pPr>
              <a:defRPr/>
            </a:pPr>
            <a:endParaRPr lang="en-US" dirty="0" smtClean="0"/>
          </a:p>
          <a:p>
            <a:pPr marL="231549" indent="-231549">
              <a:buFontTx/>
              <a:buAutoNum type="arabicPeriod" startAt="3"/>
              <a:defRPr/>
            </a:pPr>
            <a:r>
              <a:rPr lang="en-US" dirty="0" smtClean="0"/>
              <a:t>Direct Project says that rather than broadcasting the “come and get it” approach, this project is more like I will share the info only with those that have a need to know.</a:t>
            </a:r>
          </a:p>
          <a:p>
            <a:pPr marL="231549" indent="-231549">
              <a:defRPr/>
            </a:pPr>
            <a:endParaRPr lang="en-US" dirty="0" smtClean="0"/>
          </a:p>
          <a:p>
            <a:pPr marL="231549" indent="-231549">
              <a:defRPr/>
            </a:pPr>
            <a:r>
              <a:rPr lang="en-US" dirty="0" smtClean="0"/>
              <a:t>All of this needs to be worked out and agreed upon before information can be exchanged.  How will we send the data?</a:t>
            </a:r>
          </a:p>
        </p:txBody>
      </p:sp>
      <p:sp>
        <p:nvSpPr>
          <p:cNvPr id="32772" name="Date Placeholder 3"/>
          <p:cNvSpPr>
            <a:spLocks noGrp="1"/>
          </p:cNvSpPr>
          <p:nvPr>
            <p:ph type="dt" sz="quarter" idx="1"/>
          </p:nvPr>
        </p:nvSpPr>
        <p:spPr>
          <a:noFill/>
        </p:spPr>
        <p:txBody>
          <a:bodyPr/>
          <a:lstStyle/>
          <a:p>
            <a:fld id="{0B3EBB64-D511-42D3-B9C6-79932E10E93E}" type="datetime1">
              <a:rPr lang="en-US" smtClean="0"/>
              <a:pPr/>
              <a:t>1/11/2016</a:t>
            </a:fld>
            <a:endParaRPr lang="en-US" smtClean="0"/>
          </a:p>
        </p:txBody>
      </p:sp>
      <p:sp>
        <p:nvSpPr>
          <p:cNvPr id="32773" name="Slide Number Placeholder 4"/>
          <p:cNvSpPr>
            <a:spLocks noGrp="1"/>
          </p:cNvSpPr>
          <p:nvPr>
            <p:ph type="sldNum" sz="quarter" idx="5"/>
          </p:nvPr>
        </p:nvSpPr>
        <p:spPr>
          <a:noFill/>
        </p:spPr>
        <p:txBody>
          <a:bodyPr/>
          <a:lstStyle/>
          <a:p>
            <a:fld id="{01A0A7AD-5842-4FB9-8DC4-3BF1E6C4FBF7}" type="slidenum">
              <a:rPr lang="en-US" smtClean="0">
                <a:latin typeface="Arial" charset="0"/>
              </a:rPr>
              <a:pPr/>
              <a:t>37</a:t>
            </a:fld>
            <a:endParaRPr lang="en-US" smtClean="0"/>
          </a:p>
        </p:txBody>
      </p:sp>
    </p:spTree>
    <p:extLst>
      <p:ext uri="{BB962C8B-B14F-4D97-AF65-F5344CB8AC3E}">
        <p14:creationId xmlns:p14="http://schemas.microsoft.com/office/powerpoint/2010/main" val="620344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US" smtClean="0"/>
              <a:t>The last, and probably the most difficult piece of interoperability is that of security and consent.  Do we have the permission to exchange this particular data and is it secure?</a:t>
            </a:r>
          </a:p>
        </p:txBody>
      </p:sp>
      <p:sp>
        <p:nvSpPr>
          <p:cNvPr id="33796" name="Date Placeholder 3"/>
          <p:cNvSpPr>
            <a:spLocks noGrp="1"/>
          </p:cNvSpPr>
          <p:nvPr>
            <p:ph type="dt" sz="quarter" idx="1"/>
          </p:nvPr>
        </p:nvSpPr>
        <p:spPr>
          <a:noFill/>
        </p:spPr>
        <p:txBody>
          <a:bodyPr/>
          <a:lstStyle/>
          <a:p>
            <a:fld id="{192CC86C-1109-4752-9E6C-C5066E130932}" type="datetime1">
              <a:rPr lang="en-US" smtClean="0"/>
              <a:pPr/>
              <a:t>1/11/2016</a:t>
            </a:fld>
            <a:endParaRPr lang="en-US" smtClean="0"/>
          </a:p>
        </p:txBody>
      </p:sp>
      <p:sp>
        <p:nvSpPr>
          <p:cNvPr id="33797" name="Slide Number Placeholder 4"/>
          <p:cNvSpPr>
            <a:spLocks noGrp="1"/>
          </p:cNvSpPr>
          <p:nvPr>
            <p:ph type="sldNum" sz="quarter" idx="5"/>
          </p:nvPr>
        </p:nvSpPr>
        <p:spPr>
          <a:noFill/>
        </p:spPr>
        <p:txBody>
          <a:bodyPr/>
          <a:lstStyle/>
          <a:p>
            <a:fld id="{E5F7F835-A6CA-4A3A-B5FF-B081FB8D2C1E}" type="slidenum">
              <a:rPr lang="en-US" smtClean="0">
                <a:latin typeface="Arial" charset="0"/>
              </a:rPr>
              <a:pPr/>
              <a:t>38</a:t>
            </a:fld>
            <a:endParaRPr lang="en-US" smtClean="0"/>
          </a:p>
        </p:txBody>
      </p:sp>
    </p:spTree>
    <p:extLst>
      <p:ext uri="{BB962C8B-B14F-4D97-AF65-F5344CB8AC3E}">
        <p14:creationId xmlns:p14="http://schemas.microsoft.com/office/powerpoint/2010/main" val="1420373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smtClean="0"/>
              <a:t>ONC has the lead for establishing the standards for NHIN.  Patient tracking needs to be rolled up into these standards.</a:t>
            </a:r>
          </a:p>
        </p:txBody>
      </p:sp>
      <p:sp>
        <p:nvSpPr>
          <p:cNvPr id="34820" name="Date Placeholder 3"/>
          <p:cNvSpPr>
            <a:spLocks noGrp="1"/>
          </p:cNvSpPr>
          <p:nvPr>
            <p:ph type="dt" sz="quarter" idx="1"/>
          </p:nvPr>
        </p:nvSpPr>
        <p:spPr>
          <a:noFill/>
        </p:spPr>
        <p:txBody>
          <a:bodyPr/>
          <a:lstStyle/>
          <a:p>
            <a:fld id="{29AA88E0-DC92-45DB-A256-F4A599436E45}" type="datetime1">
              <a:rPr lang="en-US" smtClean="0"/>
              <a:pPr/>
              <a:t>1/11/2016</a:t>
            </a:fld>
            <a:endParaRPr lang="en-US" smtClean="0"/>
          </a:p>
        </p:txBody>
      </p:sp>
      <p:sp>
        <p:nvSpPr>
          <p:cNvPr id="34821" name="Slide Number Placeholder 4"/>
          <p:cNvSpPr>
            <a:spLocks noGrp="1"/>
          </p:cNvSpPr>
          <p:nvPr>
            <p:ph type="sldNum" sz="quarter" idx="5"/>
          </p:nvPr>
        </p:nvSpPr>
        <p:spPr>
          <a:noFill/>
        </p:spPr>
        <p:txBody>
          <a:bodyPr/>
          <a:lstStyle/>
          <a:p>
            <a:fld id="{24890F3F-D7B7-40FD-812B-79924732E58A}" type="slidenum">
              <a:rPr lang="en-US" smtClean="0">
                <a:latin typeface="Arial" charset="0"/>
              </a:rPr>
              <a:pPr/>
              <a:t>39</a:t>
            </a:fld>
            <a:endParaRPr lang="en-US" smtClean="0"/>
          </a:p>
        </p:txBody>
      </p:sp>
    </p:spTree>
    <p:extLst>
      <p:ext uri="{BB962C8B-B14F-4D97-AF65-F5344CB8AC3E}">
        <p14:creationId xmlns:p14="http://schemas.microsoft.com/office/powerpoint/2010/main" val="155468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r>
              <a:rPr lang="en-US" smtClean="0"/>
              <a:t>MySQL is an open source DB…free of charge…should be ready for implementation by the end of August 2011.  this should reduce some of the state costs of using JPATS.</a:t>
            </a:r>
          </a:p>
        </p:txBody>
      </p:sp>
      <p:sp>
        <p:nvSpPr>
          <p:cNvPr id="35844" name="Date Placeholder 3"/>
          <p:cNvSpPr>
            <a:spLocks noGrp="1"/>
          </p:cNvSpPr>
          <p:nvPr>
            <p:ph type="dt" sz="quarter" idx="1"/>
          </p:nvPr>
        </p:nvSpPr>
        <p:spPr>
          <a:noFill/>
        </p:spPr>
        <p:txBody>
          <a:bodyPr/>
          <a:lstStyle/>
          <a:p>
            <a:fld id="{33D1F3E8-1393-4093-9F0D-8C15EB5CADCB}" type="datetime1">
              <a:rPr lang="en-US" smtClean="0"/>
              <a:pPr/>
              <a:t>1/11/2016</a:t>
            </a:fld>
            <a:endParaRPr lang="en-US" smtClean="0"/>
          </a:p>
        </p:txBody>
      </p:sp>
      <p:sp>
        <p:nvSpPr>
          <p:cNvPr id="35845" name="Slide Number Placeholder 4"/>
          <p:cNvSpPr>
            <a:spLocks noGrp="1"/>
          </p:cNvSpPr>
          <p:nvPr>
            <p:ph type="sldNum" sz="quarter" idx="5"/>
          </p:nvPr>
        </p:nvSpPr>
        <p:spPr>
          <a:noFill/>
        </p:spPr>
        <p:txBody>
          <a:bodyPr/>
          <a:lstStyle/>
          <a:p>
            <a:fld id="{6681433F-2EF1-477F-B696-B679FE4D0A27}" type="slidenum">
              <a:rPr lang="en-US" smtClean="0">
                <a:latin typeface="Arial" charset="0"/>
              </a:rPr>
              <a:pPr/>
              <a:t>40</a:t>
            </a:fld>
            <a:endParaRPr lang="en-US" smtClean="0"/>
          </a:p>
        </p:txBody>
      </p:sp>
    </p:spTree>
    <p:extLst>
      <p:ext uri="{BB962C8B-B14F-4D97-AF65-F5344CB8AC3E}">
        <p14:creationId xmlns:p14="http://schemas.microsoft.com/office/powerpoint/2010/main" val="2167697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AFB8439F-424A-493F-B0B4-84431A9ABD3E}" type="slidenum">
              <a:rPr lang="en-US" smtClean="0"/>
              <a:pPr/>
              <a:t>3</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66326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3DF11173-C820-483C-8B23-50B4184B01C5}" type="slidenum">
              <a:rPr lang="en-US" smtClean="0"/>
              <a:pPr/>
              <a:t>4</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87090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9D01EF0E-8D44-4F25-9A1C-29E8E583009C}" type="slidenum">
              <a:rPr lang="en-US" smtClean="0"/>
              <a:pPr/>
              <a:t>5</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96320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551F2CCC-621D-4D91-AD7C-5A116B056E46}" type="slidenum">
              <a:rPr lang="en-US" smtClean="0"/>
              <a:pPr/>
              <a:t>6</a:t>
            </a:fld>
            <a:endParaRPr lang="en-US" smtClean="0"/>
          </a:p>
        </p:txBody>
      </p:sp>
      <p:sp>
        <p:nvSpPr>
          <p:cNvPr id="103427" name="Rectangle 7"/>
          <p:cNvSpPr txBox="1">
            <a:spLocks noGrp="1" noChangeArrowheads="1"/>
          </p:cNvSpPr>
          <p:nvPr/>
        </p:nvSpPr>
        <p:spPr bwMode="auto">
          <a:xfrm>
            <a:off x="3970938" y="8829967"/>
            <a:ext cx="3037840" cy="464820"/>
          </a:xfrm>
          <a:prstGeom prst="rect">
            <a:avLst/>
          </a:prstGeom>
          <a:noFill/>
          <a:ln w="12700">
            <a:noFill/>
            <a:miter lim="800000"/>
            <a:headEnd/>
            <a:tailEnd/>
          </a:ln>
        </p:spPr>
        <p:txBody>
          <a:bodyPr lIns="93172" tIns="46587" rIns="93172" bIns="46587" anchor="b"/>
          <a:lstStyle/>
          <a:p>
            <a:pPr algn="r" defTabSz="933392" eaLnBrk="0" hangingPunct="0"/>
            <a:fld id="{49B620EB-C0E2-4A92-8CF9-00BF127C4F83}" type="slidenum">
              <a:rPr lang="en-US" sz="1200">
                <a:latin typeface="Arial" pitchFamily="34" charset="0"/>
              </a:rPr>
              <a:pPr algn="r" defTabSz="933392" eaLnBrk="0" hangingPunct="0"/>
              <a:t>6</a:t>
            </a:fld>
            <a:endParaRPr lang="en-US" sz="1200">
              <a:latin typeface="Arial" pitchFamily="34" charset="0"/>
            </a:endParaRPr>
          </a:p>
        </p:txBody>
      </p:sp>
      <p:sp>
        <p:nvSpPr>
          <p:cNvPr id="103428" name="Rectangle 2"/>
          <p:cNvSpPr>
            <a:spLocks noGrp="1" noRot="1" noChangeAspect="1" noChangeArrowheads="1" noTextEdit="1"/>
          </p:cNvSpPr>
          <p:nvPr>
            <p:ph type="sldImg"/>
          </p:nvPr>
        </p:nvSpPr>
        <p:spPr>
          <a:xfrm>
            <a:off x="1182688" y="696913"/>
            <a:ext cx="4648200" cy="3486150"/>
          </a:xfrm>
          <a:ln/>
        </p:spPr>
      </p:sp>
      <p:sp>
        <p:nvSpPr>
          <p:cNvPr id="103429" name="Rectangle 3"/>
          <p:cNvSpPr>
            <a:spLocks noGrp="1" noChangeArrowheads="1"/>
          </p:cNvSpPr>
          <p:nvPr>
            <p:ph type="body" idx="1"/>
          </p:nvPr>
        </p:nvSpPr>
        <p:spPr>
          <a:xfrm>
            <a:off x="934720" y="4414177"/>
            <a:ext cx="5140960" cy="4184993"/>
          </a:xfrm>
          <a:noFill/>
          <a:ln/>
        </p:spPr>
        <p:txBody>
          <a:bodyPr lIns="93356" tIns="46679" rIns="93356" bIns="46679"/>
          <a:lstStyle/>
          <a:p>
            <a:pPr eaLnBrk="1" hangingPunct="1"/>
            <a:r>
              <a:rPr lang="en-US" sz="1400" dirty="0">
                <a:latin typeface="Abadi MT Condensed Light"/>
              </a:rPr>
              <a:t>If ESF #8/NDMS take patients out, we will take them back to their home of record.</a:t>
            </a:r>
          </a:p>
          <a:p>
            <a:pPr eaLnBrk="1" hangingPunct="1"/>
            <a:endParaRPr lang="en-US" sz="1400" dirty="0">
              <a:latin typeface="Abadi MT Condensed Light"/>
            </a:endParaRPr>
          </a:p>
          <a:p>
            <a:pPr eaLnBrk="1" hangingPunct="1"/>
            <a:r>
              <a:rPr lang="en-US" sz="1400" dirty="0">
                <a:latin typeface="Abadi MT Condensed Light"/>
              </a:rPr>
              <a:t>DASF – Disaster Aeromedical Staging Facility</a:t>
            </a:r>
          </a:p>
          <a:p>
            <a:pPr eaLnBrk="1" hangingPunct="1"/>
            <a:r>
              <a:rPr lang="en-US" sz="1400" dirty="0">
                <a:latin typeface="Abadi MT Condensed Light"/>
              </a:rPr>
              <a:t>APOE – Arial Port of Embarkation</a:t>
            </a:r>
          </a:p>
          <a:p>
            <a:pPr eaLnBrk="1" hangingPunct="1"/>
            <a:r>
              <a:rPr lang="en-US" sz="1400" dirty="0">
                <a:latin typeface="Abadi MT Condensed Light"/>
              </a:rPr>
              <a:t>APOD – Arial Port of Debarkation</a:t>
            </a:r>
          </a:p>
          <a:p>
            <a:pPr eaLnBrk="1" hangingPunct="1"/>
            <a:r>
              <a:rPr lang="en-US" sz="1400" dirty="0">
                <a:latin typeface="Abadi MT Condensed Light"/>
              </a:rPr>
              <a:t>FCC – Federal Coordinating Center</a:t>
            </a:r>
          </a:p>
          <a:p>
            <a:pPr eaLnBrk="1" hangingPunct="1"/>
            <a:r>
              <a:rPr lang="en-US" sz="1400" dirty="0">
                <a:latin typeface="Abadi MT Condensed Light"/>
              </a:rPr>
              <a:t>MAC T – Mobile Acute Care Team</a:t>
            </a:r>
          </a:p>
        </p:txBody>
      </p:sp>
    </p:spTree>
    <p:extLst>
      <p:ext uri="{BB962C8B-B14F-4D97-AF65-F5344CB8AC3E}">
        <p14:creationId xmlns:p14="http://schemas.microsoft.com/office/powerpoint/2010/main" val="371468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US" dirty="0" smtClean="0">
                <a:latin typeface="Arial" pitchFamily="34" charset="0"/>
                <a:cs typeface="Arial" pitchFamily="34" charset="0"/>
              </a:rPr>
              <a:t>Flow:  state declaration-</a:t>
            </a:r>
            <a:r>
              <a:rPr lang="en-US" dirty="0" smtClean="0">
                <a:latin typeface="Arial" pitchFamily="34" charset="0"/>
                <a:cs typeface="Arial" pitchFamily="34" charset="0"/>
                <a:sym typeface="Wingdings" pitchFamily="2" charset="2"/>
              </a:rPr>
              <a:t> federal declaration</a:t>
            </a:r>
          </a:p>
          <a:p>
            <a:endParaRPr lang="en-US" dirty="0" smtClean="0">
              <a:latin typeface="Arial" pitchFamily="34" charset="0"/>
              <a:cs typeface="Arial" pitchFamily="34" charset="0"/>
              <a:sym typeface="Wingdings" pitchFamily="2" charset="2"/>
            </a:endParaRPr>
          </a:p>
          <a:p>
            <a:r>
              <a:rPr lang="en-US" dirty="0" smtClean="0">
                <a:latin typeface="Arial" pitchFamily="34" charset="0"/>
                <a:cs typeface="Arial" pitchFamily="34" charset="0"/>
                <a:sym typeface="Wingdings" pitchFamily="2" charset="2"/>
              </a:rPr>
              <a:t>Need prior to access to contract</a:t>
            </a:r>
          </a:p>
          <a:p>
            <a:r>
              <a:rPr lang="en-US" dirty="0" smtClean="0">
                <a:latin typeface="Arial" pitchFamily="34" charset="0"/>
                <a:cs typeface="Arial" pitchFamily="34" charset="0"/>
                <a:sym typeface="Wingdings" pitchFamily="2" charset="2"/>
              </a:rPr>
              <a:t>Funding through </a:t>
            </a:r>
            <a:r>
              <a:rPr lang="en-US" dirty="0" err="1" smtClean="0">
                <a:latin typeface="Arial" pitchFamily="34" charset="0"/>
                <a:cs typeface="Arial" pitchFamily="34" charset="0"/>
                <a:sym typeface="Wingdings" pitchFamily="2" charset="2"/>
              </a:rPr>
              <a:t>stafford</a:t>
            </a:r>
            <a:r>
              <a:rPr lang="en-US" dirty="0" smtClean="0">
                <a:latin typeface="Arial" pitchFamily="34" charset="0"/>
                <a:cs typeface="Arial" pitchFamily="34" charset="0"/>
                <a:sym typeface="Wingdings" pitchFamily="2" charset="2"/>
              </a:rPr>
              <a:t> Act $$</a:t>
            </a:r>
            <a:endParaRPr lang="en-US" dirty="0" smtClean="0">
              <a:latin typeface="Arial" pitchFamily="34" charset="0"/>
              <a:cs typeface="Arial" pitchFamily="34" charset="0"/>
            </a:endParaRPr>
          </a:p>
        </p:txBody>
      </p:sp>
      <p:sp>
        <p:nvSpPr>
          <p:cNvPr id="39940" name="Slide Number Placeholder 3"/>
          <p:cNvSpPr>
            <a:spLocks noGrp="1"/>
          </p:cNvSpPr>
          <p:nvPr>
            <p:ph type="sldNum" sz="quarter" idx="5"/>
          </p:nvPr>
        </p:nvSpPr>
        <p:spPr>
          <a:noFill/>
        </p:spPr>
        <p:txBody>
          <a:bodyPr/>
          <a:lstStyle/>
          <a:p>
            <a:pPr defTabSz="929412"/>
            <a:fld id="{DD1E82B1-C77D-4F20-A5FC-9B7A90B9E2FD}" type="slidenum">
              <a:rPr lang="en-US" smtClean="0">
                <a:latin typeface="Arial" pitchFamily="34" charset="0"/>
                <a:cs typeface="Arial" pitchFamily="34" charset="0"/>
              </a:rPr>
              <a:pPr defTabSz="929412"/>
              <a:t>7</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1011152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defTabSz="929412"/>
            <a:fld id="{6F78F4D5-3F31-4EEA-855E-422CE83914FB}" type="slidenum">
              <a:rPr lang="en-US" smtClean="0">
                <a:latin typeface="Arial" pitchFamily="34" charset="0"/>
                <a:cs typeface="Arial" pitchFamily="34" charset="0"/>
              </a:rPr>
              <a:pPr defTabSz="929412"/>
              <a:t>8</a:t>
            </a:fld>
            <a:endParaRPr lang="en-US" dirty="0" smtClean="0">
              <a:latin typeface="Arial" pitchFamily="34" charset="0"/>
              <a:cs typeface="Arial"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smtClean="0">
                <a:latin typeface="Arial" pitchFamily="34" charset="0"/>
                <a:cs typeface="Arial" pitchFamily="34" charset="0"/>
              </a:rPr>
              <a:t>-National level execution</a:t>
            </a:r>
          </a:p>
          <a:p>
            <a:pPr eaLnBrk="1" hangingPunct="1"/>
            <a:r>
              <a:rPr lang="en-US" dirty="0" smtClean="0">
                <a:latin typeface="Arial" pitchFamily="34" charset="0"/>
                <a:cs typeface="Arial" pitchFamily="34" charset="0"/>
              </a:rPr>
              <a:t>-Regional level action requests</a:t>
            </a:r>
          </a:p>
          <a:p>
            <a:pPr eaLnBrk="1" hangingPunct="1"/>
            <a:r>
              <a:rPr lang="en-US" dirty="0" smtClean="0">
                <a:latin typeface="Arial" pitchFamily="34" charset="0"/>
                <a:cs typeface="Arial" pitchFamily="34" charset="0"/>
              </a:rPr>
              <a:t>-Covers CONUS (lower 48 states)</a:t>
            </a:r>
          </a:p>
          <a:p>
            <a:pPr eaLnBrk="1" hangingPunct="1"/>
            <a:r>
              <a:rPr lang="en-US" dirty="0" smtClean="0">
                <a:latin typeface="Arial" pitchFamily="34" charset="0"/>
                <a:cs typeface="Arial" pitchFamily="34" charset="0"/>
              </a:rPr>
              <a:t>-original contract August 2007</a:t>
            </a:r>
          </a:p>
        </p:txBody>
      </p:sp>
    </p:spTree>
    <p:extLst>
      <p:ext uri="{BB962C8B-B14F-4D97-AF65-F5344CB8AC3E}">
        <p14:creationId xmlns:p14="http://schemas.microsoft.com/office/powerpoint/2010/main" val="2122074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pPr defTabSz="929412"/>
            <a:fld id="{281E1B99-45B0-4F33-A833-9843928366AF}" type="slidenum">
              <a:rPr lang="en-US" smtClean="0">
                <a:latin typeface="Arial" pitchFamily="34" charset="0"/>
                <a:cs typeface="Arial" pitchFamily="34" charset="0"/>
              </a:rPr>
              <a:pPr defTabSz="929412"/>
              <a:t>9</a:t>
            </a:fld>
            <a:endParaRPr lang="en-US" dirty="0"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dirty="0" smtClean="0">
                <a:latin typeface="Arial" pitchFamily="34" charset="0"/>
                <a:cs typeface="Arial" pitchFamily="34" charset="0"/>
              </a:rPr>
              <a:t>For each of the zones (Gulf, Atlantic, Western, Central), this slide shows the number of assets that the contractor must delivery.    </a:t>
            </a:r>
          </a:p>
          <a:p>
            <a:pPr eaLnBrk="1" hangingPunct="1"/>
            <a:endParaRPr lang="en-US" dirty="0" smtClean="0">
              <a:latin typeface="Arial" pitchFamily="34" charset="0"/>
              <a:cs typeface="Arial" pitchFamily="34" charset="0"/>
            </a:endParaRPr>
          </a:p>
          <a:p>
            <a:pPr eaLnBrk="1" hangingPunct="1"/>
            <a:r>
              <a:rPr lang="en-US" dirty="0" smtClean="0">
                <a:latin typeface="Arial" pitchFamily="34" charset="0"/>
                <a:cs typeface="Arial" pitchFamily="34" charset="0"/>
              </a:rPr>
              <a:t>Response Time: Another requirement is the response time.  Once a task order has been issued, the contractor must have all assets rolling within 6 hours and on-site at the designated check-in site within 24 hours.  The contractor will also provide us with updates on their ETA. For a two zone response, second zone must begin to move assets in 6 </a:t>
            </a:r>
            <a:r>
              <a:rPr lang="en-US" dirty="0" err="1" smtClean="0">
                <a:latin typeface="Arial" pitchFamily="34" charset="0"/>
                <a:cs typeface="Arial" pitchFamily="34" charset="0"/>
              </a:rPr>
              <a:t>hrs</a:t>
            </a:r>
            <a:r>
              <a:rPr lang="en-US" dirty="0" smtClean="0">
                <a:latin typeface="Arial" pitchFamily="34" charset="0"/>
                <a:cs typeface="Arial" pitchFamily="34" charset="0"/>
              </a:rPr>
              <a:t> also, but has 48 </a:t>
            </a:r>
            <a:r>
              <a:rPr lang="en-US" dirty="0" err="1" smtClean="0">
                <a:latin typeface="Arial" pitchFamily="34" charset="0"/>
                <a:cs typeface="Arial" pitchFamily="34" charset="0"/>
              </a:rPr>
              <a:t>hrs</a:t>
            </a:r>
            <a:r>
              <a:rPr lang="en-US" dirty="0" smtClean="0">
                <a:latin typeface="Arial" pitchFamily="34" charset="0"/>
                <a:cs typeface="Arial" pitchFamily="34" charset="0"/>
              </a:rPr>
              <a:t> be on-site. </a:t>
            </a:r>
          </a:p>
          <a:p>
            <a:pPr eaLnBrk="1" hangingPunct="1"/>
            <a:endParaRPr lang="en-US" dirty="0" smtClean="0">
              <a:latin typeface="Arial" pitchFamily="34" charset="0"/>
              <a:cs typeface="Arial" pitchFamily="34" charset="0"/>
            </a:endParaRPr>
          </a:p>
          <a:p>
            <a:pPr eaLnBrk="1" hangingPunct="1"/>
            <a:r>
              <a:rPr lang="en-US" dirty="0" smtClean="0">
                <a:latin typeface="Arial" pitchFamily="34" charset="0"/>
                <a:cs typeface="Arial" pitchFamily="34" charset="0"/>
              </a:rPr>
              <a:t>Clarify Para-Transit Requirement: For para-transit vehicles, important to point out that the contractor will not bring in 3,500 vehicles, but brings the capability to transport 3,500 individuals.  </a:t>
            </a:r>
          </a:p>
        </p:txBody>
      </p:sp>
    </p:spTree>
    <p:extLst>
      <p:ext uri="{BB962C8B-B14F-4D97-AF65-F5344CB8AC3E}">
        <p14:creationId xmlns:p14="http://schemas.microsoft.com/office/powerpoint/2010/main" val="22744024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5" name="Line 41"/>
          <p:cNvSpPr>
            <a:spLocks noChangeShapeType="1"/>
          </p:cNvSpPr>
          <p:nvPr userDrawn="1"/>
        </p:nvSpPr>
        <p:spPr bwMode="auto">
          <a:xfrm>
            <a:off x="0" y="1072896"/>
            <a:ext cx="9144000" cy="1588"/>
          </a:xfrm>
          <a:prstGeom prst="line">
            <a:avLst/>
          </a:prstGeom>
          <a:noFill/>
          <a:ln w="38100">
            <a:solidFill>
              <a:srgbClr val="0054A4"/>
            </a:solidFill>
            <a:round/>
            <a:headEnd/>
            <a:tailEnd/>
          </a:ln>
          <a:effectLst/>
        </p:spPr>
        <p:txBody>
          <a:bodyPr lIns="92075" tIns="46038" rIns="92075" bIns="46038" anchor="ctr"/>
          <a:lstStyle/>
          <a:p>
            <a:endParaRPr lang="en-US"/>
          </a:p>
        </p:txBody>
      </p:sp>
      <p:sp>
        <p:nvSpPr>
          <p:cNvPr id="963589" name="Rectangle 5"/>
          <p:cNvSpPr>
            <a:spLocks noGrp="1" noChangeArrowheads="1"/>
          </p:cNvSpPr>
          <p:nvPr>
            <p:ph type="subTitle" idx="1"/>
          </p:nvPr>
        </p:nvSpPr>
        <p:spPr>
          <a:xfrm>
            <a:off x="2053652" y="4365880"/>
            <a:ext cx="5036696" cy="1906334"/>
          </a:xfrm>
        </p:spPr>
        <p:txBody>
          <a:bodyPr/>
          <a:lstStyle>
            <a:lvl1pPr marL="0" indent="0" algn="ctr" eaLnBrk="0" hangingPunct="0">
              <a:lnSpc>
                <a:spcPct val="115000"/>
              </a:lnSpc>
              <a:spcBef>
                <a:spcPct val="0"/>
              </a:spcBef>
              <a:buSzPct val="85000"/>
              <a:buFont typeface="Monotype Sorts"/>
              <a:buNone/>
              <a:defRPr sz="2000" b="1">
                <a:solidFill>
                  <a:srgbClr val="000099"/>
                </a:solidFill>
              </a:defRPr>
            </a:lvl1pPr>
          </a:lstStyle>
          <a:p>
            <a:r>
              <a:rPr lang="en-US" dirty="0" smtClean="0"/>
              <a:t>Click to edit Master subtitle style</a:t>
            </a:r>
            <a:endParaRPr lang="en-US" dirty="0"/>
          </a:p>
        </p:txBody>
      </p:sp>
      <p:sp>
        <p:nvSpPr>
          <p:cNvPr id="963616" name="Rectangle 32"/>
          <p:cNvSpPr>
            <a:spLocks noChangeArrowheads="1"/>
          </p:cNvSpPr>
          <p:nvPr userDrawn="1"/>
        </p:nvSpPr>
        <p:spPr bwMode="auto">
          <a:xfrm>
            <a:off x="4478996" y="2319345"/>
            <a:ext cx="186013" cy="523862"/>
          </a:xfrm>
          <a:prstGeom prst="rect">
            <a:avLst/>
          </a:prstGeom>
          <a:noFill/>
          <a:ln w="9525">
            <a:noFill/>
            <a:miter lim="800000"/>
            <a:headEnd/>
            <a:tailEnd/>
          </a:ln>
          <a:effectLst/>
        </p:spPr>
        <p:txBody>
          <a:bodyPr wrap="none" lIns="92075" tIns="46038" rIns="92075" bIns="46038" anchor="ctr">
            <a:spAutoFit/>
          </a:bodyPr>
          <a:lstStyle/>
          <a:p>
            <a:endParaRPr lang="en-US"/>
          </a:p>
        </p:txBody>
      </p:sp>
      <p:sp>
        <p:nvSpPr>
          <p:cNvPr id="963618" name="Rectangle 34"/>
          <p:cNvSpPr>
            <a:spLocks noChangeArrowheads="1"/>
          </p:cNvSpPr>
          <p:nvPr userDrawn="1"/>
        </p:nvSpPr>
        <p:spPr bwMode="auto">
          <a:xfrm>
            <a:off x="4478996" y="2319345"/>
            <a:ext cx="186013" cy="523862"/>
          </a:xfrm>
          <a:prstGeom prst="rect">
            <a:avLst/>
          </a:prstGeom>
          <a:noFill/>
          <a:ln w="9525">
            <a:noFill/>
            <a:miter lim="800000"/>
            <a:headEnd/>
            <a:tailEnd/>
          </a:ln>
          <a:effectLst/>
        </p:spPr>
        <p:txBody>
          <a:bodyPr wrap="none" lIns="92075" tIns="46038" rIns="92075" bIns="46038" anchor="ctr">
            <a:spAutoFit/>
          </a:bodyPr>
          <a:lstStyle/>
          <a:p>
            <a:endParaRPr lang="en-US"/>
          </a:p>
        </p:txBody>
      </p:sp>
      <p:sp>
        <p:nvSpPr>
          <p:cNvPr id="963622" name="Rectangle 38"/>
          <p:cNvSpPr>
            <a:spLocks noChangeArrowheads="1"/>
          </p:cNvSpPr>
          <p:nvPr userDrawn="1"/>
        </p:nvSpPr>
        <p:spPr bwMode="auto">
          <a:xfrm>
            <a:off x="4478996" y="2319345"/>
            <a:ext cx="186013" cy="523862"/>
          </a:xfrm>
          <a:prstGeom prst="rect">
            <a:avLst/>
          </a:prstGeom>
          <a:noFill/>
          <a:ln w="9525">
            <a:noFill/>
            <a:miter lim="800000"/>
            <a:headEnd/>
            <a:tailEnd/>
          </a:ln>
          <a:effectLst/>
        </p:spPr>
        <p:txBody>
          <a:bodyPr wrap="none" lIns="92075" tIns="46038" rIns="92075" bIns="46038" anchor="ctr">
            <a:spAutoFit/>
          </a:bodyPr>
          <a:lstStyle/>
          <a:p>
            <a:endParaRPr lang="en-US"/>
          </a:p>
        </p:txBody>
      </p:sp>
      <p:pic>
        <p:nvPicPr>
          <p:cNvPr id="11" name="Picture 10" descr="ASPR Logo RGB.png"/>
          <p:cNvPicPr>
            <a:picLocks noChangeAspect="1"/>
          </p:cNvPicPr>
          <p:nvPr userDrawn="1"/>
        </p:nvPicPr>
        <p:blipFill>
          <a:blip r:embed="rId2" cstate="screen"/>
          <a:stretch>
            <a:fillRect/>
          </a:stretch>
        </p:blipFill>
        <p:spPr>
          <a:xfrm>
            <a:off x="7321924" y="231030"/>
            <a:ext cx="1512001" cy="640080"/>
          </a:xfrm>
          <a:prstGeom prst="rect">
            <a:avLst/>
          </a:prstGeom>
        </p:spPr>
      </p:pic>
      <p:pic>
        <p:nvPicPr>
          <p:cNvPr id="12" name="Picture 11" descr="dhhs_logo reflex blue rgb.png"/>
          <p:cNvPicPr>
            <a:picLocks noChangeAspect="1"/>
          </p:cNvPicPr>
          <p:nvPr userDrawn="1"/>
        </p:nvPicPr>
        <p:blipFill>
          <a:blip r:embed="rId3" cstate="screen"/>
          <a:stretch>
            <a:fillRect/>
          </a:stretch>
        </p:blipFill>
        <p:spPr>
          <a:xfrm>
            <a:off x="213853" y="121302"/>
            <a:ext cx="822960" cy="822960"/>
          </a:xfrm>
          <a:prstGeom prst="rect">
            <a:avLst/>
          </a:prstGeom>
        </p:spPr>
      </p:pic>
      <p:sp>
        <p:nvSpPr>
          <p:cNvPr id="13" name="TextBox 12"/>
          <p:cNvSpPr txBox="1"/>
          <p:nvPr userDrawn="1"/>
        </p:nvSpPr>
        <p:spPr>
          <a:xfrm>
            <a:off x="1207008" y="118874"/>
            <a:ext cx="5394960" cy="1023357"/>
          </a:xfrm>
          <a:prstGeom prst="rect">
            <a:avLst/>
          </a:prstGeom>
          <a:noFill/>
        </p:spPr>
        <p:txBody>
          <a:bodyPr wrap="square" rtlCol="0">
            <a:spAutoFit/>
          </a:bodyPr>
          <a:lstStyle/>
          <a:p>
            <a:pPr algn="l">
              <a:spcAft>
                <a:spcPts val="300"/>
              </a:spcAft>
            </a:pPr>
            <a:r>
              <a:rPr lang="en-US" sz="1200" b="1" i="1" dirty="0" smtClean="0">
                <a:solidFill>
                  <a:srgbClr val="0054A4"/>
                </a:solidFill>
                <a:effectLst/>
              </a:rPr>
              <a:t>United States Department of</a:t>
            </a:r>
          </a:p>
          <a:p>
            <a:pPr algn="l"/>
            <a:r>
              <a:rPr lang="en-US" sz="2200" b="1" i="0" spc="0" baseline="0" dirty="0" smtClean="0">
                <a:solidFill>
                  <a:srgbClr val="0054A4"/>
                </a:solidFill>
                <a:effectLst/>
                <a:latin typeface="Adobe Garamond Pro" pitchFamily="18" charset="0"/>
                <a:cs typeface="Times New Roman" pitchFamily="18" charset="0"/>
              </a:rPr>
              <a:t>Health &amp; Human Services</a:t>
            </a:r>
          </a:p>
          <a:p>
            <a:pPr algn="l"/>
            <a:r>
              <a:rPr lang="en-US" sz="1200" b="1" i="0" dirty="0" smtClean="0">
                <a:solidFill>
                  <a:srgbClr val="0054A4"/>
                </a:solidFill>
                <a:effectLst/>
              </a:rPr>
              <a:t>Office of the Assistant Secretary for</a:t>
            </a:r>
            <a:r>
              <a:rPr lang="en-US" sz="1200" b="1" i="0" baseline="0" dirty="0" smtClean="0">
                <a:solidFill>
                  <a:srgbClr val="0054A4"/>
                </a:solidFill>
                <a:effectLst/>
              </a:rPr>
              <a:t> Preparedness and Response</a:t>
            </a:r>
            <a:endParaRPr lang="en-US" sz="1200" b="1" i="0" dirty="0" smtClean="0">
              <a:solidFill>
                <a:srgbClr val="0054A4"/>
              </a:solidFill>
              <a:effectLst/>
            </a:endParaRPr>
          </a:p>
          <a:p>
            <a:pPr algn="l"/>
            <a:endParaRPr lang="en-US" sz="1200" b="1" i="1" dirty="0">
              <a:solidFill>
                <a:srgbClr val="0054A4"/>
              </a:solidFill>
              <a:effectLst/>
            </a:endParaRPr>
          </a:p>
        </p:txBody>
      </p:sp>
      <p:sp>
        <p:nvSpPr>
          <p:cNvPr id="18" name="Text Placeholder 17"/>
          <p:cNvSpPr>
            <a:spLocks noGrp="1"/>
          </p:cNvSpPr>
          <p:nvPr>
            <p:ph type="body" sz="quarter" idx="10"/>
          </p:nvPr>
        </p:nvSpPr>
        <p:spPr>
          <a:xfrm>
            <a:off x="771998" y="1905000"/>
            <a:ext cx="7585023" cy="1521033"/>
          </a:xfrm>
        </p:spPr>
        <p:txBody>
          <a:bodyPr anchor="ctr" anchorCtr="0"/>
          <a:lstStyle>
            <a:lvl1pPr algn="ctr">
              <a:buNone/>
              <a:defRPr lang="en-US" sz="3200" b="1" dirty="0" smtClean="0">
                <a:solidFill>
                  <a:srgbClr val="000099"/>
                </a:solidFill>
                <a:latin typeface="+mj-lt"/>
                <a:ea typeface="+mn-ea"/>
                <a:cs typeface="+mn-cs"/>
              </a:defRPr>
            </a:lvl1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6477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457200" y="6251575"/>
            <a:ext cx="2133600" cy="476250"/>
          </a:xfrm>
          <a:prstGeom prst="rect">
            <a:avLst/>
          </a:prstGeom>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C72BB52C-5D0A-4693-8415-5D4CB27D2453}" type="slidenum">
              <a:rPr lang="en-US"/>
              <a:pPr>
                <a:defRPr/>
              </a:pPr>
              <a:t>‹#›</a:t>
            </a:fld>
            <a:endParaRPr lang="en-US"/>
          </a:p>
        </p:txBody>
      </p:sp>
      <p:sp>
        <p:nvSpPr>
          <p:cNvPr id="7" name="Rectangle 14"/>
          <p:cNvSpPr>
            <a:spLocks noGrp="1" noChangeArrowheads="1"/>
          </p:cNvSpPr>
          <p:nvPr>
            <p:ph type="ftr" sz="quarter" idx="12"/>
          </p:nvPr>
        </p:nvSpPr>
        <p:spPr>
          <a:xfrm>
            <a:off x="3124200" y="6248400"/>
            <a:ext cx="2895600" cy="47625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853884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xfrm>
            <a:off x="457200" y="6251575"/>
            <a:ext cx="2133600" cy="476250"/>
          </a:xfrm>
          <a:prstGeom prst="rect">
            <a:avLst/>
          </a:prstGeom>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317391D-5C57-4867-BB43-84EF0624F46F}" type="slidenum">
              <a:rPr lang="en-US"/>
              <a:pPr>
                <a:defRPr/>
              </a:pPr>
              <a:t>‹#›</a:t>
            </a:fld>
            <a:endParaRPr lang="en-US"/>
          </a:p>
        </p:txBody>
      </p:sp>
      <p:sp>
        <p:nvSpPr>
          <p:cNvPr id="6" name="Rectangle 14"/>
          <p:cNvSpPr>
            <a:spLocks noGrp="1" noChangeArrowheads="1"/>
          </p:cNvSpPr>
          <p:nvPr>
            <p:ph type="ftr" sz="quarter" idx="12"/>
          </p:nvPr>
        </p:nvSpPr>
        <p:spPr>
          <a:xfrm>
            <a:off x="3124200" y="6248400"/>
            <a:ext cx="2895600" cy="47625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286080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Text Placeholder 17"/>
          <p:cNvSpPr>
            <a:spLocks noGrp="1"/>
          </p:cNvSpPr>
          <p:nvPr>
            <p:ph type="body" sz="quarter" idx="11"/>
          </p:nvPr>
        </p:nvSpPr>
        <p:spPr>
          <a:xfrm>
            <a:off x="457200" y="1371600"/>
            <a:ext cx="8229600" cy="48463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006475" y="205933"/>
            <a:ext cx="7061200" cy="860425"/>
          </a:xfrm>
        </p:spPr>
        <p:txBody>
          <a:bodyPr/>
          <a:lstStyle/>
          <a:p>
            <a:r>
              <a:rPr lang="en-US" smtClean="0"/>
              <a:t>Click to edit Master title style</a:t>
            </a:r>
            <a:endParaRPr lang="en-US" dirty="0"/>
          </a:p>
        </p:txBody>
      </p:sp>
      <p:cxnSp>
        <p:nvCxnSpPr>
          <p:cNvPr id="7" name="Straight Connector 6"/>
          <p:cNvCxnSpPr/>
          <p:nvPr userDrawn="1"/>
        </p:nvCxnSpPr>
        <p:spPr bwMode="auto">
          <a:xfrm>
            <a:off x="2560322" y="4998720"/>
            <a:ext cx="5454649" cy="141820"/>
          </a:xfrm>
          <a:prstGeom prst="line">
            <a:avLst/>
          </a:prstGeom>
          <a:noFill/>
          <a:ln w="9525" cap="flat" cmpd="sng" algn="ctr">
            <a:noFill/>
            <a:prstDash val="solid"/>
            <a:round/>
            <a:headEnd type="none" w="med" len="med"/>
            <a:tailEnd type="none" w="med" len="med"/>
          </a:ln>
          <a:effectLst/>
        </p:spPr>
      </p:cxnSp>
      <p:sp>
        <p:nvSpPr>
          <p:cNvPr id="8" name="Slide Number Placeholder 5"/>
          <p:cNvSpPr txBox="1">
            <a:spLocks/>
          </p:cNvSpPr>
          <p:nvPr userDrawn="1"/>
        </p:nvSpPr>
        <p:spPr bwMode="auto">
          <a:xfrm>
            <a:off x="8518849" y="6456897"/>
            <a:ext cx="381312" cy="3020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1A2EFEF-55F1-4307-B968-C91D74BD382E}" type="slidenum">
              <a:rPr kumimoji="0" lang="en-US" sz="900" b="0" i="0" u="none" strike="noStrike" kern="1200" cap="none" spc="0" normalizeH="0" baseline="0" noProof="0" smtClean="0">
                <a:ln>
                  <a:noFill/>
                </a:ln>
                <a:solidFill>
                  <a:srgbClr val="0054A4"/>
                </a:solidFill>
                <a:effectLst/>
                <a:uLnTx/>
                <a:uFillTx/>
                <a:latin typeface="+mn-lt"/>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rgbClr val="0054A4"/>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and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8518849" y="6456897"/>
            <a:ext cx="381312" cy="302045"/>
          </a:xfrm>
          <a:prstGeom prst="rect">
            <a:avLst/>
          </a:prstGeom>
        </p:spPr>
        <p:txBody>
          <a:bodyPr/>
          <a:lstStyle/>
          <a:p>
            <a:fld id="{01A2EFEF-55F1-4307-B968-C91D74BD382E}" type="slidenum">
              <a:rPr lang="en-US" smtClean="0"/>
              <a:pPr/>
              <a:t>‹#›</a:t>
            </a:fld>
            <a:endParaRPr lang="en-US" dirty="0"/>
          </a:p>
        </p:txBody>
      </p:sp>
      <p:sp>
        <p:nvSpPr>
          <p:cNvPr id="9" name="Content Placeholder 8"/>
          <p:cNvSpPr>
            <a:spLocks noGrp="1"/>
          </p:cNvSpPr>
          <p:nvPr>
            <p:ph sz="quarter" idx="13"/>
          </p:nvPr>
        </p:nvSpPr>
        <p:spPr>
          <a:xfrm>
            <a:off x="457200" y="1371598"/>
            <a:ext cx="8229600" cy="4846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371598"/>
            <a:ext cx="4023360" cy="4846320"/>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8200" y="1371599"/>
            <a:ext cx="4038600" cy="4846320"/>
          </a:xfrm>
        </p:spPr>
        <p:txBody>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5"/>
          <p:cNvSpPr>
            <a:spLocks noGrp="1"/>
          </p:cNvSpPr>
          <p:nvPr>
            <p:ph type="sldNum" sz="quarter" idx="12"/>
          </p:nvPr>
        </p:nvSpPr>
        <p:spPr>
          <a:xfrm>
            <a:off x="8518849" y="6456897"/>
            <a:ext cx="381312" cy="302045"/>
          </a:xfrm>
          <a:prstGeom prst="rect">
            <a:avLst/>
          </a:prstGeom>
        </p:spPr>
        <p:txBody>
          <a:bodyPr/>
          <a:lstStyle/>
          <a:p>
            <a:fld id="{01A2EFEF-55F1-4307-B968-C91D74BD382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Object">
    <p:spTree>
      <p:nvGrpSpPr>
        <p:cNvPr id="1" name=""/>
        <p:cNvGrpSpPr/>
        <p:nvPr/>
      </p:nvGrpSpPr>
      <p:grpSpPr>
        <a:xfrm>
          <a:off x="0" y="0"/>
          <a:ext cx="0" cy="0"/>
          <a:chOff x="0" y="0"/>
          <a:chExt cx="0" cy="0"/>
        </a:xfrm>
      </p:grpSpPr>
      <p:sp>
        <p:nvSpPr>
          <p:cNvPr id="8" name="Title 1"/>
          <p:cNvSpPr>
            <a:spLocks noGrp="1"/>
          </p:cNvSpPr>
          <p:nvPr>
            <p:ph type="title"/>
          </p:nvPr>
        </p:nvSpPr>
        <p:spPr>
          <a:xfrm>
            <a:off x="1006475" y="205933"/>
            <a:ext cx="7061200" cy="860425"/>
          </a:xfrm>
        </p:spPr>
        <p:txBody>
          <a:bodyPr/>
          <a:lstStyle/>
          <a:p>
            <a:r>
              <a:rPr lang="en-US" smtClean="0"/>
              <a:t>Click to edit Master title style</a:t>
            </a:r>
            <a:endParaRPr lang="en-US" dirty="0"/>
          </a:p>
        </p:txBody>
      </p:sp>
      <p:sp>
        <p:nvSpPr>
          <p:cNvPr id="9" name="Content Placeholder 3"/>
          <p:cNvSpPr>
            <a:spLocks noGrp="1"/>
          </p:cNvSpPr>
          <p:nvPr>
            <p:ph sz="half" idx="2"/>
          </p:nvPr>
        </p:nvSpPr>
        <p:spPr>
          <a:xfrm>
            <a:off x="5303520" y="1371598"/>
            <a:ext cx="3383280" cy="4846320"/>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endParaRPr lang="en-US" dirty="0"/>
          </a:p>
        </p:txBody>
      </p:sp>
      <p:sp>
        <p:nvSpPr>
          <p:cNvPr id="10" name="Text Placeholder 17"/>
          <p:cNvSpPr>
            <a:spLocks noGrp="1"/>
          </p:cNvSpPr>
          <p:nvPr>
            <p:ph type="body" sz="quarter" idx="11"/>
          </p:nvPr>
        </p:nvSpPr>
        <p:spPr>
          <a:xfrm>
            <a:off x="457201" y="1371599"/>
            <a:ext cx="4572000" cy="48463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5"/>
          <p:cNvSpPr>
            <a:spLocks noGrp="1"/>
          </p:cNvSpPr>
          <p:nvPr>
            <p:ph type="sldNum" sz="quarter" idx="12"/>
          </p:nvPr>
        </p:nvSpPr>
        <p:spPr>
          <a:xfrm>
            <a:off x="8518849" y="6456897"/>
            <a:ext cx="381312" cy="302045"/>
          </a:xfrm>
          <a:prstGeom prst="rect">
            <a:avLst/>
          </a:prstGeom>
        </p:spPr>
        <p:txBody>
          <a:bodyPr/>
          <a:lstStyle/>
          <a:p>
            <a:fld id="{01A2EFEF-55F1-4307-B968-C91D74BD382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xfrm>
            <a:off x="457200" y="6251575"/>
            <a:ext cx="2133600" cy="476250"/>
          </a:xfrm>
          <a:prstGeom prst="rect">
            <a:avLst/>
          </a:prstGeom>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A22C3DAA-39C2-413A-9277-1F41E7F3F899}" type="slidenum">
              <a:rPr lang="en-US"/>
              <a:pPr>
                <a:defRPr/>
              </a:pPr>
              <a:t>‹#›</a:t>
            </a:fld>
            <a:endParaRPr lang="en-US"/>
          </a:p>
        </p:txBody>
      </p:sp>
      <p:sp>
        <p:nvSpPr>
          <p:cNvPr id="4" name="Rectangle 14"/>
          <p:cNvSpPr>
            <a:spLocks noGrp="1" noChangeArrowheads="1"/>
          </p:cNvSpPr>
          <p:nvPr>
            <p:ph type="ftr" sz="quarter" idx="12"/>
          </p:nvPr>
        </p:nvSpPr>
        <p:spPr>
          <a:xfrm>
            <a:off x="3124200" y="6248400"/>
            <a:ext cx="2895600" cy="476250"/>
          </a:xfrm>
          <a:prstGeom prst="rect">
            <a:avLst/>
          </a:prstGeom>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Date Placeholder 2"/>
          <p:cNvSpPr>
            <a:spLocks noGrp="1" noChangeArrowheads="1"/>
          </p:cNvSpPr>
          <p:nvPr>
            <p:ph type="dt" sz="half" idx="10"/>
          </p:nvPr>
        </p:nvSpPr>
        <p:spPr>
          <a:xfrm>
            <a:off x="457200" y="6251575"/>
            <a:ext cx="2133600" cy="476250"/>
          </a:xfrm>
          <a:prstGeom prst="rect">
            <a:avLst/>
          </a:prstGeom>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17458236-D295-4081-AE75-85938893AF03}" type="slidenum">
              <a:rPr lang="en-US"/>
              <a:pPr>
                <a:defRPr/>
              </a:pPr>
              <a:t>‹#›</a:t>
            </a:fld>
            <a:endParaRPr lang="en-US"/>
          </a:p>
        </p:txBody>
      </p:sp>
      <p:sp>
        <p:nvSpPr>
          <p:cNvPr id="5" name="Rectangle 14"/>
          <p:cNvSpPr>
            <a:spLocks noGrp="1" noChangeArrowheads="1"/>
          </p:cNvSpPr>
          <p:nvPr>
            <p:ph type="ftr" sz="quarter" idx="12"/>
          </p:nvPr>
        </p:nvSpPr>
        <p:spPr>
          <a:xfrm>
            <a:off x="3124200" y="6248400"/>
            <a:ext cx="2895600" cy="476250"/>
          </a:xfrm>
          <a:prstGeom prst="rect">
            <a:avLst/>
          </a:prstGeom>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24" y="2129866"/>
            <a:ext cx="7773353" cy="147076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39" y="3886677"/>
            <a:ext cx="6400323" cy="1752044"/>
          </a:xfrm>
        </p:spPr>
        <p:txBody>
          <a:bodyPr/>
          <a:lstStyle>
            <a:lvl1pPr marL="0" indent="0" algn="ctr">
              <a:buNone/>
              <a:defRPr/>
            </a:lvl1pPr>
            <a:lvl2pPr marL="343220" indent="0" algn="ctr">
              <a:buNone/>
              <a:defRPr/>
            </a:lvl2pPr>
            <a:lvl3pPr marL="686440" indent="0" algn="ctr">
              <a:buNone/>
              <a:defRPr/>
            </a:lvl3pPr>
            <a:lvl4pPr marL="1029660" indent="0" algn="ctr">
              <a:buNone/>
              <a:defRPr/>
            </a:lvl4pPr>
            <a:lvl5pPr marL="1372880" indent="0" algn="ctr">
              <a:buNone/>
              <a:defRPr/>
            </a:lvl5pPr>
            <a:lvl6pPr marL="1716100" indent="0" algn="ctr">
              <a:buNone/>
              <a:defRPr/>
            </a:lvl6pPr>
            <a:lvl7pPr marL="2059320" indent="0" algn="ctr">
              <a:buNone/>
              <a:defRPr/>
            </a:lvl7pPr>
            <a:lvl8pPr marL="2402540" indent="0" algn="ctr">
              <a:buNone/>
              <a:defRPr/>
            </a:lvl8pPr>
            <a:lvl9pPr marL="274576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677" y="6245381"/>
            <a:ext cx="2133441" cy="475555"/>
          </a:xfrm>
          <a:prstGeom prst="rect">
            <a:avLst/>
          </a:prstGeom>
          <a:ln/>
        </p:spPr>
        <p:txBody>
          <a:bodyPr lIns="68644" tIns="34322" rIns="68644" bIns="34322"/>
          <a:lstStyle>
            <a:lvl1pPr>
              <a:defRPr/>
            </a:lvl1pPr>
          </a:lstStyle>
          <a:p>
            <a:pPr>
              <a:defRPr/>
            </a:pPr>
            <a:endParaRPr lang="en-US" dirty="0"/>
          </a:p>
        </p:txBody>
      </p:sp>
      <p:sp>
        <p:nvSpPr>
          <p:cNvPr id="5" name="Rectangle 5"/>
          <p:cNvSpPr>
            <a:spLocks noGrp="1" noChangeArrowheads="1"/>
          </p:cNvSpPr>
          <p:nvPr>
            <p:ph type="ftr" sz="quarter" idx="11"/>
          </p:nvPr>
        </p:nvSpPr>
        <p:spPr>
          <a:xfrm>
            <a:off x="3123883" y="6245381"/>
            <a:ext cx="2896236" cy="475555"/>
          </a:xfrm>
          <a:prstGeom prst="rect">
            <a:avLst/>
          </a:prstGeom>
          <a:ln/>
        </p:spPr>
        <p:txBody>
          <a:bodyPr lIns="68644" tIns="34322" rIns="68644" bIns="34322"/>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lIns="68644" tIns="34322" rIns="68644" bIns="34322"/>
          <a:lstStyle>
            <a:lvl1pPr>
              <a:defRPr/>
            </a:lvl1pPr>
          </a:lstStyle>
          <a:p>
            <a:pPr>
              <a:defRPr/>
            </a:pPr>
            <a:fld id="{E6445E8E-938A-427C-8183-C95DC8EDDE7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457200" y="6251575"/>
            <a:ext cx="2133600" cy="476250"/>
          </a:xfrm>
          <a:prstGeom prst="rect">
            <a:avLst/>
          </a:prstGeom>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F4B8488-FA0A-4D1C-A1F1-3DD1C43C5C2E}" type="slidenum">
              <a:rPr lang="en-US"/>
              <a:pPr>
                <a:defRPr/>
              </a:pPr>
              <a:t>‹#›</a:t>
            </a:fld>
            <a:endParaRPr lang="en-US"/>
          </a:p>
        </p:txBody>
      </p:sp>
      <p:sp>
        <p:nvSpPr>
          <p:cNvPr id="7" name="Rectangle 14"/>
          <p:cNvSpPr>
            <a:spLocks noGrp="1" noChangeArrowheads="1"/>
          </p:cNvSpPr>
          <p:nvPr>
            <p:ph type="ftr" sz="quarter" idx="12"/>
          </p:nvPr>
        </p:nvSpPr>
        <p:spPr>
          <a:xfrm>
            <a:off x="3124200" y="6248400"/>
            <a:ext cx="2895600" cy="47625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232858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6722" name="Rectangle 2"/>
          <p:cNvSpPr>
            <a:spLocks noGrp="1" noChangeArrowheads="1"/>
          </p:cNvSpPr>
          <p:nvPr>
            <p:ph type="title"/>
          </p:nvPr>
        </p:nvSpPr>
        <p:spPr bwMode="auto">
          <a:xfrm>
            <a:off x="1006475" y="205933"/>
            <a:ext cx="7061200" cy="8604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926723" name="Rectangle 3"/>
          <p:cNvSpPr>
            <a:spLocks noGrp="1" noChangeArrowheads="1"/>
          </p:cNvSpPr>
          <p:nvPr>
            <p:ph type="body" idx="1"/>
          </p:nvPr>
        </p:nvSpPr>
        <p:spPr bwMode="auto">
          <a:xfrm>
            <a:off x="457200" y="1371600"/>
            <a:ext cx="8229600" cy="48463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926734" name="Picture 14" descr="ASPR LOGO TRANSPARENT NEW"/>
          <p:cNvPicPr>
            <a:picLocks noChangeAspect="1" noChangeArrowheads="1"/>
          </p:cNvPicPr>
          <p:nvPr/>
        </p:nvPicPr>
        <p:blipFill>
          <a:blip r:embed="rId13" cstate="screen"/>
          <a:srcRect/>
          <a:stretch>
            <a:fillRect/>
          </a:stretch>
        </p:blipFill>
        <p:spPr bwMode="auto">
          <a:xfrm>
            <a:off x="-9591674" y="-10734675"/>
            <a:ext cx="2741612" cy="2741612"/>
          </a:xfrm>
          <a:prstGeom prst="rect">
            <a:avLst/>
          </a:prstGeom>
          <a:noFill/>
        </p:spPr>
      </p:pic>
      <p:sp>
        <p:nvSpPr>
          <p:cNvPr id="926761" name="Line 41"/>
          <p:cNvSpPr>
            <a:spLocks noChangeShapeType="1"/>
          </p:cNvSpPr>
          <p:nvPr/>
        </p:nvSpPr>
        <p:spPr bwMode="auto">
          <a:xfrm>
            <a:off x="0" y="1066800"/>
            <a:ext cx="9144000" cy="1588"/>
          </a:xfrm>
          <a:prstGeom prst="line">
            <a:avLst/>
          </a:prstGeom>
          <a:noFill/>
          <a:ln w="38100">
            <a:solidFill>
              <a:srgbClr val="0054A4"/>
            </a:solidFill>
            <a:round/>
            <a:headEnd/>
            <a:tailEnd/>
          </a:ln>
          <a:effectLst/>
        </p:spPr>
        <p:txBody>
          <a:bodyPr lIns="92075" tIns="46038" rIns="92075" bIns="46038" anchor="ctr"/>
          <a:lstStyle/>
          <a:p>
            <a:endParaRPr lang="en-US"/>
          </a:p>
        </p:txBody>
      </p:sp>
      <p:pic>
        <p:nvPicPr>
          <p:cNvPr id="14" name="Picture 13" descr="ASPR Logo RGB.png"/>
          <p:cNvPicPr>
            <a:picLocks noChangeAspect="1"/>
          </p:cNvPicPr>
          <p:nvPr/>
        </p:nvPicPr>
        <p:blipFill>
          <a:blip r:embed="rId14" cstate="screen"/>
          <a:stretch>
            <a:fillRect/>
          </a:stretch>
        </p:blipFill>
        <p:spPr>
          <a:xfrm>
            <a:off x="7651108" y="341132"/>
            <a:ext cx="1296001" cy="548640"/>
          </a:xfrm>
          <a:prstGeom prst="rect">
            <a:avLst/>
          </a:prstGeom>
        </p:spPr>
      </p:pic>
      <p:pic>
        <p:nvPicPr>
          <p:cNvPr id="15" name="Picture 14" descr="dhhs_logo reflex blue rgb.png"/>
          <p:cNvPicPr>
            <a:picLocks noChangeAspect="1"/>
          </p:cNvPicPr>
          <p:nvPr/>
        </p:nvPicPr>
        <p:blipFill>
          <a:blip r:embed="rId15" cstate="screen"/>
          <a:stretch>
            <a:fillRect/>
          </a:stretch>
        </p:blipFill>
        <p:spPr>
          <a:xfrm>
            <a:off x="177277" y="121302"/>
            <a:ext cx="822960" cy="822960"/>
          </a:xfrm>
          <a:prstGeom prst="rect">
            <a:avLst/>
          </a:prstGeom>
        </p:spPr>
      </p:pic>
      <p:cxnSp>
        <p:nvCxnSpPr>
          <p:cNvPr id="20" name="Straight Connector 19"/>
          <p:cNvCxnSpPr/>
          <p:nvPr/>
        </p:nvCxnSpPr>
        <p:spPr bwMode="auto">
          <a:xfrm>
            <a:off x="5402426" y="1203651"/>
            <a:ext cx="3097764" cy="74645"/>
          </a:xfrm>
          <a:prstGeom prst="line">
            <a:avLst/>
          </a:prstGeom>
          <a:noFill/>
          <a:ln w="9525" cap="flat" cmpd="sng" algn="ctr">
            <a:noFill/>
            <a:prstDash val="solid"/>
            <a:round/>
            <a:headEnd type="none" w="med" len="med"/>
            <a:tailEnd type="none" w="med" len="med"/>
          </a:ln>
          <a:effectLst/>
        </p:spPr>
      </p:cxnSp>
      <p:sp>
        <p:nvSpPr>
          <p:cNvPr id="21" name="TextBox 20"/>
          <p:cNvSpPr txBox="1"/>
          <p:nvPr/>
        </p:nvSpPr>
        <p:spPr>
          <a:xfrm>
            <a:off x="480060" y="6416971"/>
            <a:ext cx="8206740" cy="400110"/>
          </a:xfrm>
          <a:prstGeom prst="rect">
            <a:avLst/>
          </a:prstGeom>
          <a:noFill/>
          <a:ln>
            <a:noFill/>
          </a:ln>
        </p:spPr>
        <p:txBody>
          <a:bodyPr wrap="square" rtlCol="0">
            <a:spAutoFit/>
          </a:bodyPr>
          <a:lstStyle/>
          <a:p>
            <a:pPr marR="0" lvl="1" algn="ctr"/>
            <a:r>
              <a:rPr lang="en-US" sz="2000" b="0" i="1" spc="30" baseline="30000" dirty="0" smtClean="0">
                <a:solidFill>
                  <a:srgbClr val="0054A3"/>
                </a:solidFill>
                <a:effectLst/>
                <a:latin typeface="+mj-lt"/>
              </a:rPr>
              <a:t>ASPR:</a:t>
            </a:r>
            <a:r>
              <a:rPr lang="en-US" sz="2000" b="0" i="1" spc="0" baseline="30000" dirty="0" smtClean="0">
                <a:solidFill>
                  <a:srgbClr val="0054A3"/>
                </a:solidFill>
                <a:effectLst/>
                <a:latin typeface="+mj-lt"/>
              </a:rPr>
              <a:t> Resilient People. Healthy Communities. A Nation Prepared.</a:t>
            </a:r>
            <a:endParaRPr lang="en-US" sz="2000" b="0" spc="0" dirty="0">
              <a:effectLst/>
              <a:latin typeface="+mj-lt"/>
            </a:endParaRPr>
          </a:p>
        </p:txBody>
      </p:sp>
      <p:sp>
        <p:nvSpPr>
          <p:cNvPr id="17" name="Slide Number Placeholder 5"/>
          <p:cNvSpPr>
            <a:spLocks noGrp="1"/>
          </p:cNvSpPr>
          <p:nvPr>
            <p:ph type="sldNum" sz="quarter" idx="4"/>
          </p:nvPr>
        </p:nvSpPr>
        <p:spPr>
          <a:xfrm>
            <a:off x="8518848" y="6456897"/>
            <a:ext cx="472751" cy="302045"/>
          </a:xfrm>
          <a:prstGeom prst="rect">
            <a:avLst/>
          </a:prstGeom>
        </p:spPr>
        <p:txBody>
          <a:bodyPr/>
          <a:lstStyle>
            <a:lvl1pPr algn="r">
              <a:defRPr sz="1000" b="0">
                <a:solidFill>
                  <a:srgbClr val="0054A4"/>
                </a:solidFill>
                <a:effectLst/>
              </a:defRPr>
            </a:lvl1pPr>
          </a:lstStyle>
          <a:p>
            <a:fld id="{01A2EFEF-55F1-4307-B968-C91D74BD382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8" r:id="rId7"/>
    <p:sldLayoutId id="2147483659" r:id="rId8"/>
    <p:sldLayoutId id="2147483660" r:id="rId9"/>
    <p:sldLayoutId id="2147483661" r:id="rId10"/>
    <p:sldLayoutId id="2147483662"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2800" b="1">
          <a:solidFill>
            <a:srgbClr val="000099"/>
          </a:solidFill>
          <a:latin typeface="+mj-lt"/>
          <a:ea typeface="+mj-ea"/>
          <a:cs typeface="+mj-cs"/>
        </a:defRPr>
      </a:lvl1pPr>
      <a:lvl2pPr algn="ctr" rtl="0" eaLnBrk="1" fontAlgn="base" hangingPunct="1">
        <a:spcBef>
          <a:spcPct val="0"/>
        </a:spcBef>
        <a:spcAft>
          <a:spcPct val="0"/>
        </a:spcAft>
        <a:defRPr sz="2800" b="1">
          <a:solidFill>
            <a:srgbClr val="000066"/>
          </a:solidFill>
          <a:latin typeface="Arial" pitchFamily="34" charset="0"/>
        </a:defRPr>
      </a:lvl2pPr>
      <a:lvl3pPr algn="ctr" rtl="0" eaLnBrk="1" fontAlgn="base" hangingPunct="1">
        <a:spcBef>
          <a:spcPct val="0"/>
        </a:spcBef>
        <a:spcAft>
          <a:spcPct val="0"/>
        </a:spcAft>
        <a:defRPr sz="2800" b="1">
          <a:solidFill>
            <a:srgbClr val="000066"/>
          </a:solidFill>
          <a:latin typeface="Arial" pitchFamily="34" charset="0"/>
        </a:defRPr>
      </a:lvl3pPr>
      <a:lvl4pPr algn="ctr" rtl="0" eaLnBrk="1" fontAlgn="base" hangingPunct="1">
        <a:spcBef>
          <a:spcPct val="0"/>
        </a:spcBef>
        <a:spcAft>
          <a:spcPct val="0"/>
        </a:spcAft>
        <a:defRPr sz="2800" b="1">
          <a:solidFill>
            <a:srgbClr val="000066"/>
          </a:solidFill>
          <a:latin typeface="Arial" pitchFamily="34" charset="0"/>
        </a:defRPr>
      </a:lvl4pPr>
      <a:lvl5pPr algn="ctr" rtl="0" eaLnBrk="1" fontAlgn="base" hangingPunct="1">
        <a:spcBef>
          <a:spcPct val="0"/>
        </a:spcBef>
        <a:spcAft>
          <a:spcPct val="0"/>
        </a:spcAft>
        <a:defRPr sz="2800" b="1">
          <a:solidFill>
            <a:srgbClr val="000066"/>
          </a:solidFill>
          <a:latin typeface="Arial" pitchFamily="34" charset="0"/>
        </a:defRPr>
      </a:lvl5pPr>
      <a:lvl6pPr marL="457200" algn="ctr" rtl="0" eaLnBrk="1" fontAlgn="base" hangingPunct="1">
        <a:spcBef>
          <a:spcPct val="0"/>
        </a:spcBef>
        <a:spcAft>
          <a:spcPct val="0"/>
        </a:spcAft>
        <a:defRPr sz="2800" b="1">
          <a:solidFill>
            <a:srgbClr val="000066"/>
          </a:solidFill>
          <a:latin typeface="Arial" pitchFamily="34" charset="0"/>
        </a:defRPr>
      </a:lvl6pPr>
      <a:lvl7pPr marL="914400" algn="ctr" rtl="0" eaLnBrk="1" fontAlgn="base" hangingPunct="1">
        <a:spcBef>
          <a:spcPct val="0"/>
        </a:spcBef>
        <a:spcAft>
          <a:spcPct val="0"/>
        </a:spcAft>
        <a:defRPr sz="2800" b="1">
          <a:solidFill>
            <a:srgbClr val="000066"/>
          </a:solidFill>
          <a:latin typeface="Arial" pitchFamily="34" charset="0"/>
        </a:defRPr>
      </a:lvl7pPr>
      <a:lvl8pPr marL="1371600" algn="ctr" rtl="0" eaLnBrk="1" fontAlgn="base" hangingPunct="1">
        <a:spcBef>
          <a:spcPct val="0"/>
        </a:spcBef>
        <a:spcAft>
          <a:spcPct val="0"/>
        </a:spcAft>
        <a:defRPr sz="2800" b="1">
          <a:solidFill>
            <a:srgbClr val="000066"/>
          </a:solidFill>
          <a:latin typeface="Arial" pitchFamily="34" charset="0"/>
        </a:defRPr>
      </a:lvl8pPr>
      <a:lvl9pPr marL="1828800" algn="ctr" rtl="0" eaLnBrk="1" fontAlgn="base" hangingPunct="1">
        <a:spcBef>
          <a:spcPct val="0"/>
        </a:spcBef>
        <a:spcAft>
          <a:spcPct val="0"/>
        </a:spcAft>
        <a:defRPr sz="2800" b="1">
          <a:solidFill>
            <a:srgbClr val="000066"/>
          </a:solidFill>
          <a:latin typeface="Arial" pitchFamily="34" charset="0"/>
        </a:defRPr>
      </a:lvl9pPr>
    </p:titleStyle>
    <p:bodyStyle>
      <a:lvl1pPr marL="228600" indent="-228600" algn="l" rtl="0" eaLnBrk="1" fontAlgn="base" hangingPunct="1">
        <a:spcBef>
          <a:spcPct val="20000"/>
        </a:spcBef>
        <a:spcAft>
          <a:spcPct val="0"/>
        </a:spcAft>
        <a:buClr>
          <a:srgbClr val="000099"/>
        </a:buClr>
        <a:buSzPct val="125000"/>
        <a:buChar char="•"/>
        <a:defRPr sz="2400">
          <a:solidFill>
            <a:srgbClr val="000099"/>
          </a:solidFill>
          <a:latin typeface="+mn-lt"/>
          <a:ea typeface="+mn-ea"/>
          <a:cs typeface="+mn-cs"/>
        </a:defRPr>
      </a:lvl1pPr>
      <a:lvl2pPr marL="685800" indent="-288925" algn="l" rtl="0" eaLnBrk="1" fontAlgn="base" hangingPunct="1">
        <a:spcBef>
          <a:spcPct val="20000"/>
        </a:spcBef>
        <a:spcAft>
          <a:spcPct val="0"/>
        </a:spcAft>
        <a:buClr>
          <a:srgbClr val="000099"/>
        </a:buClr>
        <a:buFont typeface="Arial" pitchFamily="34" charset="0"/>
        <a:buChar char="─"/>
        <a:defRPr sz="2200">
          <a:solidFill>
            <a:srgbClr val="000099"/>
          </a:solidFill>
          <a:latin typeface="+mn-lt"/>
        </a:defRPr>
      </a:lvl2pPr>
      <a:lvl3pPr marL="1028700" indent="-180975" algn="l" rtl="0" eaLnBrk="1" fontAlgn="base" hangingPunct="1">
        <a:spcBef>
          <a:spcPct val="20000"/>
        </a:spcBef>
        <a:spcAft>
          <a:spcPct val="0"/>
        </a:spcAft>
        <a:buClr>
          <a:srgbClr val="000099"/>
        </a:buClr>
        <a:buSzPct val="125000"/>
        <a:buChar char="•"/>
        <a:defRPr sz="2000">
          <a:solidFill>
            <a:srgbClr val="000099"/>
          </a:solidFill>
          <a:latin typeface="+mn-lt"/>
        </a:defRPr>
      </a:lvl3pPr>
      <a:lvl4pPr marL="1485900" indent="-295275" algn="l" rtl="0" eaLnBrk="1" fontAlgn="base" hangingPunct="1">
        <a:spcBef>
          <a:spcPct val="20000"/>
        </a:spcBef>
        <a:spcAft>
          <a:spcPct val="0"/>
        </a:spcAft>
        <a:buClr>
          <a:srgbClr val="000099"/>
        </a:buClr>
        <a:buFont typeface="Arial" pitchFamily="34" charset="0"/>
        <a:buChar char="─"/>
        <a:defRPr>
          <a:solidFill>
            <a:srgbClr val="000099"/>
          </a:solidFill>
          <a:latin typeface="+mn-lt"/>
        </a:defRPr>
      </a:lvl4pPr>
      <a:lvl5pPr marL="1828800" indent="-174625" algn="l" rtl="0" eaLnBrk="1" fontAlgn="base" hangingPunct="1">
        <a:spcBef>
          <a:spcPct val="20000"/>
        </a:spcBef>
        <a:spcAft>
          <a:spcPct val="0"/>
        </a:spcAft>
        <a:buClr>
          <a:srgbClr val="000099"/>
        </a:buClr>
        <a:buSzPct val="125000"/>
        <a:buChar char="•"/>
        <a:defRPr sz="1600">
          <a:solidFill>
            <a:srgbClr val="000099"/>
          </a:solidFill>
          <a:latin typeface="+mn-lt"/>
        </a:defRPr>
      </a:lvl5pPr>
      <a:lvl6pPr marL="2286000" indent="-174625" algn="l" rtl="0" eaLnBrk="1" fontAlgn="base" hangingPunct="1">
        <a:spcBef>
          <a:spcPct val="20000"/>
        </a:spcBef>
        <a:spcAft>
          <a:spcPct val="0"/>
        </a:spcAft>
        <a:buSzPct val="125000"/>
        <a:buChar char="•"/>
        <a:defRPr sz="1600">
          <a:solidFill>
            <a:srgbClr val="000066"/>
          </a:solidFill>
          <a:latin typeface="+mn-lt"/>
        </a:defRPr>
      </a:lvl6pPr>
      <a:lvl7pPr marL="2743200" indent="-174625" algn="l" rtl="0" eaLnBrk="1" fontAlgn="base" hangingPunct="1">
        <a:spcBef>
          <a:spcPct val="20000"/>
        </a:spcBef>
        <a:spcAft>
          <a:spcPct val="0"/>
        </a:spcAft>
        <a:buSzPct val="125000"/>
        <a:buChar char="•"/>
        <a:defRPr sz="1600">
          <a:solidFill>
            <a:srgbClr val="000066"/>
          </a:solidFill>
          <a:latin typeface="+mn-lt"/>
        </a:defRPr>
      </a:lvl7pPr>
      <a:lvl8pPr marL="3200400" indent="-174625" algn="l" rtl="0" eaLnBrk="1" fontAlgn="base" hangingPunct="1">
        <a:spcBef>
          <a:spcPct val="20000"/>
        </a:spcBef>
        <a:spcAft>
          <a:spcPct val="0"/>
        </a:spcAft>
        <a:buSzPct val="125000"/>
        <a:buChar char="•"/>
        <a:defRPr sz="1600">
          <a:solidFill>
            <a:srgbClr val="000066"/>
          </a:solidFill>
          <a:latin typeface="+mn-lt"/>
        </a:defRPr>
      </a:lvl8pPr>
      <a:lvl9pPr marL="3657600" indent="-174625" algn="l" rtl="0" eaLnBrk="1" fontAlgn="base" hangingPunct="1">
        <a:spcBef>
          <a:spcPct val="20000"/>
        </a:spcBef>
        <a:spcAft>
          <a:spcPct val="0"/>
        </a:spcAft>
        <a:buSzPct val="125000"/>
        <a:buChar char="•"/>
        <a:defRPr sz="16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7.jpeg"/><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gif"/><Relationship Id="rId5" Type="http://schemas.openxmlformats.org/officeDocument/2006/relationships/image" Target="../media/image39.jpeg"/><Relationship Id="rId4" Type="http://schemas.openxmlformats.org/officeDocument/2006/relationships/image" Target="../media/image38.png"/><Relationship Id="rId9" Type="http://schemas.openxmlformats.org/officeDocument/2006/relationships/image" Target="../media/image4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google.com/url?sa=i&amp;rct=j&amp;q=&amp;esrc=s&amp;source=images&amp;cd=&amp;cad=rja&amp;uact=8&amp;ved=0CAcQjRxqFQoTCO2vm-uq1cgCFU3RYwodVFsKJQ&amp;url=http://new.pitchengine.com/pitches/8609b4cd-4a90-44b8-bf2c-ee1be32098f6&amp;bvm=bv.105814755,d.cGc&amp;psig=AFQjCNG48TzxDTzKv88SzfZoW6aavHD-CQ&amp;ust=1445577712951541" TargetMode="Externa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hyperlink" Target="http://www.google.com/url?sa=i&amp;rct=j&amp;q=&amp;esrc=s&amp;source=images&amp;cd=&amp;cad=rja&amp;uact=8&amp;ved=0CAcQjRxqFQoTCI6YnJGs1cgCFQvUYwodEO8IDA&amp;url=http://www.uwmedicine.org/referrals/trauma-conference/advanced-burn-life-support&amp;psig=AFQjCNEiAei06Xhn91CCS0645qDod0Wb8A&amp;ust=1445577984358597"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CAcQjRxqFQoTCOj0t-St1cgCFUrWYwod2IkKmQ&amp;url=https://commons.wikimedia.org/wiki/File:HC-130J_USCG_Grand_Forks_AFB_2007.JPG&amp;bvm=bv.105814755,d.cGc&amp;psig=AFQjCNFUROr4EtjE6LlISDoePaWWw6a3rg&amp;ust=1445578482132818" TargetMode="External"/><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8" Type="http://schemas.openxmlformats.org/officeDocument/2006/relationships/hyperlink" Target="http://twitter.com/phegov" TargetMode="External"/><Relationship Id="rId13" Type="http://schemas.openxmlformats.org/officeDocument/2006/relationships/image" Target="../media/image53.jpeg"/><Relationship Id="rId3" Type="http://schemas.openxmlformats.org/officeDocument/2006/relationships/hyperlink" Target="http://www.phe.gov/about/OPP/DIHS" TargetMode="External"/><Relationship Id="rId7" Type="http://schemas.openxmlformats.org/officeDocument/2006/relationships/hyperlink" Target="http://www.flickr.com/photos/phegov" TargetMode="External"/><Relationship Id="rId12"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www.youtube.com/phegov" TargetMode="External"/><Relationship Id="rId11" Type="http://schemas.openxmlformats.org/officeDocument/2006/relationships/image" Target="../media/image51.jpeg"/><Relationship Id="rId5" Type="http://schemas.openxmlformats.org/officeDocument/2006/relationships/hyperlink" Target="http://www.phe.gov/newsroom" TargetMode="External"/><Relationship Id="rId10" Type="http://schemas.openxmlformats.org/officeDocument/2006/relationships/image" Target="../media/image50.jpeg"/><Relationship Id="rId4" Type="http://schemas.openxmlformats.org/officeDocument/2006/relationships/hyperlink" Target="http://www.facebook.com/phegov" TargetMode="External"/><Relationship Id="rId9" Type="http://schemas.openxmlformats.org/officeDocument/2006/relationships/image" Target="../media/image49.png"/><Relationship Id="rId14" Type="http://schemas.openxmlformats.org/officeDocument/2006/relationships/image" Target="../media/image5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jpg"/><Relationship Id="rId5" Type="http://schemas.openxmlformats.org/officeDocument/2006/relationships/image" Target="../media/image10.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3.jpeg"/><Relationship Id="rId7" Type="http://schemas.openxmlformats.org/officeDocument/2006/relationships/image" Target="../media/image16.png"/><Relationship Id="rId12" Type="http://schemas.openxmlformats.org/officeDocument/2006/relationships/image" Target="../media/image21.jpeg"/><Relationship Id="rId2" Type="http://schemas.openxmlformats.org/officeDocument/2006/relationships/notesSlide" Target="../notesSlides/notesSlide6.xml"/><Relationship Id="rId16"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hyperlink" Target="http://www.google.com/imgres?imgurl=http://pics3.city-data.com/businesses/p/7/3/7/4/8647374.JPG&amp;imgrefurl=http://www.city-data.com/businesses/979486750-vanderbilt-medical-center-nashville-tn.html&amp;usg=__SJPIzm5iE-0hd0PXRUaysRfrmLw=&amp;h=360&amp;w=480&amp;sz=26&amp;hl=en&amp;start=21&amp;itbs=1&amp;tbnid=LJe7Vav2DTQwAM:&amp;tbnh=97&amp;tbnw=129&amp;prev=/images?q=hospitals+pictures+in+nashville&amp;start=20&amp;hl=en&amp;safe=active&amp;sa=N&amp;tbo=1&amp;rls=com.microsoft:en-US&amp;ndsp=20&amp;tbs=isch:1" TargetMode="External"/><Relationship Id="rId15" Type="http://schemas.openxmlformats.org/officeDocument/2006/relationships/image" Target="../media/image24.jpg"/><Relationship Id="rId10" Type="http://schemas.openxmlformats.org/officeDocument/2006/relationships/image" Target="../media/image19.jpeg"/><Relationship Id="rId4" Type="http://schemas.openxmlformats.org/officeDocument/2006/relationships/image" Target="../media/image14.jpeg"/><Relationship Id="rId9" Type="http://schemas.openxmlformats.org/officeDocument/2006/relationships/image" Target="../media/image18.jpe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533400" y="4365880"/>
            <a:ext cx="8077200" cy="1730120"/>
          </a:xfrm>
        </p:spPr>
        <p:txBody>
          <a:bodyPr/>
          <a:lstStyle/>
          <a:p>
            <a:r>
              <a:rPr lang="en-US" dirty="0" smtClean="0"/>
              <a:t>Ken Hopper</a:t>
            </a:r>
            <a:endParaRPr lang="en-US" dirty="0" smtClean="0"/>
          </a:p>
          <a:p>
            <a:r>
              <a:rPr lang="en-US" sz="1800" dirty="0" smtClean="0"/>
              <a:t>Federal Patient Movement Coordinator</a:t>
            </a:r>
            <a:endParaRPr lang="en-US" sz="1800" dirty="0" smtClean="0"/>
          </a:p>
          <a:p>
            <a:r>
              <a:rPr lang="en-US" sz="1800" dirty="0" smtClean="0"/>
              <a:t>Operations </a:t>
            </a:r>
            <a:r>
              <a:rPr lang="en-US" sz="1800" dirty="0" smtClean="0"/>
              <a:t>Division</a:t>
            </a:r>
          </a:p>
          <a:p>
            <a:r>
              <a:rPr lang="en-US" sz="1800" dirty="0"/>
              <a:t>Office of Emergency Management</a:t>
            </a:r>
            <a:endParaRPr lang="en-US" sz="1800" dirty="0" smtClean="0"/>
          </a:p>
          <a:p>
            <a:r>
              <a:rPr lang="en-US" sz="1800" dirty="0" smtClean="0"/>
              <a:t>Office of the Assistant Secretary for Preparedness and Response</a:t>
            </a:r>
          </a:p>
          <a:p>
            <a:endParaRPr lang="en-US" sz="1800" dirty="0"/>
          </a:p>
        </p:txBody>
      </p:sp>
      <p:sp>
        <p:nvSpPr>
          <p:cNvPr id="8" name="Text Placeholder 7"/>
          <p:cNvSpPr>
            <a:spLocks noGrp="1"/>
          </p:cNvSpPr>
          <p:nvPr>
            <p:ph type="body" sz="quarter" idx="10"/>
          </p:nvPr>
        </p:nvSpPr>
        <p:spPr>
          <a:xfrm>
            <a:off x="771998" y="2212767"/>
            <a:ext cx="7585023" cy="1521033"/>
          </a:xfrm>
        </p:spPr>
        <p:txBody>
          <a:bodyPr/>
          <a:lstStyle/>
          <a:p>
            <a:r>
              <a:rPr lang="en-US" dirty="0" smtClean="0"/>
              <a:t>Federal Patient Movement</a:t>
            </a:r>
            <a:endParaRPr lang="en-US"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5"/>
          <p:cNvSpPr>
            <a:spLocks noGrp="1" noChangeArrowheads="1"/>
          </p:cNvSpPr>
          <p:nvPr>
            <p:ph type="title"/>
          </p:nvPr>
        </p:nvSpPr>
        <p:spPr/>
        <p:txBody>
          <a:bodyPr/>
          <a:lstStyle/>
          <a:p>
            <a:pPr>
              <a:defRPr/>
            </a:pPr>
            <a:r>
              <a:rPr lang="en-US" smtClean="0"/>
              <a:t>     Contract Zones</a:t>
            </a:r>
          </a:p>
        </p:txBody>
      </p:sp>
      <p:graphicFrame>
        <p:nvGraphicFramePr>
          <p:cNvPr id="1026" name="Rectangle 4"/>
          <p:cNvGraphicFramePr>
            <a:graphicFrameLocks noGrp="1"/>
          </p:cNvGraphicFramePr>
          <p:nvPr>
            <p:ph idx="4294967295"/>
          </p:nvPr>
        </p:nvGraphicFramePr>
        <p:xfrm>
          <a:off x="4572000" y="3862388"/>
          <a:ext cx="0" cy="0"/>
        </p:xfrm>
        <a:graphic>
          <a:graphicData uri="http://schemas.openxmlformats.org/presentationml/2006/ole">
            <mc:AlternateContent xmlns:mc="http://schemas.openxmlformats.org/markup-compatibility/2006">
              <mc:Choice xmlns:v="urn:schemas-microsoft-com:vml" Requires="v">
                <p:oleObj spid="_x0000_s81930" name="Acrobat Document" r:id="rId4" imgW="0" imgH="0" progId="AcroExch.Document.DC">
                  <p:embed/>
                </p:oleObj>
              </mc:Choice>
              <mc:Fallback>
                <p:oleObj name="Acrobat Document" r:id="rId4" imgW="0" imgH="0" progId="AcroExch.Document.DC">
                  <p:embed/>
                  <p:pic>
                    <p:nvPicPr>
                      <p:cNvPr id="0" name="AutoShape 2"/>
                      <p:cNvPicPr>
                        <a:picLocks noGrp="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572000" y="3862388"/>
                        <a:ext cx="0" cy="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77" name="Picture 6" descr="Map FEMA zones no title.jpg"/>
          <p:cNvPicPr>
            <a:picLocks noChangeAspect="1"/>
          </p:cNvPicPr>
          <p:nvPr/>
        </p:nvPicPr>
        <p:blipFill>
          <a:blip r:embed="rId5" cstate="screen"/>
          <a:srcRect/>
          <a:stretch>
            <a:fillRect/>
          </a:stretch>
        </p:blipFill>
        <p:spPr bwMode="auto">
          <a:xfrm>
            <a:off x="1161150" y="1473682"/>
            <a:ext cx="6850745" cy="491261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type="body" sz="quarter" idx="11"/>
          </p:nvPr>
        </p:nvSpPr>
        <p:spPr/>
        <p:txBody>
          <a:bodyPr/>
          <a:lstStyle/>
          <a:p>
            <a:r>
              <a:rPr lang="en-US" dirty="0" smtClean="0"/>
              <a:t>In addition to the ground and air assets, there are approximately </a:t>
            </a:r>
            <a:r>
              <a:rPr lang="en-US" b="1" dirty="0" smtClean="0">
                <a:solidFill>
                  <a:srgbClr val="FF0000"/>
                </a:solidFill>
              </a:rPr>
              <a:t>150 EMTs </a:t>
            </a:r>
            <a:r>
              <a:rPr lang="en-US" dirty="0" smtClean="0"/>
              <a:t>(EMT-Basic and Paramedic)</a:t>
            </a:r>
          </a:p>
          <a:p>
            <a:pPr lvl="1"/>
            <a:r>
              <a:rPr lang="en-US" dirty="0" smtClean="0"/>
              <a:t>Patient triage, treatment &amp; transport</a:t>
            </a:r>
          </a:p>
          <a:p>
            <a:pPr lvl="1"/>
            <a:r>
              <a:rPr lang="en-US" dirty="0" smtClean="0"/>
              <a:t>Conducting well-</a:t>
            </a:r>
            <a:r>
              <a:rPr lang="en-US" dirty="0" err="1" smtClean="0"/>
              <a:t>ness</a:t>
            </a:r>
            <a:r>
              <a:rPr lang="en-US" dirty="0" smtClean="0"/>
              <a:t> checks (aka “door-to-door missions”)</a:t>
            </a:r>
          </a:p>
          <a:p>
            <a:pPr lvl="1"/>
            <a:r>
              <a:rPr lang="en-US" dirty="0" smtClean="0"/>
              <a:t>Staffing shelters</a:t>
            </a:r>
          </a:p>
          <a:p>
            <a:pPr lvl="1"/>
            <a:r>
              <a:rPr lang="en-US" dirty="0" smtClean="0"/>
              <a:t>Distributing immunizations</a:t>
            </a:r>
          </a:p>
          <a:p>
            <a:pPr lvl="1"/>
            <a:r>
              <a:rPr lang="en-US" dirty="0" smtClean="0"/>
              <a:t>Hazard recognition</a:t>
            </a:r>
          </a:p>
          <a:p>
            <a:pPr lvl="1"/>
            <a:r>
              <a:rPr lang="en-US" dirty="0" smtClean="0"/>
              <a:t>Symptom surveillance &amp; reporting</a:t>
            </a:r>
          </a:p>
          <a:p>
            <a:pPr lvl="1"/>
            <a:r>
              <a:rPr lang="en-US" dirty="0" smtClean="0"/>
              <a:t>On-scene medical standby</a:t>
            </a:r>
          </a:p>
          <a:p>
            <a:pPr lvl="1"/>
            <a:r>
              <a:rPr lang="en-US" dirty="0" smtClean="0"/>
              <a:t>Staffing emergency departments</a:t>
            </a:r>
          </a:p>
          <a:p>
            <a:pPr lvl="1"/>
            <a:r>
              <a:rPr lang="en-US" dirty="0" smtClean="0"/>
              <a:t>Setting up mobile medical units</a:t>
            </a:r>
          </a:p>
        </p:txBody>
      </p:sp>
      <p:sp>
        <p:nvSpPr>
          <p:cNvPr id="12291" name="Rectangle 2"/>
          <p:cNvSpPr>
            <a:spLocks noGrp="1" noChangeArrowheads="1"/>
          </p:cNvSpPr>
          <p:nvPr>
            <p:ph type="title"/>
          </p:nvPr>
        </p:nvSpPr>
        <p:spPr/>
        <p:txBody>
          <a:bodyPr/>
          <a:lstStyle/>
          <a:p>
            <a:r>
              <a:rPr lang="en-US" smtClean="0"/>
              <a:t>EMS Roles</a:t>
            </a: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Patient Tracking</a:t>
            </a:r>
            <a:endParaRPr lang="en-US" dirty="0"/>
          </a:p>
        </p:txBody>
      </p:sp>
      <p:sp>
        <p:nvSpPr>
          <p:cNvPr id="5" name="Subtitle 4"/>
          <p:cNvSpPr>
            <a:spLocks noGrp="1"/>
          </p:cNvSpPr>
          <p:nvPr>
            <p:ph type="subTitle" idx="1"/>
          </p:nvPr>
        </p:nvSpPr>
        <p:spPr/>
        <p:txBody>
          <a:bodyPr/>
          <a:lstStyle/>
          <a:p>
            <a:endParaRPr lang="en-US"/>
          </a:p>
        </p:txBody>
      </p:sp>
      <p:pic>
        <p:nvPicPr>
          <p:cNvPr id="6" name="Picture 6" descr="DMOD 8"/>
          <p:cNvPicPr>
            <a:picLocks noChangeAspect="1" noChangeArrowheads="1"/>
          </p:cNvPicPr>
          <p:nvPr/>
        </p:nvPicPr>
        <p:blipFill>
          <a:blip r:embed="rId2" cstate="print"/>
          <a:srcRect/>
          <a:stretch>
            <a:fillRect/>
          </a:stretch>
        </p:blipFill>
        <p:spPr bwMode="auto">
          <a:xfrm>
            <a:off x="3041650" y="3657600"/>
            <a:ext cx="3054350" cy="2290762"/>
          </a:xfrm>
          <a:prstGeom prst="rect">
            <a:avLst/>
          </a:prstGeom>
          <a:noFill/>
          <a:ln w="9525">
            <a:solidFill>
              <a:schemeClr val="tx1"/>
            </a:solidFill>
            <a:miter lim="800000"/>
            <a:headEnd/>
            <a:tailEnd/>
          </a:ln>
          <a:effectLst>
            <a:outerShdw dist="107763" dir="2700000" algn="ctr" rotWithShape="0">
              <a:schemeClr val="bg2">
                <a:alpha val="50000"/>
              </a:scheme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5" name="Rectangle 3"/>
          <p:cNvSpPr>
            <a:spLocks noGrp="1" noChangeArrowheads="1"/>
          </p:cNvSpPr>
          <p:nvPr>
            <p:ph type="body" sz="quarter" idx="11"/>
          </p:nvPr>
        </p:nvSpPr>
        <p:spPr/>
        <p:txBody>
          <a:bodyPr/>
          <a:lstStyle/>
          <a:p>
            <a:r>
              <a:rPr lang="en-US" dirty="0" smtClean="0"/>
              <a:t>Needed a way to track Grandma when moved in the Federal Patient Movement system, from start to finish</a:t>
            </a:r>
          </a:p>
          <a:p>
            <a:r>
              <a:rPr lang="en-US" dirty="0" smtClean="0"/>
              <a:t>“FEDEX” for patients</a:t>
            </a:r>
          </a:p>
          <a:p>
            <a:r>
              <a:rPr lang="en-US" dirty="0" smtClean="0"/>
              <a:t>Web based application</a:t>
            </a:r>
          </a:p>
          <a:p>
            <a:pPr lvl="1"/>
            <a:r>
              <a:rPr lang="en-US" dirty="0" smtClean="0"/>
              <a:t>DoD legacy system – Joint Patient Tracking Application</a:t>
            </a:r>
          </a:p>
          <a:p>
            <a:pPr lvl="1"/>
            <a:r>
              <a:rPr lang="en-US" dirty="0" smtClean="0"/>
              <a:t>Easy to use; minimum training requirements </a:t>
            </a:r>
          </a:p>
          <a:p>
            <a:r>
              <a:rPr lang="en-US" dirty="0" smtClean="0"/>
              <a:t>One leg of the HHS disaster IT triad that makes up Disaster Medical Information Suite</a:t>
            </a:r>
          </a:p>
          <a:p>
            <a:pPr lvl="1"/>
            <a:r>
              <a:rPr lang="en-US" dirty="0" smtClean="0"/>
              <a:t>JPATS</a:t>
            </a:r>
          </a:p>
          <a:p>
            <a:pPr lvl="1"/>
            <a:r>
              <a:rPr lang="en-US" dirty="0" smtClean="0"/>
              <a:t>Electronic Medical Record</a:t>
            </a:r>
          </a:p>
          <a:p>
            <a:pPr lvl="1"/>
            <a:r>
              <a:rPr lang="en-US" dirty="0" smtClean="0"/>
              <a:t>Health Information Repository</a:t>
            </a:r>
          </a:p>
        </p:txBody>
      </p:sp>
      <p:sp>
        <p:nvSpPr>
          <p:cNvPr id="6146" name="Rectangle 2"/>
          <p:cNvSpPr>
            <a:spLocks noGrp="1" noRot="1" noChangeArrowheads="1"/>
          </p:cNvSpPr>
          <p:nvPr>
            <p:ph type="title"/>
          </p:nvPr>
        </p:nvSpPr>
        <p:spPr>
          <a:xfrm>
            <a:off x="793530" y="205933"/>
            <a:ext cx="7061200" cy="860425"/>
          </a:xfrm>
        </p:spPr>
        <p:txBody>
          <a:bodyPr/>
          <a:lstStyle/>
          <a:p>
            <a:r>
              <a:rPr lang="en-US" dirty="0" smtClean="0"/>
              <a:t>Joint Patient Assessment and Tracking System (JPATS)</a:t>
            </a:r>
          </a:p>
        </p:txBody>
      </p:sp>
      <p:pic>
        <p:nvPicPr>
          <p:cNvPr id="4" name="Picture 3" descr="C:\Documents and Settings\charles.knell\Desktop\Patient Movement Coordinator\JPATS Banner 4.png"/>
          <p:cNvPicPr>
            <a:picLocks noChangeAspect="1" noChangeArrowheads="1"/>
          </p:cNvPicPr>
          <p:nvPr/>
        </p:nvPicPr>
        <p:blipFill>
          <a:blip r:embed="rId2" cstate="screen"/>
          <a:srcRect/>
          <a:stretch>
            <a:fillRect/>
          </a:stretch>
        </p:blipFill>
        <p:spPr bwMode="auto">
          <a:xfrm>
            <a:off x="5543548" y="5257800"/>
            <a:ext cx="3209925" cy="102800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descr="http://ziagraphics.com/mm5/graphics/00000019/GTF0040_grandma_300.jpg"/>
          <p:cNvPicPr>
            <a:picLocks noChangeAspect="1" noChangeArrowheads="1"/>
          </p:cNvPicPr>
          <p:nvPr/>
        </p:nvPicPr>
        <p:blipFill>
          <a:blip r:embed="rId3" cstate="screen"/>
          <a:srcRect/>
          <a:stretch>
            <a:fillRect/>
          </a:stretch>
        </p:blipFill>
        <p:spPr bwMode="auto">
          <a:xfrm>
            <a:off x="6573670" y="2133600"/>
            <a:ext cx="1492155" cy="1113862"/>
          </a:xfrm>
          <a:prstGeom prst="ellipse">
            <a:avLst/>
          </a:prstGeom>
          <a:ln>
            <a:noFill/>
          </a:ln>
          <a:effectLst>
            <a:outerShdw blurRad="76200" dir="18900000" sy="23000" kx="-1200000" algn="bl" rotWithShape="0">
              <a:prstClr val="black">
                <a:alpha val="20000"/>
              </a:prstClr>
            </a:outerShdw>
            <a:softEdge rad="112500"/>
          </a:effectLst>
        </p:spPr>
      </p:pic>
    </p:spTree>
    <p:extLst>
      <p:ext uri="{BB962C8B-B14F-4D97-AF65-F5344CB8AC3E}">
        <p14:creationId xmlns:p14="http://schemas.microsoft.com/office/powerpoint/2010/main" val="84099735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64195">
                                            <p:txEl>
                                              <p:pRg st="0" end="0"/>
                                            </p:txEl>
                                          </p:spTgt>
                                        </p:tgtEl>
                                        <p:attrNameLst>
                                          <p:attrName>style.visibility</p:attrName>
                                        </p:attrNameLst>
                                      </p:cBhvr>
                                      <p:to>
                                        <p:strVal val="visible"/>
                                      </p:to>
                                    </p:set>
                                    <p:anim calcmode="lin" valueType="num">
                                      <p:cBhvr additive="base">
                                        <p:cTn id="7" dur="500" fill="hold"/>
                                        <p:tgtEl>
                                          <p:spTgt spid="264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4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64195">
                                            <p:txEl>
                                              <p:pRg st="1" end="1"/>
                                            </p:txEl>
                                          </p:spTgt>
                                        </p:tgtEl>
                                        <p:attrNameLst>
                                          <p:attrName>style.visibility</p:attrName>
                                        </p:attrNameLst>
                                      </p:cBhvr>
                                      <p:to>
                                        <p:strVal val="visible"/>
                                      </p:to>
                                    </p:set>
                                    <p:anim calcmode="lin" valueType="num">
                                      <p:cBhvr additive="base">
                                        <p:cTn id="13" dur="500" fill="hold"/>
                                        <p:tgtEl>
                                          <p:spTgt spid="2641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4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264195">
                                            <p:txEl>
                                              <p:pRg st="2" end="2"/>
                                            </p:txEl>
                                          </p:spTgt>
                                        </p:tgtEl>
                                        <p:attrNameLst>
                                          <p:attrName>style.visibility</p:attrName>
                                        </p:attrNameLst>
                                      </p:cBhvr>
                                      <p:to>
                                        <p:strVal val="visible"/>
                                      </p:to>
                                    </p:set>
                                    <p:anim calcmode="lin" valueType="num">
                                      <p:cBhvr additive="base">
                                        <p:cTn id="19" dur="500" fill="hold"/>
                                        <p:tgtEl>
                                          <p:spTgt spid="2641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419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264195">
                                            <p:txEl>
                                              <p:pRg st="3" end="3"/>
                                            </p:txEl>
                                          </p:spTgt>
                                        </p:tgtEl>
                                        <p:attrNameLst>
                                          <p:attrName>style.visibility</p:attrName>
                                        </p:attrNameLst>
                                      </p:cBhvr>
                                      <p:to>
                                        <p:strVal val="visible"/>
                                      </p:to>
                                    </p:set>
                                    <p:anim calcmode="lin" valueType="num">
                                      <p:cBhvr additive="base">
                                        <p:cTn id="23" dur="500" fill="hold"/>
                                        <p:tgtEl>
                                          <p:spTgt spid="264195">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64195">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264195">
                                            <p:txEl>
                                              <p:pRg st="4" end="4"/>
                                            </p:txEl>
                                          </p:spTgt>
                                        </p:tgtEl>
                                        <p:attrNameLst>
                                          <p:attrName>style.visibility</p:attrName>
                                        </p:attrNameLst>
                                      </p:cBhvr>
                                      <p:to>
                                        <p:strVal val="visible"/>
                                      </p:to>
                                    </p:set>
                                    <p:anim calcmode="lin" valueType="num">
                                      <p:cBhvr additive="base">
                                        <p:cTn id="27" dur="500" fill="hold"/>
                                        <p:tgtEl>
                                          <p:spTgt spid="26419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64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2" fill="hold" grpId="0" nodeType="clickEffect">
                                  <p:stCondLst>
                                    <p:cond delay="0"/>
                                  </p:stCondLst>
                                  <p:childTnLst>
                                    <p:set>
                                      <p:cBhvr>
                                        <p:cTn id="32" dur="1" fill="hold">
                                          <p:stCondLst>
                                            <p:cond delay="0"/>
                                          </p:stCondLst>
                                        </p:cTn>
                                        <p:tgtEl>
                                          <p:spTgt spid="264195">
                                            <p:txEl>
                                              <p:pRg st="5" end="5"/>
                                            </p:txEl>
                                          </p:spTgt>
                                        </p:tgtEl>
                                        <p:attrNameLst>
                                          <p:attrName>style.visibility</p:attrName>
                                        </p:attrNameLst>
                                      </p:cBhvr>
                                      <p:to>
                                        <p:strVal val="visible"/>
                                      </p:to>
                                    </p:set>
                                    <p:anim calcmode="lin" valueType="num">
                                      <p:cBhvr additive="base">
                                        <p:cTn id="33" dur="500" fill="hold"/>
                                        <p:tgtEl>
                                          <p:spTgt spid="264195">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64195">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0"/>
                                  </p:stCondLst>
                                  <p:childTnLst>
                                    <p:set>
                                      <p:cBhvr>
                                        <p:cTn id="36" dur="1" fill="hold">
                                          <p:stCondLst>
                                            <p:cond delay="0"/>
                                          </p:stCondLst>
                                        </p:cTn>
                                        <p:tgtEl>
                                          <p:spTgt spid="264195">
                                            <p:txEl>
                                              <p:pRg st="6" end="6"/>
                                            </p:txEl>
                                          </p:spTgt>
                                        </p:tgtEl>
                                        <p:attrNameLst>
                                          <p:attrName>style.visibility</p:attrName>
                                        </p:attrNameLst>
                                      </p:cBhvr>
                                      <p:to>
                                        <p:strVal val="visible"/>
                                      </p:to>
                                    </p:set>
                                    <p:anim calcmode="lin" valueType="num">
                                      <p:cBhvr additive="base">
                                        <p:cTn id="37" dur="500" fill="hold"/>
                                        <p:tgtEl>
                                          <p:spTgt spid="26419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64195">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0"/>
                                  </p:stCondLst>
                                  <p:childTnLst>
                                    <p:set>
                                      <p:cBhvr>
                                        <p:cTn id="40" dur="1" fill="hold">
                                          <p:stCondLst>
                                            <p:cond delay="0"/>
                                          </p:stCondLst>
                                        </p:cTn>
                                        <p:tgtEl>
                                          <p:spTgt spid="264195">
                                            <p:txEl>
                                              <p:pRg st="7" end="7"/>
                                            </p:txEl>
                                          </p:spTgt>
                                        </p:tgtEl>
                                        <p:attrNameLst>
                                          <p:attrName>style.visibility</p:attrName>
                                        </p:attrNameLst>
                                      </p:cBhvr>
                                      <p:to>
                                        <p:strVal val="visible"/>
                                      </p:to>
                                    </p:set>
                                    <p:anim calcmode="lin" valueType="num">
                                      <p:cBhvr additive="base">
                                        <p:cTn id="41" dur="500" fill="hold"/>
                                        <p:tgtEl>
                                          <p:spTgt spid="264195">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64195">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0"/>
                                  </p:stCondLst>
                                  <p:childTnLst>
                                    <p:set>
                                      <p:cBhvr>
                                        <p:cTn id="44" dur="1" fill="hold">
                                          <p:stCondLst>
                                            <p:cond delay="0"/>
                                          </p:stCondLst>
                                        </p:cTn>
                                        <p:tgtEl>
                                          <p:spTgt spid="264195">
                                            <p:txEl>
                                              <p:pRg st="8" end="8"/>
                                            </p:txEl>
                                          </p:spTgt>
                                        </p:tgtEl>
                                        <p:attrNameLst>
                                          <p:attrName>style.visibility</p:attrName>
                                        </p:attrNameLst>
                                      </p:cBhvr>
                                      <p:to>
                                        <p:strVal val="visible"/>
                                      </p:to>
                                    </p:set>
                                    <p:anim calcmode="lin" valueType="num">
                                      <p:cBhvr additive="base">
                                        <p:cTn id="45" dur="500" fill="hold"/>
                                        <p:tgtEl>
                                          <p:spTgt spid="264195">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6419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6" descr="State Pt Tracking Capability 062111.gif"/>
          <p:cNvPicPr>
            <a:picLocks noGrp="1" noChangeAspect="1"/>
          </p:cNvPicPr>
          <p:nvPr>
            <p:ph idx="4294967295"/>
          </p:nvPr>
        </p:nvPicPr>
        <p:blipFill>
          <a:blip r:embed="rId3" cstate="print"/>
          <a:srcRect/>
          <a:stretch>
            <a:fillRect/>
          </a:stretch>
        </p:blipFill>
        <p:spPr>
          <a:xfrm>
            <a:off x="685800" y="1135261"/>
            <a:ext cx="7625383" cy="5341739"/>
          </a:xfrm>
          <a:prstGeom prst="rect">
            <a:avLst/>
          </a:prstGeom>
        </p:spPr>
      </p:pic>
      <p:sp>
        <p:nvSpPr>
          <p:cNvPr id="10243" name="Title 4"/>
          <p:cNvSpPr>
            <a:spLocks noGrp="1"/>
          </p:cNvSpPr>
          <p:nvPr>
            <p:ph type="title"/>
          </p:nvPr>
        </p:nvSpPr>
        <p:spPr/>
        <p:txBody>
          <a:bodyPr/>
          <a:lstStyle/>
          <a:p>
            <a:pPr eaLnBrk="1" hangingPunct="1">
              <a:defRPr/>
            </a:pPr>
            <a:r>
              <a:rPr lang="en-US" smtClean="0"/>
              <a:t>State Patient Tracking System Challenge</a:t>
            </a:r>
          </a:p>
        </p:txBody>
      </p:sp>
      <p:sp>
        <p:nvSpPr>
          <p:cNvPr id="10245" name="TextBox 7"/>
          <p:cNvSpPr txBox="1">
            <a:spLocks noChangeArrowheads="1"/>
          </p:cNvSpPr>
          <p:nvPr/>
        </p:nvSpPr>
        <p:spPr bwMode="auto">
          <a:xfrm>
            <a:off x="1093788" y="6096000"/>
            <a:ext cx="3597275" cy="307975"/>
          </a:xfrm>
          <a:prstGeom prst="rect">
            <a:avLst/>
          </a:prstGeom>
          <a:noFill/>
          <a:ln w="9525">
            <a:noFill/>
            <a:miter lim="800000"/>
            <a:headEnd/>
            <a:tailEnd/>
          </a:ln>
        </p:spPr>
        <p:txBody>
          <a:bodyPr wrap="none">
            <a:spAutoFit/>
          </a:bodyPr>
          <a:lstStyle/>
          <a:p>
            <a:pPr>
              <a:defRPr/>
            </a:pPr>
            <a:r>
              <a:rPr lang="en-US" sz="1400" dirty="0">
                <a:solidFill>
                  <a:srgbClr val="000066"/>
                </a:solidFill>
                <a:effectLst>
                  <a:outerShdw blurRad="38100" dist="38100" dir="2700000" algn="tl">
                    <a:srgbClr val="000000">
                      <a:alpha val="43137"/>
                    </a:srgbClr>
                  </a:outerShdw>
                </a:effectLst>
              </a:rPr>
              <a:t>Source:  ASPR Regional Emergency Coordinator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Rot="1" noChangeArrowheads="1"/>
          </p:cNvSpPr>
          <p:nvPr>
            <p:ph type="title"/>
          </p:nvPr>
        </p:nvSpPr>
        <p:spPr/>
        <p:txBody>
          <a:bodyPr/>
          <a:lstStyle/>
          <a:p>
            <a:pPr eaLnBrk="1" hangingPunct="1">
              <a:defRPr/>
            </a:pPr>
            <a:r>
              <a:rPr lang="en-US" sz="3200" dirty="0" smtClean="0"/>
              <a:t>Components of NDMS</a:t>
            </a:r>
          </a:p>
        </p:txBody>
      </p:sp>
      <p:sp>
        <p:nvSpPr>
          <p:cNvPr id="55299" name="Text Box 4"/>
          <p:cNvSpPr txBox="1">
            <a:spLocks noChangeArrowheads="1"/>
          </p:cNvSpPr>
          <p:nvPr/>
        </p:nvSpPr>
        <p:spPr bwMode="auto">
          <a:xfrm>
            <a:off x="1625600" y="1752600"/>
            <a:ext cx="184150" cy="579438"/>
          </a:xfrm>
          <a:prstGeom prst="rect">
            <a:avLst/>
          </a:prstGeom>
          <a:noFill/>
          <a:ln w="12700">
            <a:noFill/>
            <a:miter lim="800000"/>
            <a:headEnd type="none" w="sm" len="sm"/>
            <a:tailEnd type="none" w="sm" len="sm"/>
          </a:ln>
        </p:spPr>
        <p:txBody>
          <a:bodyPr wrap="none">
            <a:spAutoFit/>
          </a:bodyPr>
          <a:lstStyle/>
          <a:p>
            <a:pPr eaLnBrk="0" hangingPunct="0"/>
            <a:endParaRPr lang="en-US" sz="3200" b="1">
              <a:latin typeface="Arial" pitchFamily="34" charset="0"/>
            </a:endParaRPr>
          </a:p>
        </p:txBody>
      </p:sp>
      <p:sp>
        <p:nvSpPr>
          <p:cNvPr id="55300" name="Rectangle 5"/>
          <p:cNvSpPr>
            <a:spLocks noChangeArrowheads="1"/>
          </p:cNvSpPr>
          <p:nvPr/>
        </p:nvSpPr>
        <p:spPr bwMode="auto">
          <a:xfrm>
            <a:off x="177800" y="2514600"/>
            <a:ext cx="2819400" cy="1600200"/>
          </a:xfrm>
          <a:prstGeom prst="rect">
            <a:avLst/>
          </a:prstGeom>
          <a:solidFill>
            <a:schemeClr val="folHlink"/>
          </a:solidFill>
          <a:ln w="12700">
            <a:solidFill>
              <a:schemeClr val="bg1"/>
            </a:solidFill>
            <a:miter lim="800000"/>
            <a:headEnd type="none" w="sm" len="sm"/>
            <a:tailEnd type="none" w="sm" len="sm"/>
          </a:ln>
        </p:spPr>
        <p:txBody>
          <a:bodyPr wrap="none" anchor="ctr"/>
          <a:lstStyle/>
          <a:p>
            <a:pPr algn="ctr" eaLnBrk="0" hangingPunct="0"/>
            <a:r>
              <a:rPr lang="en-US" b="1">
                <a:solidFill>
                  <a:srgbClr val="000099"/>
                </a:solidFill>
              </a:rPr>
              <a:t>Medical Response</a:t>
            </a:r>
          </a:p>
          <a:p>
            <a:pPr algn="ctr" eaLnBrk="0" hangingPunct="0"/>
            <a:r>
              <a:rPr lang="en-US" b="1">
                <a:solidFill>
                  <a:srgbClr val="000099"/>
                </a:solidFill>
              </a:rPr>
              <a:t>Lead HHS</a:t>
            </a:r>
          </a:p>
          <a:p>
            <a:pPr algn="ctr" eaLnBrk="0" hangingPunct="0"/>
            <a:endParaRPr lang="en-US" b="1">
              <a:solidFill>
                <a:srgbClr val="000099"/>
              </a:solidFill>
            </a:endParaRPr>
          </a:p>
        </p:txBody>
      </p:sp>
      <p:sp>
        <p:nvSpPr>
          <p:cNvPr id="55301" name="Rectangle 6"/>
          <p:cNvSpPr>
            <a:spLocks noChangeArrowheads="1"/>
          </p:cNvSpPr>
          <p:nvPr/>
        </p:nvSpPr>
        <p:spPr bwMode="auto">
          <a:xfrm>
            <a:off x="3149600" y="2514600"/>
            <a:ext cx="2819400" cy="1600200"/>
          </a:xfrm>
          <a:prstGeom prst="rect">
            <a:avLst/>
          </a:prstGeom>
          <a:solidFill>
            <a:schemeClr val="folHlink"/>
          </a:solidFill>
          <a:ln w="12700">
            <a:solidFill>
              <a:schemeClr val="bg1"/>
            </a:solidFill>
            <a:miter lim="800000"/>
            <a:headEnd type="none" w="sm" len="sm"/>
            <a:tailEnd type="none" w="sm" len="sm"/>
          </a:ln>
        </p:spPr>
        <p:txBody>
          <a:bodyPr wrap="none" anchor="ctr"/>
          <a:lstStyle/>
          <a:p>
            <a:pPr algn="ctr" eaLnBrk="0" hangingPunct="0"/>
            <a:r>
              <a:rPr lang="en-US" b="1" dirty="0">
                <a:solidFill>
                  <a:srgbClr val="000099"/>
                </a:solidFill>
              </a:rPr>
              <a:t>Patient Evacuation</a:t>
            </a:r>
          </a:p>
          <a:p>
            <a:pPr algn="ctr" eaLnBrk="0" hangingPunct="0"/>
            <a:r>
              <a:rPr lang="en-US" b="1" dirty="0">
                <a:solidFill>
                  <a:srgbClr val="000099"/>
                </a:solidFill>
              </a:rPr>
              <a:t>Lead </a:t>
            </a:r>
            <a:r>
              <a:rPr lang="en-US" b="1" dirty="0" err="1" smtClean="0">
                <a:solidFill>
                  <a:srgbClr val="000099"/>
                </a:solidFill>
              </a:rPr>
              <a:t>DoD</a:t>
            </a:r>
            <a:r>
              <a:rPr lang="en-US" b="1" dirty="0" smtClean="0">
                <a:solidFill>
                  <a:srgbClr val="000099"/>
                </a:solidFill>
              </a:rPr>
              <a:t> / HHS</a:t>
            </a:r>
            <a:endParaRPr lang="en-US" b="1" dirty="0">
              <a:solidFill>
                <a:srgbClr val="000099"/>
              </a:solidFill>
            </a:endParaRPr>
          </a:p>
          <a:p>
            <a:pPr algn="ctr" eaLnBrk="0" hangingPunct="0"/>
            <a:endParaRPr lang="en-US" b="1" dirty="0">
              <a:solidFill>
                <a:srgbClr val="000099"/>
              </a:solidFill>
            </a:endParaRPr>
          </a:p>
        </p:txBody>
      </p:sp>
      <p:sp>
        <p:nvSpPr>
          <p:cNvPr id="55302" name="Rectangle 7"/>
          <p:cNvSpPr>
            <a:spLocks noChangeArrowheads="1"/>
          </p:cNvSpPr>
          <p:nvPr/>
        </p:nvSpPr>
        <p:spPr bwMode="auto">
          <a:xfrm>
            <a:off x="6121400" y="2514600"/>
            <a:ext cx="2819400" cy="1600200"/>
          </a:xfrm>
          <a:prstGeom prst="rect">
            <a:avLst/>
          </a:prstGeom>
          <a:solidFill>
            <a:schemeClr val="folHlink"/>
          </a:solidFill>
          <a:ln w="12700">
            <a:solidFill>
              <a:schemeClr val="bg1"/>
            </a:solidFill>
            <a:miter lim="800000"/>
            <a:headEnd type="none" w="sm" len="sm"/>
            <a:tailEnd type="none" w="sm" len="sm"/>
          </a:ln>
        </p:spPr>
        <p:txBody>
          <a:bodyPr wrap="none" anchor="ctr"/>
          <a:lstStyle/>
          <a:p>
            <a:pPr algn="ctr" eaLnBrk="0" hangingPunct="0"/>
            <a:r>
              <a:rPr lang="en-US" b="1">
                <a:solidFill>
                  <a:srgbClr val="000099"/>
                </a:solidFill>
              </a:rPr>
              <a:t>Definitive Care</a:t>
            </a:r>
          </a:p>
          <a:p>
            <a:pPr algn="ctr" eaLnBrk="0" hangingPunct="0"/>
            <a:r>
              <a:rPr lang="en-US" b="1">
                <a:solidFill>
                  <a:srgbClr val="000099"/>
                </a:solidFill>
              </a:rPr>
              <a:t>Lead DoD/VA</a:t>
            </a:r>
          </a:p>
          <a:p>
            <a:pPr algn="ctr" eaLnBrk="0" hangingPunct="0"/>
            <a:endParaRPr lang="en-US" b="1">
              <a:solidFill>
                <a:srgbClr val="000099"/>
              </a:solidFill>
            </a:endParaRPr>
          </a:p>
        </p:txBody>
      </p:sp>
      <p:grpSp>
        <p:nvGrpSpPr>
          <p:cNvPr id="55303" name="Group 7"/>
          <p:cNvGrpSpPr>
            <a:grpSpLocks/>
          </p:cNvGrpSpPr>
          <p:nvPr/>
        </p:nvGrpSpPr>
        <p:grpSpPr bwMode="auto">
          <a:xfrm>
            <a:off x="279400" y="3657600"/>
            <a:ext cx="2616200" cy="2057400"/>
            <a:chOff x="144" y="2304"/>
            <a:chExt cx="1632" cy="1296"/>
          </a:xfrm>
        </p:grpSpPr>
        <p:sp>
          <p:nvSpPr>
            <p:cNvPr id="301064" name="Rectangle 9"/>
            <p:cNvSpPr>
              <a:spLocks noChangeArrowheads="1"/>
            </p:cNvSpPr>
            <p:nvPr/>
          </p:nvSpPr>
          <p:spPr bwMode="auto">
            <a:xfrm>
              <a:off x="144" y="2304"/>
              <a:ext cx="1632" cy="1296"/>
            </a:xfrm>
            <a:prstGeom prst="rect">
              <a:avLst/>
            </a:prstGeom>
            <a:solidFill>
              <a:schemeClr val="accent1"/>
            </a:solidFill>
            <a:ln w="12700">
              <a:solidFill>
                <a:schemeClr val="tx1"/>
              </a:solidFill>
              <a:miter lim="800000"/>
              <a:headEnd type="none" w="sm" len="sm"/>
              <a:tailEnd type="none" w="sm" len="sm"/>
            </a:ln>
          </p:spPr>
          <p:txBody>
            <a:bodyPr wrap="none" anchor="ctr"/>
            <a:lstStyle/>
            <a:p>
              <a:pPr algn="r" eaLnBrk="0" hangingPunct="0">
                <a:defRPr/>
              </a:pPr>
              <a:r>
                <a:rPr lang="en-US" sz="2000" b="1"/>
                <a:t>                     DMAT</a:t>
              </a:r>
            </a:p>
            <a:p>
              <a:pPr algn="r" eaLnBrk="0" hangingPunct="0">
                <a:defRPr/>
              </a:pPr>
              <a:r>
                <a:rPr lang="en-US" sz="2000" b="1"/>
                <a:t>                     NMVT</a:t>
              </a:r>
            </a:p>
            <a:p>
              <a:pPr algn="r" eaLnBrk="0" hangingPunct="0">
                <a:defRPr/>
              </a:pPr>
              <a:r>
                <a:rPr lang="en-US" sz="2000" b="1"/>
                <a:t>IMSuRT</a:t>
              </a:r>
            </a:p>
            <a:p>
              <a:pPr algn="r" eaLnBrk="0" hangingPunct="0">
                <a:defRPr/>
              </a:pPr>
              <a:r>
                <a:rPr lang="en-US" sz="2000" b="1"/>
                <a:t>                        DMORT</a:t>
              </a:r>
            </a:p>
            <a:p>
              <a:pPr algn="r" eaLnBrk="0" hangingPunct="0">
                <a:defRPr/>
              </a:pPr>
              <a:endParaRPr lang="en-US" sz="2000" b="1"/>
            </a:p>
            <a:p>
              <a:pPr algn="r" eaLnBrk="0" hangingPunct="0">
                <a:defRPr/>
              </a:pPr>
              <a:r>
                <a:rPr lang="en-US" sz="2000" b="1"/>
                <a:t>Specialty Teams</a:t>
              </a:r>
              <a:endParaRPr lang="en-US" b="1"/>
            </a:p>
          </p:txBody>
        </p:sp>
        <p:sp>
          <p:nvSpPr>
            <p:cNvPr id="55312" name="AutoShape 10"/>
            <p:cNvSpPr>
              <a:spLocks/>
            </p:cNvSpPr>
            <p:nvPr/>
          </p:nvSpPr>
          <p:spPr bwMode="auto">
            <a:xfrm>
              <a:off x="955" y="2352"/>
              <a:ext cx="90" cy="816"/>
            </a:xfrm>
            <a:prstGeom prst="leftBrace">
              <a:avLst>
                <a:gd name="adj1" fmla="val 75556"/>
                <a:gd name="adj2" fmla="val 50000"/>
              </a:avLst>
            </a:prstGeom>
            <a:noFill/>
            <a:ln w="12700">
              <a:solidFill>
                <a:schemeClr val="tx1"/>
              </a:solidFill>
              <a:round/>
              <a:headEnd type="none" w="sm" len="sm"/>
              <a:tailEnd type="none" w="sm" len="sm"/>
            </a:ln>
          </p:spPr>
          <p:txBody>
            <a:bodyPr wrap="none" anchor="ctr"/>
            <a:lstStyle/>
            <a:p>
              <a:pPr eaLnBrk="0" hangingPunct="0"/>
              <a:endParaRPr lang="en-US" sz="1800">
                <a:latin typeface="Arial" pitchFamily="34" charset="0"/>
              </a:endParaRPr>
            </a:p>
          </p:txBody>
        </p:sp>
      </p:grpSp>
      <p:sp>
        <p:nvSpPr>
          <p:cNvPr id="135179" name="Rectangle 11"/>
          <p:cNvSpPr>
            <a:spLocks noChangeArrowheads="1"/>
          </p:cNvSpPr>
          <p:nvPr/>
        </p:nvSpPr>
        <p:spPr bwMode="auto">
          <a:xfrm>
            <a:off x="3225800" y="3657600"/>
            <a:ext cx="2654300" cy="20574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defRPr/>
            </a:pPr>
            <a:endParaRPr lang="en-US" sz="2000"/>
          </a:p>
          <a:p>
            <a:pPr algn="ctr" eaLnBrk="0" hangingPunct="0">
              <a:defRPr/>
            </a:pPr>
            <a:r>
              <a:rPr lang="en-US" sz="2000" b="1"/>
              <a:t>DoD Aeromedical </a:t>
            </a:r>
          </a:p>
          <a:p>
            <a:pPr algn="ctr" eaLnBrk="0" hangingPunct="0">
              <a:defRPr/>
            </a:pPr>
            <a:r>
              <a:rPr lang="en-US" sz="2000" b="1"/>
              <a:t>Evacuation</a:t>
            </a:r>
          </a:p>
          <a:p>
            <a:pPr algn="ctr" eaLnBrk="0" hangingPunct="0">
              <a:defRPr/>
            </a:pPr>
            <a:r>
              <a:rPr lang="en-US" sz="2000" b="1"/>
              <a:t>Primarily Fixed Wing</a:t>
            </a:r>
          </a:p>
          <a:p>
            <a:pPr algn="ctr" eaLnBrk="0" hangingPunct="0">
              <a:defRPr/>
            </a:pPr>
            <a:endParaRPr lang="en-US"/>
          </a:p>
        </p:txBody>
      </p:sp>
      <p:sp>
        <p:nvSpPr>
          <p:cNvPr id="135180" name="Rectangle 12"/>
          <p:cNvSpPr>
            <a:spLocks noChangeArrowheads="1"/>
          </p:cNvSpPr>
          <p:nvPr/>
        </p:nvSpPr>
        <p:spPr bwMode="auto">
          <a:xfrm>
            <a:off x="6197600" y="3657600"/>
            <a:ext cx="2679700" cy="20574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defRPr/>
            </a:pPr>
            <a:r>
              <a:rPr lang="en-US" sz="2000" b="1"/>
              <a:t>DoD/VA</a:t>
            </a:r>
          </a:p>
          <a:p>
            <a:pPr algn="ctr" eaLnBrk="0" hangingPunct="0">
              <a:defRPr/>
            </a:pPr>
            <a:r>
              <a:rPr lang="en-US" sz="2000" b="1"/>
              <a:t>Federal Coordinating</a:t>
            </a:r>
          </a:p>
          <a:p>
            <a:pPr algn="ctr" eaLnBrk="0" hangingPunct="0">
              <a:defRPr/>
            </a:pPr>
            <a:r>
              <a:rPr lang="en-US" sz="2000" b="1"/>
              <a:t>Centers</a:t>
            </a:r>
            <a:endParaRPr lang="en-US"/>
          </a:p>
        </p:txBody>
      </p:sp>
      <p:sp>
        <p:nvSpPr>
          <p:cNvPr id="55306" name="Text Box 12"/>
          <p:cNvSpPr txBox="1">
            <a:spLocks noChangeArrowheads="1"/>
          </p:cNvSpPr>
          <p:nvPr/>
        </p:nvSpPr>
        <p:spPr bwMode="auto">
          <a:xfrm>
            <a:off x="1346200" y="1822450"/>
            <a:ext cx="385763" cy="701675"/>
          </a:xfrm>
          <a:prstGeom prst="rect">
            <a:avLst/>
          </a:prstGeom>
          <a:noFill/>
          <a:ln w="9525">
            <a:noFill/>
            <a:miter lim="800000"/>
            <a:headEnd/>
            <a:tailEnd/>
          </a:ln>
        </p:spPr>
        <p:txBody>
          <a:bodyPr wrap="none">
            <a:spAutoFit/>
          </a:bodyPr>
          <a:lstStyle/>
          <a:p>
            <a:pPr eaLnBrk="0" hangingPunct="0"/>
            <a:r>
              <a:rPr lang="en-US" sz="4000" b="1"/>
              <a:t>1</a:t>
            </a:r>
          </a:p>
        </p:txBody>
      </p:sp>
      <p:sp>
        <p:nvSpPr>
          <p:cNvPr id="55307" name="Text Box 13"/>
          <p:cNvSpPr txBox="1">
            <a:spLocks noChangeArrowheads="1"/>
          </p:cNvSpPr>
          <p:nvPr/>
        </p:nvSpPr>
        <p:spPr bwMode="auto">
          <a:xfrm>
            <a:off x="4318000" y="1812925"/>
            <a:ext cx="422275" cy="701675"/>
          </a:xfrm>
          <a:prstGeom prst="rect">
            <a:avLst/>
          </a:prstGeom>
          <a:noFill/>
          <a:ln w="9525">
            <a:noFill/>
            <a:miter lim="800000"/>
            <a:headEnd/>
            <a:tailEnd/>
          </a:ln>
        </p:spPr>
        <p:txBody>
          <a:bodyPr wrap="none">
            <a:spAutoFit/>
          </a:bodyPr>
          <a:lstStyle/>
          <a:p>
            <a:pPr eaLnBrk="0" hangingPunct="0"/>
            <a:r>
              <a:rPr lang="en-US" sz="4000" b="1"/>
              <a:t>2</a:t>
            </a:r>
          </a:p>
        </p:txBody>
      </p:sp>
      <p:sp>
        <p:nvSpPr>
          <p:cNvPr id="55308" name="Text Box 14"/>
          <p:cNvSpPr txBox="1">
            <a:spLocks noChangeArrowheads="1"/>
          </p:cNvSpPr>
          <p:nvPr/>
        </p:nvSpPr>
        <p:spPr bwMode="auto">
          <a:xfrm>
            <a:off x="7400925" y="1822450"/>
            <a:ext cx="422275" cy="701675"/>
          </a:xfrm>
          <a:prstGeom prst="rect">
            <a:avLst/>
          </a:prstGeom>
          <a:noFill/>
          <a:ln w="9525">
            <a:noFill/>
            <a:miter lim="800000"/>
            <a:headEnd/>
            <a:tailEnd/>
          </a:ln>
        </p:spPr>
        <p:txBody>
          <a:bodyPr wrap="none">
            <a:spAutoFit/>
          </a:bodyPr>
          <a:lstStyle/>
          <a:p>
            <a:pPr eaLnBrk="0" hangingPunct="0"/>
            <a:r>
              <a:rPr lang="en-US" sz="4000" b="1"/>
              <a:t>3</a:t>
            </a:r>
          </a:p>
        </p:txBody>
      </p:sp>
      <p:sp>
        <p:nvSpPr>
          <p:cNvPr id="301071" name="Text Box 15"/>
          <p:cNvSpPr txBox="1">
            <a:spLocks noChangeArrowheads="1"/>
          </p:cNvSpPr>
          <p:nvPr/>
        </p:nvSpPr>
        <p:spPr bwMode="auto">
          <a:xfrm>
            <a:off x="682625" y="4227513"/>
            <a:ext cx="696913" cy="366712"/>
          </a:xfrm>
          <a:prstGeom prst="rect">
            <a:avLst/>
          </a:prstGeom>
          <a:noFill/>
          <a:ln w="9525">
            <a:noFill/>
            <a:miter lim="800000"/>
            <a:headEnd/>
            <a:tailEnd/>
          </a:ln>
          <a:effectLst/>
        </p:spPr>
        <p:txBody>
          <a:bodyPr wrap="none">
            <a:spAutoFit/>
          </a:bodyPr>
          <a:lstStyle/>
          <a:p>
            <a:pPr eaLnBrk="0" hangingPunct="0">
              <a:defRPr/>
            </a:pPr>
            <a:r>
              <a:rPr lang="en-US" sz="1800" b="1"/>
              <a:t>HHS</a:t>
            </a:r>
          </a:p>
        </p:txBody>
      </p:sp>
      <p:sp>
        <p:nvSpPr>
          <p:cNvPr id="301072" name="Oval 16"/>
          <p:cNvSpPr>
            <a:spLocks noChangeArrowheads="1"/>
          </p:cNvSpPr>
          <p:nvPr/>
        </p:nvSpPr>
        <p:spPr bwMode="auto">
          <a:xfrm>
            <a:off x="6015038" y="1612900"/>
            <a:ext cx="3100387" cy="4819650"/>
          </a:xfrm>
          <a:prstGeom prst="ellipse">
            <a:avLst/>
          </a:prstGeom>
          <a:noFill/>
          <a:ln w="38100">
            <a:solidFill>
              <a:srgbClr val="CC0000"/>
            </a:solidFill>
            <a:round/>
            <a:headEnd/>
            <a:tailEnd/>
          </a:ln>
        </p:spPr>
        <p:txBody>
          <a:bodyPr wrap="none" lIns="92075" tIns="46038" rIns="92075" bIns="46038" anchor="ctr"/>
          <a:lstStyle/>
          <a:p>
            <a:pPr eaLnBrk="0" hangingPunct="0"/>
            <a:endParaRPr lang="en-US" sz="1800"/>
          </a:p>
        </p:txBody>
      </p:sp>
    </p:spTree>
    <p:extLst>
      <p:ext uri="{BB962C8B-B14F-4D97-AF65-F5344CB8AC3E}">
        <p14:creationId xmlns:p14="http://schemas.microsoft.com/office/powerpoint/2010/main" val="6048258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1072"/>
                                        </p:tgtEl>
                                        <p:attrNameLst>
                                          <p:attrName>style.visibility</p:attrName>
                                        </p:attrNameLst>
                                      </p:cBhvr>
                                      <p:to>
                                        <p:strVal val="visible"/>
                                      </p:to>
                                    </p:set>
                                    <p:animEffect transition="in" filter="wipe(up)">
                                      <p:cBhvr>
                                        <p:cTn id="7" dur="500"/>
                                        <p:tgtEl>
                                          <p:spTgt spid="30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7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5" name="Rectangle 5"/>
          <p:cNvSpPr>
            <a:spLocks noGrp="1" noRot="1" noChangeArrowheads="1"/>
          </p:cNvSpPr>
          <p:nvPr>
            <p:ph type="title"/>
          </p:nvPr>
        </p:nvSpPr>
        <p:spPr>
          <a:xfrm>
            <a:off x="1295400" y="134938"/>
            <a:ext cx="6477000" cy="1143000"/>
          </a:xfrm>
        </p:spPr>
        <p:txBody>
          <a:bodyPr/>
          <a:lstStyle/>
          <a:p>
            <a:pPr eaLnBrk="1" hangingPunct="1">
              <a:defRPr/>
            </a:pPr>
            <a:r>
              <a:rPr lang="en-US" dirty="0" smtClean="0"/>
              <a:t>  </a:t>
            </a:r>
            <a:r>
              <a:rPr lang="en-US" dirty="0" smtClean="0"/>
              <a:t>Definitive Medical Care</a:t>
            </a:r>
          </a:p>
        </p:txBody>
      </p:sp>
      <p:sp>
        <p:nvSpPr>
          <p:cNvPr id="179206" name="Rectangle 6"/>
          <p:cNvSpPr>
            <a:spLocks noGrp="1" noChangeArrowheads="1"/>
          </p:cNvSpPr>
          <p:nvPr>
            <p:ph type="body" idx="4294967295"/>
          </p:nvPr>
        </p:nvSpPr>
        <p:spPr>
          <a:xfrm>
            <a:off x="304800" y="1847850"/>
            <a:ext cx="8686800" cy="4525963"/>
          </a:xfrm>
          <a:prstGeom prst="rect">
            <a:avLst/>
          </a:prstGeom>
        </p:spPr>
        <p:txBody>
          <a:bodyPr/>
          <a:lstStyle/>
          <a:p>
            <a:pPr eaLnBrk="1" hangingPunct="1">
              <a:lnSpc>
                <a:spcPts val="2800"/>
              </a:lnSpc>
              <a:defRPr/>
            </a:pPr>
            <a:r>
              <a:rPr lang="en-US" b="1" dirty="0" smtClean="0"/>
              <a:t>Approximately 1,882 civilian hospitals in the NDMS network nationwide</a:t>
            </a:r>
          </a:p>
          <a:p>
            <a:pPr lvl="1" eaLnBrk="1" hangingPunct="1">
              <a:lnSpc>
                <a:spcPts val="2800"/>
              </a:lnSpc>
              <a:defRPr/>
            </a:pPr>
            <a:r>
              <a:rPr lang="en-US" b="1" dirty="0" smtClean="0"/>
              <a:t>Agree to make a number of inpatient beds available</a:t>
            </a:r>
          </a:p>
          <a:p>
            <a:pPr lvl="2" eaLnBrk="1" hangingPunct="1">
              <a:lnSpc>
                <a:spcPts val="2800"/>
              </a:lnSpc>
              <a:defRPr/>
            </a:pPr>
            <a:r>
              <a:rPr lang="en-US" b="1" dirty="0" smtClean="0"/>
              <a:t>Beds categorized into 5 categories (burn, critical care, med-</a:t>
            </a:r>
            <a:r>
              <a:rPr lang="en-US" b="1" dirty="0" err="1" smtClean="0"/>
              <a:t>surg</a:t>
            </a:r>
            <a:r>
              <a:rPr lang="en-US" b="1" dirty="0" smtClean="0"/>
              <a:t>, psych, and pediatric)</a:t>
            </a:r>
          </a:p>
          <a:p>
            <a:pPr lvl="1" eaLnBrk="1" hangingPunct="1">
              <a:lnSpc>
                <a:spcPts val="2800"/>
              </a:lnSpc>
              <a:defRPr/>
            </a:pPr>
            <a:r>
              <a:rPr lang="en-US" b="1" dirty="0" smtClean="0"/>
              <a:t>Heavy focus on trauma care</a:t>
            </a:r>
          </a:p>
          <a:p>
            <a:pPr eaLnBrk="1" hangingPunct="1">
              <a:lnSpc>
                <a:spcPts val="2800"/>
              </a:lnSpc>
              <a:defRPr/>
            </a:pPr>
            <a:r>
              <a:rPr lang="en-US" b="1" dirty="0" smtClean="0"/>
              <a:t>Federal Coordinating Centers (FCCs)</a:t>
            </a:r>
          </a:p>
          <a:p>
            <a:pPr lvl="1" eaLnBrk="1" hangingPunct="1">
              <a:lnSpc>
                <a:spcPts val="2800"/>
              </a:lnSpc>
              <a:defRPr/>
            </a:pPr>
            <a:r>
              <a:rPr lang="en-US" b="1" dirty="0" smtClean="0"/>
              <a:t>Concentrated in major metropolitan areas</a:t>
            </a:r>
          </a:p>
          <a:p>
            <a:pPr lvl="1" eaLnBrk="1" hangingPunct="1">
              <a:lnSpc>
                <a:spcPts val="2800"/>
              </a:lnSpc>
              <a:defRPr/>
            </a:pPr>
            <a:r>
              <a:rPr lang="en-US" b="1" dirty="0" smtClean="0"/>
              <a:t>Air access</a:t>
            </a:r>
          </a:p>
          <a:p>
            <a:pPr lvl="1" eaLnBrk="1" hangingPunct="1">
              <a:lnSpc>
                <a:spcPts val="2800"/>
              </a:lnSpc>
              <a:defRPr/>
            </a:pPr>
            <a:r>
              <a:rPr lang="en-US" b="1" dirty="0" smtClean="0"/>
              <a:t>Available hospital support</a:t>
            </a:r>
          </a:p>
          <a:p>
            <a:pPr lvl="1" eaLnBrk="1" hangingPunct="1">
              <a:lnSpc>
                <a:spcPts val="2800"/>
              </a:lnSpc>
              <a:defRPr/>
            </a:pPr>
            <a:r>
              <a:rPr lang="en-US" b="1" dirty="0" smtClean="0"/>
              <a:t>Patient reception and distribution capabilities</a:t>
            </a:r>
          </a:p>
        </p:txBody>
      </p:sp>
      <p:sp>
        <p:nvSpPr>
          <p:cNvPr id="179204" name="Rectangle 4"/>
          <p:cNvSpPr>
            <a:spLocks noChangeArrowheads="1"/>
          </p:cNvSpPr>
          <p:nvPr/>
        </p:nvSpPr>
        <p:spPr bwMode="auto">
          <a:xfrm>
            <a:off x="2113172" y="1104900"/>
            <a:ext cx="4971682" cy="585418"/>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3200" b="1" u="sng" dirty="0">
                <a:solidFill>
                  <a:srgbClr val="000099"/>
                </a:solidFill>
              </a:rPr>
              <a:t>Primary Lead: </a:t>
            </a:r>
            <a:r>
              <a:rPr lang="en-US" sz="3200" b="1" u="sng" dirty="0" smtClean="0">
                <a:solidFill>
                  <a:srgbClr val="000099"/>
                </a:solidFill>
              </a:rPr>
              <a:t> VA </a:t>
            </a:r>
            <a:r>
              <a:rPr lang="en-US" sz="3200" b="1" u="sng" dirty="0">
                <a:solidFill>
                  <a:srgbClr val="000099"/>
                </a:solidFill>
              </a:rPr>
              <a:t>/ </a:t>
            </a:r>
            <a:r>
              <a:rPr lang="en-US" sz="3200" b="1" u="sng" dirty="0" smtClean="0">
                <a:solidFill>
                  <a:srgbClr val="000099"/>
                </a:solidFill>
              </a:rPr>
              <a:t>DoD</a:t>
            </a:r>
            <a:r>
              <a:rPr lang="en-US" sz="3200" b="1" dirty="0" smtClean="0">
                <a:solidFill>
                  <a:srgbClr val="000099"/>
                </a:solidFill>
              </a:rPr>
              <a:t> </a:t>
            </a:r>
            <a:endParaRPr lang="en-US" sz="3200" b="1" dirty="0">
              <a:solidFill>
                <a:srgbClr val="000099"/>
              </a:solidFill>
            </a:endParaRPr>
          </a:p>
        </p:txBody>
      </p:sp>
      <p:pic>
        <p:nvPicPr>
          <p:cNvPr id="6" name="Picture 6" descr="http://images.usatoday.com/news/_photos/2008/05/18/derailx-large.jpg"/>
          <p:cNvPicPr>
            <a:picLocks noChangeAspect="1" noChangeArrowheads="1"/>
          </p:cNvPicPr>
          <p:nvPr/>
        </p:nvPicPr>
        <p:blipFill>
          <a:blip r:embed="rId3" cstate="screen"/>
          <a:srcRect/>
          <a:stretch>
            <a:fillRect/>
          </a:stretch>
        </p:blipFill>
        <p:spPr bwMode="auto">
          <a:xfrm>
            <a:off x="6730637" y="3672296"/>
            <a:ext cx="2156366" cy="192405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822261012"/>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81" name="Rectangle 261"/>
          <p:cNvSpPr>
            <a:spLocks noGrp="1" noRot="1" noChangeArrowheads="1"/>
          </p:cNvSpPr>
          <p:nvPr>
            <p:ph type="title"/>
          </p:nvPr>
        </p:nvSpPr>
        <p:spPr/>
        <p:txBody>
          <a:bodyPr/>
          <a:lstStyle/>
          <a:p>
            <a:pPr eaLnBrk="1" hangingPunct="1">
              <a:defRPr/>
            </a:pPr>
            <a:endParaRPr lang="en-US" smtClean="0">
              <a:effectLst>
                <a:outerShdw blurRad="38100" dist="38100" dir="2700000" algn="tl">
                  <a:srgbClr val="C0C0C0"/>
                </a:outerShdw>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25191446"/>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5" name="Rectangle 5"/>
          <p:cNvSpPr>
            <a:spLocks noGrp="1" noRot="1" noChangeArrowheads="1"/>
          </p:cNvSpPr>
          <p:nvPr>
            <p:ph type="title"/>
          </p:nvPr>
        </p:nvSpPr>
        <p:spPr>
          <a:xfrm>
            <a:off x="1295400" y="134938"/>
            <a:ext cx="6477000" cy="1143000"/>
          </a:xfrm>
        </p:spPr>
        <p:txBody>
          <a:bodyPr/>
          <a:lstStyle/>
          <a:p>
            <a:pPr eaLnBrk="1" hangingPunct="1">
              <a:defRPr/>
            </a:pPr>
            <a:r>
              <a:rPr lang="en-US" dirty="0" smtClean="0"/>
              <a:t>Definitive </a:t>
            </a:r>
            <a:r>
              <a:rPr lang="en-US" dirty="0" smtClean="0"/>
              <a:t>Medical Care</a:t>
            </a:r>
          </a:p>
        </p:txBody>
      </p:sp>
      <p:sp>
        <p:nvSpPr>
          <p:cNvPr id="179206" name="Rectangle 6"/>
          <p:cNvSpPr>
            <a:spLocks noGrp="1" noChangeArrowheads="1"/>
          </p:cNvSpPr>
          <p:nvPr>
            <p:ph type="body" idx="4294967295"/>
          </p:nvPr>
        </p:nvSpPr>
        <p:spPr>
          <a:xfrm>
            <a:off x="239713" y="1671638"/>
            <a:ext cx="8686800" cy="4232275"/>
          </a:xfrm>
          <a:prstGeom prst="rect">
            <a:avLst/>
          </a:prstGeom>
        </p:spPr>
        <p:txBody>
          <a:bodyPr/>
          <a:lstStyle/>
          <a:p>
            <a:pPr eaLnBrk="1" hangingPunct="1">
              <a:lnSpc>
                <a:spcPts val="2800"/>
              </a:lnSpc>
              <a:defRPr/>
            </a:pPr>
            <a:r>
              <a:rPr lang="en-US" b="1" dirty="0" smtClean="0"/>
              <a:t>Service Access Teams</a:t>
            </a:r>
          </a:p>
          <a:p>
            <a:pPr lvl="1" eaLnBrk="1" hangingPunct="1">
              <a:lnSpc>
                <a:spcPts val="2800"/>
              </a:lnSpc>
              <a:defRPr/>
            </a:pPr>
            <a:r>
              <a:rPr lang="en-US" dirty="0" smtClean="0"/>
              <a:t>Follow patients to the NDMS facilities (track in JPATS)</a:t>
            </a:r>
          </a:p>
          <a:p>
            <a:pPr lvl="1" eaLnBrk="1" hangingPunct="1">
              <a:lnSpc>
                <a:spcPts val="2800"/>
              </a:lnSpc>
              <a:defRPr/>
            </a:pPr>
            <a:r>
              <a:rPr lang="en-US" dirty="0" smtClean="0"/>
              <a:t>Ensure transportation, human services (language translation, food, lodging, etc) and arrangements for discharged patients </a:t>
            </a:r>
            <a:r>
              <a:rPr lang="en-US" i="1" dirty="0" smtClean="0"/>
              <a:t>and</a:t>
            </a:r>
            <a:r>
              <a:rPr lang="en-US" dirty="0" smtClean="0"/>
              <a:t> attendants</a:t>
            </a:r>
          </a:p>
          <a:p>
            <a:pPr lvl="1" eaLnBrk="1" hangingPunct="1">
              <a:lnSpc>
                <a:spcPts val="2800"/>
              </a:lnSpc>
              <a:defRPr/>
            </a:pPr>
            <a:r>
              <a:rPr lang="en-US" dirty="0" smtClean="0"/>
              <a:t>Coordinate patient return</a:t>
            </a:r>
            <a:endParaRPr lang="en-US" b="1" dirty="0" smtClean="0"/>
          </a:p>
        </p:txBody>
      </p:sp>
      <p:pic>
        <p:nvPicPr>
          <p:cNvPr id="7" name="Picture 6" descr="0464_con_l_img_20101007_075412.jpg"/>
          <p:cNvPicPr>
            <a:picLocks noChangeAspect="1"/>
          </p:cNvPicPr>
          <p:nvPr/>
        </p:nvPicPr>
        <p:blipFill>
          <a:blip r:embed="rId3" cstate="screen"/>
          <a:stretch>
            <a:fillRect/>
          </a:stretch>
        </p:blipFill>
        <p:spPr>
          <a:xfrm>
            <a:off x="2590800" y="4343400"/>
            <a:ext cx="2828101" cy="184857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 name="Picture 7" descr="PHS3.jpg"/>
          <p:cNvPicPr>
            <a:picLocks noChangeAspect="1"/>
          </p:cNvPicPr>
          <p:nvPr/>
        </p:nvPicPr>
        <p:blipFill>
          <a:blip r:embed="rId4" cstate="screen"/>
          <a:stretch>
            <a:fillRect/>
          </a:stretch>
        </p:blipFill>
        <p:spPr>
          <a:xfrm>
            <a:off x="5867400" y="4572000"/>
            <a:ext cx="1600200" cy="1474289"/>
          </a:xfrm>
          <a:prstGeom prst="ellipse">
            <a:avLst/>
          </a:prstGeom>
          <a:effectLst>
            <a:outerShdw blurRad="139700" dist="50800" dir="1200000" algn="ctr" rotWithShape="0">
              <a:schemeClr val="tx1">
                <a:lumMod val="50000"/>
              </a:schemeClr>
            </a:outerShdw>
          </a:effectLst>
        </p:spPr>
      </p:pic>
    </p:spTree>
    <p:extLst>
      <p:ext uri="{BB962C8B-B14F-4D97-AF65-F5344CB8AC3E}">
        <p14:creationId xmlns:p14="http://schemas.microsoft.com/office/powerpoint/2010/main" val="3134340859"/>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Federal Patient Movement</a:t>
            </a:r>
            <a:br>
              <a:rPr lang="en-US" dirty="0" smtClean="0"/>
            </a:br>
            <a:r>
              <a:rPr lang="en-US" dirty="0" smtClean="0"/>
              <a:t>Limitations and Gaps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5" name="Rectangle 3"/>
          <p:cNvSpPr>
            <a:spLocks noGrp="1" noRot="1" noChangeArrowheads="1"/>
          </p:cNvSpPr>
          <p:nvPr>
            <p:ph type="title"/>
          </p:nvPr>
        </p:nvSpPr>
        <p:spPr/>
        <p:txBody>
          <a:bodyPr/>
          <a:lstStyle/>
          <a:p>
            <a:r>
              <a:rPr lang="en-US" smtClean="0"/>
              <a:t>Acronyms</a:t>
            </a:r>
            <a:endParaRPr lang="en-US"/>
          </a:p>
        </p:txBody>
      </p:sp>
      <p:sp>
        <p:nvSpPr>
          <p:cNvPr id="207876" name="Rectangle 4"/>
          <p:cNvSpPr>
            <a:spLocks noGrp="1" noChangeArrowheads="1"/>
          </p:cNvSpPr>
          <p:nvPr>
            <p:ph sz="half" idx="1"/>
          </p:nvPr>
        </p:nvSpPr>
        <p:spPr>
          <a:xfrm>
            <a:off x="381000" y="1600200"/>
            <a:ext cx="4267200" cy="4525963"/>
          </a:xfrm>
        </p:spPr>
        <p:txBody>
          <a:bodyPr/>
          <a:lstStyle/>
          <a:p>
            <a:r>
              <a:rPr lang="en-US" sz="1600" dirty="0" smtClean="0"/>
              <a:t>APOE:  Aerial Port of Embarkation</a:t>
            </a:r>
          </a:p>
          <a:p>
            <a:r>
              <a:rPr lang="en-US" sz="1600" dirty="0" smtClean="0"/>
              <a:t>APOD:  Aerial Port of Debarkation</a:t>
            </a:r>
          </a:p>
          <a:p>
            <a:r>
              <a:rPr lang="en-US" sz="1600" dirty="0" smtClean="0"/>
              <a:t>ARF:  Action Request Form</a:t>
            </a:r>
          </a:p>
          <a:p>
            <a:r>
              <a:rPr lang="en-US" sz="1600" dirty="0" smtClean="0"/>
              <a:t>BARDA:  Biomedical Advanced Research and Development Authority (BARDA)</a:t>
            </a:r>
          </a:p>
          <a:p>
            <a:r>
              <a:rPr lang="en-US" sz="1600" dirty="0" smtClean="0"/>
              <a:t>DMAT:  Disaster Medical Assistance Team</a:t>
            </a:r>
          </a:p>
          <a:p>
            <a:r>
              <a:rPr lang="en-US" sz="1600" dirty="0" smtClean="0"/>
              <a:t>DMORT:  Disaster Mortuary Operational Response Team</a:t>
            </a:r>
          </a:p>
          <a:p>
            <a:r>
              <a:rPr lang="en-US" sz="1600" dirty="0" smtClean="0"/>
              <a:t>EMAC:  Emergency Management Assistance Compact</a:t>
            </a:r>
          </a:p>
          <a:p>
            <a:r>
              <a:rPr lang="en-US" sz="1600" dirty="0" smtClean="0"/>
              <a:t>EMG:  Emergency Management Group</a:t>
            </a:r>
          </a:p>
          <a:p>
            <a:r>
              <a:rPr lang="en-US" sz="1600" dirty="0" smtClean="0"/>
              <a:t>ESF:  Emergency Support Function</a:t>
            </a:r>
          </a:p>
          <a:p>
            <a:r>
              <a:rPr lang="en-US" sz="1600" dirty="0" smtClean="0"/>
              <a:t>FCC:  Federal Coordinating Center</a:t>
            </a:r>
          </a:p>
          <a:p>
            <a:r>
              <a:rPr lang="en-US" sz="1600" dirty="0" smtClean="0"/>
              <a:t>FMS:  Federal Medical Station</a:t>
            </a:r>
          </a:p>
          <a:p>
            <a:r>
              <a:rPr lang="en-US" sz="1600" dirty="0" smtClean="0"/>
              <a:t>IRCT:  Incident Response Coordination Team</a:t>
            </a:r>
          </a:p>
        </p:txBody>
      </p:sp>
      <p:sp>
        <p:nvSpPr>
          <p:cNvPr id="4" name="Content Placeholder 3"/>
          <p:cNvSpPr>
            <a:spLocks noGrp="1"/>
          </p:cNvSpPr>
          <p:nvPr>
            <p:ph sz="half" idx="2"/>
          </p:nvPr>
        </p:nvSpPr>
        <p:spPr>
          <a:xfrm>
            <a:off x="4648200" y="1600200"/>
            <a:ext cx="4191000" cy="4525963"/>
          </a:xfrm>
        </p:spPr>
        <p:txBody>
          <a:bodyPr/>
          <a:lstStyle/>
          <a:p>
            <a:r>
              <a:rPr lang="en-US" sz="1600" dirty="0" smtClean="0"/>
              <a:t>MA:  Mission Assignment</a:t>
            </a:r>
          </a:p>
          <a:p>
            <a:r>
              <a:rPr lang="en-US" sz="1600" dirty="0" smtClean="0"/>
              <a:t>MRC:  Medical Reserve Corps </a:t>
            </a:r>
          </a:p>
          <a:p>
            <a:r>
              <a:rPr lang="en-US" sz="1600" dirty="0" smtClean="0"/>
              <a:t>NDMS:  National Disaster Medical System</a:t>
            </a:r>
          </a:p>
          <a:p>
            <a:r>
              <a:rPr lang="en-US" sz="1600" dirty="0" smtClean="0"/>
              <a:t>NRF:  National Response Framework</a:t>
            </a:r>
          </a:p>
          <a:p>
            <a:r>
              <a:rPr lang="en-US" sz="1600" dirty="0" smtClean="0"/>
              <a:t>NSSE:  National Special Security Event</a:t>
            </a:r>
          </a:p>
          <a:p>
            <a:r>
              <a:rPr lang="en-US" sz="1600" dirty="0" smtClean="0"/>
              <a:t>NTSB:  National Transportation Safety Board</a:t>
            </a:r>
          </a:p>
          <a:p>
            <a:r>
              <a:rPr lang="en-US" sz="1600" dirty="0" smtClean="0"/>
              <a:t>PAHPA:  Pandemic and All Hazards Preparedness Act</a:t>
            </a:r>
          </a:p>
          <a:p>
            <a:r>
              <a:rPr lang="en-US" sz="1600" dirty="0" smtClean="0"/>
              <a:t>PHE:  Public Health Emergency</a:t>
            </a:r>
          </a:p>
          <a:p>
            <a:r>
              <a:rPr lang="en-US" sz="1600" dirty="0" smtClean="0"/>
              <a:t>PHS:  US Public Health Service</a:t>
            </a:r>
          </a:p>
          <a:p>
            <a:r>
              <a:rPr lang="en-US" sz="1600" dirty="0" smtClean="0"/>
              <a:t>PSOW:  Pre-scripted Statement of Work</a:t>
            </a:r>
          </a:p>
          <a:p>
            <a:r>
              <a:rPr lang="en-US" sz="1600" dirty="0" smtClean="0"/>
              <a:t>RDF:  Rapid Deployment Force</a:t>
            </a:r>
          </a:p>
          <a:p>
            <a:r>
              <a:rPr lang="en-US" sz="1600" dirty="0" smtClean="0"/>
              <a:t>REC:  Regional Emergency Coordinator</a:t>
            </a:r>
          </a:p>
          <a:p>
            <a:r>
              <a:rPr lang="en-US" sz="1600" dirty="0" smtClean="0"/>
              <a:t>SOC:  Secretary’s Operation Center</a:t>
            </a:r>
          </a:p>
          <a:p>
            <a:endParaRPr lang="en-US" sz="1600" dirty="0"/>
          </a:p>
        </p:txBody>
      </p:sp>
    </p:spTree>
    <p:extLst>
      <p:ext uri="{BB962C8B-B14F-4D97-AF65-F5344CB8AC3E}">
        <p14:creationId xmlns:p14="http://schemas.microsoft.com/office/powerpoint/2010/main" val="926281922"/>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z="3200" dirty="0" smtClean="0"/>
              <a:t>Current Parts and Pieces</a:t>
            </a:r>
          </a:p>
        </p:txBody>
      </p:sp>
      <p:sp>
        <p:nvSpPr>
          <p:cNvPr id="5124" name="Slide Number Placeholder 2"/>
          <p:cNvSpPr>
            <a:spLocks noGrp="1"/>
          </p:cNvSpPr>
          <p:nvPr>
            <p:ph type="sldNum" sz="quarter" idx="11"/>
          </p:nvPr>
        </p:nvSpPr>
        <p:spPr>
          <a:xfrm>
            <a:off x="8518848" y="6200249"/>
            <a:ext cx="472751" cy="302045"/>
          </a:xfrm>
        </p:spPr>
        <p:txBody>
          <a:bodyPr/>
          <a:lstStyle/>
          <a:p>
            <a:fld id="{B3051A81-8C8F-45EE-9D13-384537656B85}" type="slidenum">
              <a:rPr lang="en-US" smtClean="0"/>
              <a:pPr/>
              <a:t>20</a:t>
            </a:fld>
            <a:endParaRPr lang="en-US" smtClean="0"/>
          </a:p>
        </p:txBody>
      </p:sp>
      <p:sp>
        <p:nvSpPr>
          <p:cNvPr id="10243" name="Content Placeholder 3"/>
          <p:cNvSpPr>
            <a:spLocks noGrp="1"/>
          </p:cNvSpPr>
          <p:nvPr>
            <p:ph idx="4294967295"/>
          </p:nvPr>
        </p:nvSpPr>
        <p:spPr>
          <a:xfrm>
            <a:off x="152400" y="1143000"/>
            <a:ext cx="8305800" cy="5689600"/>
          </a:xfrm>
          <a:prstGeom prst="rect">
            <a:avLst/>
          </a:prstGeom>
        </p:spPr>
        <p:txBody>
          <a:bodyPr/>
          <a:lstStyle/>
          <a:p>
            <a:pPr>
              <a:spcBef>
                <a:spcPts val="400"/>
              </a:spcBef>
              <a:defRPr/>
            </a:pPr>
            <a:r>
              <a:rPr lang="en-US" sz="2000" dirty="0" smtClean="0"/>
              <a:t>HHS</a:t>
            </a:r>
          </a:p>
          <a:p>
            <a:pPr lvl="1">
              <a:spcBef>
                <a:spcPts val="400"/>
              </a:spcBef>
              <a:defRPr/>
            </a:pPr>
            <a:r>
              <a:rPr lang="en-US" sz="2000" dirty="0" smtClean="0"/>
              <a:t>Mobile Acute Care Strike Team</a:t>
            </a:r>
          </a:p>
          <a:p>
            <a:pPr lvl="1">
              <a:spcBef>
                <a:spcPts val="400"/>
              </a:spcBef>
              <a:defRPr/>
            </a:pPr>
            <a:r>
              <a:rPr lang="en-US" sz="2000" dirty="0" smtClean="0"/>
              <a:t>Service Access Team</a:t>
            </a:r>
          </a:p>
          <a:p>
            <a:pPr lvl="1">
              <a:spcBef>
                <a:spcPts val="400"/>
              </a:spcBef>
              <a:defRPr/>
            </a:pPr>
            <a:r>
              <a:rPr lang="en-US" sz="2000" dirty="0" smtClean="0"/>
              <a:t>Joint Patient Assessment and Tracking System (JPATS) Team</a:t>
            </a:r>
          </a:p>
          <a:p>
            <a:pPr>
              <a:spcBef>
                <a:spcPts val="400"/>
              </a:spcBef>
              <a:defRPr/>
            </a:pPr>
            <a:r>
              <a:rPr lang="en-US" sz="2000" dirty="0" err="1" smtClean="0"/>
              <a:t>DoD</a:t>
            </a:r>
            <a:endParaRPr lang="en-US" sz="2000" dirty="0" smtClean="0"/>
          </a:p>
          <a:p>
            <a:pPr lvl="1">
              <a:spcBef>
                <a:spcPts val="400"/>
              </a:spcBef>
              <a:defRPr/>
            </a:pPr>
            <a:r>
              <a:rPr lang="en-US" sz="2000" dirty="0" smtClean="0"/>
              <a:t>Disaster </a:t>
            </a:r>
            <a:r>
              <a:rPr lang="en-US" sz="2000" dirty="0" err="1" smtClean="0"/>
              <a:t>Aeromedical</a:t>
            </a:r>
            <a:r>
              <a:rPr lang="en-US" sz="2000" dirty="0" smtClean="0"/>
              <a:t> Staging Facility (DASF)</a:t>
            </a:r>
          </a:p>
          <a:p>
            <a:pPr lvl="1">
              <a:spcBef>
                <a:spcPts val="400"/>
              </a:spcBef>
              <a:defRPr/>
            </a:pPr>
            <a:r>
              <a:rPr lang="en-US" sz="2000" dirty="0" smtClean="0"/>
              <a:t>Global Patient Movement Integration Center (GPMIC) / TRAC2ES</a:t>
            </a:r>
          </a:p>
          <a:p>
            <a:pPr lvl="1">
              <a:spcBef>
                <a:spcPts val="400"/>
              </a:spcBef>
              <a:defRPr/>
            </a:pPr>
            <a:r>
              <a:rPr lang="en-US" sz="2000" dirty="0" smtClean="0"/>
              <a:t>Tactical Airlift Control Center (TACC) / Fixed-winged airlift</a:t>
            </a:r>
          </a:p>
          <a:p>
            <a:pPr lvl="1">
              <a:spcBef>
                <a:spcPts val="400"/>
              </a:spcBef>
              <a:defRPr/>
            </a:pPr>
            <a:r>
              <a:rPr lang="en-US" sz="2000" dirty="0" smtClean="0"/>
              <a:t>FCCs / Patient Reception Area</a:t>
            </a:r>
          </a:p>
          <a:p>
            <a:pPr>
              <a:spcBef>
                <a:spcPts val="400"/>
              </a:spcBef>
              <a:defRPr/>
            </a:pPr>
            <a:r>
              <a:rPr lang="en-US" sz="2000" dirty="0" smtClean="0"/>
              <a:t>VA</a:t>
            </a:r>
          </a:p>
          <a:p>
            <a:pPr lvl="1">
              <a:spcBef>
                <a:spcPts val="400"/>
              </a:spcBef>
              <a:defRPr/>
            </a:pPr>
            <a:r>
              <a:rPr lang="en-US" sz="2000" dirty="0" smtClean="0"/>
              <a:t>FCCs / Patient Reception Area</a:t>
            </a:r>
          </a:p>
          <a:p>
            <a:pPr lvl="1">
              <a:spcBef>
                <a:spcPts val="400"/>
              </a:spcBef>
              <a:defRPr/>
            </a:pPr>
            <a:r>
              <a:rPr lang="en-US" sz="2000" dirty="0" smtClean="0"/>
              <a:t>Litter teams</a:t>
            </a:r>
          </a:p>
          <a:p>
            <a:pPr>
              <a:spcBef>
                <a:spcPts val="400"/>
              </a:spcBef>
              <a:defRPr/>
            </a:pPr>
            <a:r>
              <a:rPr lang="en-US" sz="2000" dirty="0" smtClean="0"/>
              <a:t>Other</a:t>
            </a:r>
          </a:p>
          <a:p>
            <a:pPr lvl="1">
              <a:spcBef>
                <a:spcPts val="400"/>
              </a:spcBef>
              <a:defRPr/>
            </a:pPr>
            <a:r>
              <a:rPr lang="en-US" sz="2000" dirty="0" smtClean="0"/>
              <a:t>NDMS Hospitals</a:t>
            </a:r>
          </a:p>
          <a:p>
            <a:pPr lvl="1">
              <a:spcBef>
                <a:spcPts val="400"/>
              </a:spcBef>
              <a:defRPr/>
            </a:pPr>
            <a:r>
              <a:rPr lang="en-US" sz="2000" dirty="0" smtClean="0"/>
              <a:t>National Ambulance Contract</a:t>
            </a:r>
          </a:p>
        </p:txBody>
      </p:sp>
      <p:pic>
        <p:nvPicPr>
          <p:cNvPr id="5128" name="Picture 7" descr="US TransCom.png"/>
          <p:cNvPicPr>
            <a:picLocks noChangeAspect="1"/>
          </p:cNvPicPr>
          <p:nvPr/>
        </p:nvPicPr>
        <p:blipFill>
          <a:blip r:embed="rId2" cstate="print"/>
          <a:srcRect/>
          <a:stretch>
            <a:fillRect/>
          </a:stretch>
        </p:blipFill>
        <p:spPr bwMode="auto">
          <a:xfrm>
            <a:off x="6983289" y="2603462"/>
            <a:ext cx="798513" cy="792162"/>
          </a:xfrm>
          <a:prstGeom prst="rect">
            <a:avLst/>
          </a:prstGeom>
          <a:noFill/>
          <a:ln w="9525">
            <a:noFill/>
            <a:miter lim="800000"/>
            <a:headEnd/>
            <a:tailEnd/>
          </a:ln>
        </p:spPr>
      </p:pic>
      <p:pic>
        <p:nvPicPr>
          <p:cNvPr id="5129" name="Picture 9" descr="AMC2.jpg"/>
          <p:cNvPicPr>
            <a:picLocks noChangeAspect="1"/>
          </p:cNvPicPr>
          <p:nvPr/>
        </p:nvPicPr>
        <p:blipFill>
          <a:blip r:embed="rId3" cstate="print"/>
          <a:srcRect/>
          <a:stretch>
            <a:fillRect/>
          </a:stretch>
        </p:blipFill>
        <p:spPr bwMode="auto">
          <a:xfrm>
            <a:off x="7945191" y="2593286"/>
            <a:ext cx="787400" cy="777875"/>
          </a:xfrm>
          <a:prstGeom prst="rect">
            <a:avLst/>
          </a:prstGeom>
          <a:noFill/>
          <a:ln w="9525">
            <a:noFill/>
            <a:miter lim="800000"/>
            <a:headEnd/>
            <a:tailEnd/>
          </a:ln>
        </p:spPr>
      </p:pic>
      <p:pic>
        <p:nvPicPr>
          <p:cNvPr id="5130" name="Picture 10" descr="ANG-Seal-full.gif"/>
          <p:cNvPicPr>
            <a:picLocks noChangeAspect="1"/>
          </p:cNvPicPr>
          <p:nvPr/>
        </p:nvPicPr>
        <p:blipFill>
          <a:blip r:embed="rId4" cstate="print"/>
          <a:srcRect/>
          <a:stretch>
            <a:fillRect/>
          </a:stretch>
        </p:blipFill>
        <p:spPr bwMode="auto">
          <a:xfrm>
            <a:off x="7781802" y="3639344"/>
            <a:ext cx="695325" cy="696912"/>
          </a:xfrm>
          <a:prstGeom prst="rect">
            <a:avLst/>
          </a:prstGeom>
          <a:noFill/>
          <a:ln w="9525">
            <a:noFill/>
            <a:miter lim="800000"/>
            <a:headEnd/>
            <a:tailEnd/>
          </a:ln>
        </p:spPr>
      </p:pic>
      <p:pic>
        <p:nvPicPr>
          <p:cNvPr id="5133" name="Picture 13" descr="FEMA small 2.jpg"/>
          <p:cNvPicPr>
            <a:picLocks noChangeAspect="1"/>
          </p:cNvPicPr>
          <p:nvPr/>
        </p:nvPicPr>
        <p:blipFill>
          <a:blip r:embed="rId5" cstate="print"/>
          <a:srcRect/>
          <a:stretch>
            <a:fillRect/>
          </a:stretch>
        </p:blipFill>
        <p:spPr bwMode="auto">
          <a:xfrm>
            <a:off x="4620019" y="5645958"/>
            <a:ext cx="728663" cy="727075"/>
          </a:xfrm>
          <a:prstGeom prst="rect">
            <a:avLst/>
          </a:prstGeom>
          <a:noFill/>
          <a:ln w="9525">
            <a:noFill/>
            <a:miter lim="800000"/>
            <a:headEnd/>
            <a:tailEnd/>
          </a:ln>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2200" y="1471397"/>
            <a:ext cx="738054" cy="712494"/>
          </a:xfrm>
          <a:prstGeom prst="rect">
            <a:avLst/>
          </a:prstGeom>
        </p:spPr>
      </p:pic>
      <p:sp>
        <p:nvSpPr>
          <p:cNvPr id="125954" name="AutoShape 2" descr="Image result for dod seal"/>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 name="Picture 16" descr="NDMS.png"/>
          <p:cNvPicPr>
            <a:picLocks noChangeAspect="1"/>
          </p:cNvPicPr>
          <p:nvPr/>
        </p:nvPicPr>
        <p:blipFill>
          <a:blip r:embed="rId7" cstate="print"/>
          <a:stretch>
            <a:fillRect/>
          </a:stretch>
        </p:blipFill>
        <p:spPr>
          <a:xfrm>
            <a:off x="5029200" y="1447800"/>
            <a:ext cx="685803" cy="685803"/>
          </a:xfrm>
          <a:prstGeom prst="rect">
            <a:avLst/>
          </a:prstGeom>
        </p:spPr>
      </p:pic>
      <p:pic>
        <p:nvPicPr>
          <p:cNvPr id="18" name="Picture 17" descr="NDMS.png"/>
          <p:cNvPicPr>
            <a:picLocks noChangeAspect="1"/>
          </p:cNvPicPr>
          <p:nvPr/>
        </p:nvPicPr>
        <p:blipFill>
          <a:blip r:embed="rId7" cstate="print"/>
          <a:stretch>
            <a:fillRect/>
          </a:stretch>
        </p:blipFill>
        <p:spPr>
          <a:xfrm>
            <a:off x="5715003" y="5645958"/>
            <a:ext cx="685803" cy="685803"/>
          </a:xfrm>
          <a:prstGeom prst="rect">
            <a:avLst/>
          </a:prstGeom>
        </p:spPr>
      </p:pic>
      <p:pic>
        <p:nvPicPr>
          <p:cNvPr id="22" name="Picture 21" descr="Dod-seal.png"/>
          <p:cNvPicPr>
            <a:picLocks noChangeAspect="1"/>
          </p:cNvPicPr>
          <p:nvPr/>
        </p:nvPicPr>
        <p:blipFill>
          <a:blip r:embed="rId8" cstate="print"/>
          <a:stretch>
            <a:fillRect/>
          </a:stretch>
        </p:blipFill>
        <p:spPr>
          <a:xfrm>
            <a:off x="6134100" y="2657215"/>
            <a:ext cx="685800" cy="684657"/>
          </a:xfrm>
          <a:prstGeom prst="rect">
            <a:avLst/>
          </a:prstGeom>
        </p:spPr>
      </p:pic>
      <p:pic>
        <p:nvPicPr>
          <p:cNvPr id="23" name="Picture 22" descr="Seal_of_the_United_States_Department_of_Veterans_Affairs_(1989-2012)_svg.png"/>
          <p:cNvPicPr>
            <a:picLocks noChangeAspect="1"/>
          </p:cNvPicPr>
          <p:nvPr/>
        </p:nvPicPr>
        <p:blipFill>
          <a:blip r:embed="rId9" cstate="print"/>
          <a:stretch>
            <a:fillRect/>
          </a:stretch>
        </p:blipFill>
        <p:spPr>
          <a:xfrm>
            <a:off x="5005782" y="4572000"/>
            <a:ext cx="685800" cy="685130"/>
          </a:xfrm>
          <a:prstGeom prst="rect">
            <a:avLst/>
          </a:prstGeom>
        </p:spPr>
      </p:pic>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Feds can only move limited number of patients with limited transport resources.</a:t>
            </a:r>
          </a:p>
          <a:p>
            <a:r>
              <a:rPr lang="en-US" dirty="0" smtClean="0"/>
              <a:t>Additional APOEs problematic for AE</a:t>
            </a:r>
          </a:p>
          <a:p>
            <a:pPr lvl="1"/>
            <a:r>
              <a:rPr lang="en-US" dirty="0" err="1" smtClean="0"/>
              <a:t>DoD</a:t>
            </a:r>
            <a:r>
              <a:rPr lang="en-US" dirty="0" smtClean="0"/>
              <a:t> will not move:</a:t>
            </a:r>
          </a:p>
          <a:p>
            <a:pPr marL="855663" lvl="2"/>
            <a:r>
              <a:rPr lang="en-US" dirty="0" smtClean="0"/>
              <a:t>List of approx 15 no-fly conditions (e.g., must be 72 hours post-op, Seizure with in last 2 weeks, </a:t>
            </a:r>
            <a:r>
              <a:rPr lang="en-US" dirty="0" err="1" smtClean="0"/>
              <a:t>Hgb</a:t>
            </a:r>
            <a:r>
              <a:rPr lang="en-US" dirty="0" smtClean="0"/>
              <a:t> &lt;8.5)</a:t>
            </a:r>
            <a:r>
              <a:rPr lang="en-US" b="1" dirty="0" smtClean="0">
                <a:solidFill>
                  <a:srgbClr val="FF0000"/>
                </a:solidFill>
              </a:rPr>
              <a:t> </a:t>
            </a:r>
          </a:p>
          <a:p>
            <a:pPr marL="855663" lvl="2"/>
            <a:r>
              <a:rPr lang="en-US" dirty="0" smtClean="0"/>
              <a:t>Pediatric/neonate patients</a:t>
            </a:r>
          </a:p>
          <a:p>
            <a:pPr marL="855663" lvl="2"/>
            <a:r>
              <a:rPr lang="en-US" dirty="0" smtClean="0"/>
              <a:t>True burn patients requiring burn teams to transport</a:t>
            </a:r>
          </a:p>
          <a:p>
            <a:pPr marL="855663" lvl="2"/>
            <a:r>
              <a:rPr lang="en-US" dirty="0" smtClean="0"/>
              <a:t>Un-restrained psych patients…require chemical restraints</a:t>
            </a:r>
          </a:p>
          <a:p>
            <a:r>
              <a:rPr lang="en-US" dirty="0" smtClean="0"/>
              <a:t>National Ambulance Contract not the panacea—it is intended to </a:t>
            </a:r>
            <a:r>
              <a:rPr lang="en-US" b="1" u="sng" dirty="0" smtClean="0"/>
              <a:t>augment</a:t>
            </a:r>
            <a:r>
              <a:rPr lang="en-US" dirty="0" smtClean="0"/>
              <a:t> state and local resources</a:t>
            </a:r>
          </a:p>
        </p:txBody>
      </p:sp>
      <p:sp>
        <p:nvSpPr>
          <p:cNvPr id="2" name="Title 1"/>
          <p:cNvSpPr>
            <a:spLocks noGrp="1"/>
          </p:cNvSpPr>
          <p:nvPr>
            <p:ph type="title"/>
          </p:nvPr>
        </p:nvSpPr>
        <p:spPr/>
        <p:txBody>
          <a:bodyPr/>
          <a:lstStyle/>
          <a:p>
            <a:r>
              <a:rPr lang="en-US" dirty="0" smtClean="0"/>
              <a:t>Limitations/Gaps</a:t>
            </a:r>
            <a:endParaRPr lang="en-US" dirty="0"/>
          </a:p>
        </p:txBody>
      </p:sp>
      <p:sp>
        <p:nvSpPr>
          <p:cNvPr id="3" name="Slide Number Placeholder 2"/>
          <p:cNvSpPr>
            <a:spLocks noGrp="1"/>
          </p:cNvSpPr>
          <p:nvPr>
            <p:ph type="sldNum" sz="quarter" idx="4294967295"/>
          </p:nvPr>
        </p:nvSpPr>
        <p:spPr>
          <a:xfrm>
            <a:off x="8670925" y="6456363"/>
            <a:ext cx="473075" cy="303212"/>
          </a:xfrm>
        </p:spPr>
        <p:txBody>
          <a:bodyPr/>
          <a:lstStyle/>
          <a:p>
            <a:pPr>
              <a:defRPr/>
            </a:pPr>
            <a:fld id="{17458236-D295-4081-AE75-85938893AF03}"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pPr>
              <a:defRPr/>
            </a:pPr>
            <a:r>
              <a:rPr lang="en-US" dirty="0" smtClean="0"/>
              <a:t>ESF #8 Patient Movement Planning Factors</a:t>
            </a:r>
            <a:endParaRPr lang="en-US" dirty="0"/>
          </a:p>
        </p:txBody>
      </p:sp>
      <p:sp>
        <p:nvSpPr>
          <p:cNvPr id="5" name="Subtitle 4"/>
          <p:cNvSpPr>
            <a:spLocks noGrp="1"/>
          </p:cNvSpPr>
          <p:nvPr>
            <p:ph type="subTitle" sz="quarter" idx="1"/>
          </p:nvPr>
        </p:nvSpPr>
        <p:spPr/>
        <p:txBody>
          <a:bodyPr/>
          <a:lstStyle/>
          <a:p>
            <a:pPr>
              <a:defRPr/>
            </a:pPr>
            <a:endParaRPr lang="en-US" dirty="0" smtClean="0"/>
          </a:p>
        </p:txBody>
      </p:sp>
      <p:sp>
        <p:nvSpPr>
          <p:cNvPr id="124930" name="AutoShape 2" descr="Image result for dod seal"/>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4932" name="AutoShape 4" descr="Image result for dod seal"/>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Contraindications for </a:t>
            </a:r>
            <a:r>
              <a:rPr lang="en-US" sz="2400" dirty="0" err="1" smtClean="0"/>
              <a:t>DoD</a:t>
            </a:r>
            <a:r>
              <a:rPr lang="en-US" sz="2400" dirty="0" smtClean="0"/>
              <a:t> </a:t>
            </a:r>
            <a:r>
              <a:rPr lang="en-US" sz="2400" dirty="0" err="1" smtClean="0"/>
              <a:t>Aeromedical</a:t>
            </a:r>
            <a:r>
              <a:rPr lang="en-US" sz="2400" dirty="0" smtClean="0"/>
              <a:t> Evacuation</a:t>
            </a:r>
            <a:endParaRPr lang="en-US" sz="2400" dirty="0"/>
          </a:p>
        </p:txBody>
      </p:sp>
      <p:sp>
        <p:nvSpPr>
          <p:cNvPr id="2" name="Text Placeholder 1"/>
          <p:cNvSpPr>
            <a:spLocks noGrp="1"/>
          </p:cNvSpPr>
          <p:nvPr>
            <p:ph sz="half" idx="2"/>
          </p:nvPr>
        </p:nvSpPr>
        <p:spPr/>
        <p:txBody>
          <a:bodyPr/>
          <a:lstStyle/>
          <a:p>
            <a:r>
              <a:rPr lang="en-US" sz="2000" dirty="0" smtClean="0"/>
              <a:t>Any medical condition not stabilized</a:t>
            </a:r>
          </a:p>
          <a:p>
            <a:r>
              <a:rPr lang="en-US" sz="2000" dirty="0" smtClean="0"/>
              <a:t>Pregnancy &gt; 34 weeks</a:t>
            </a:r>
          </a:p>
          <a:p>
            <a:r>
              <a:rPr lang="en-US" sz="2000" dirty="0" smtClean="0"/>
              <a:t>Hemorrhaging (</a:t>
            </a:r>
            <a:r>
              <a:rPr lang="en-US" sz="2000" dirty="0" err="1" smtClean="0"/>
              <a:t>Hgb</a:t>
            </a:r>
            <a:r>
              <a:rPr lang="en-US" sz="2000" dirty="0" smtClean="0"/>
              <a:t> &lt;8.5)</a:t>
            </a:r>
          </a:p>
          <a:p>
            <a:r>
              <a:rPr lang="en-US" sz="2000" dirty="0" smtClean="0"/>
              <a:t>Post-op &lt;72 hours</a:t>
            </a:r>
          </a:p>
          <a:p>
            <a:r>
              <a:rPr lang="en-US" sz="2000" dirty="0" smtClean="0"/>
              <a:t>Acute Coronary Syndrome</a:t>
            </a:r>
          </a:p>
          <a:p>
            <a:r>
              <a:rPr lang="en-US" sz="2000" dirty="0" smtClean="0"/>
              <a:t>Post procedure &lt; 7 days</a:t>
            </a:r>
          </a:p>
          <a:p>
            <a:pPr lvl="1"/>
            <a:r>
              <a:rPr lang="en-US" sz="2000" dirty="0" smtClean="0"/>
              <a:t>Open-heart surgery</a:t>
            </a:r>
          </a:p>
          <a:p>
            <a:pPr lvl="1"/>
            <a:r>
              <a:rPr lang="en-US" sz="2000" dirty="0" smtClean="0"/>
              <a:t>Craniotomy</a:t>
            </a:r>
          </a:p>
          <a:p>
            <a:pPr lvl="1"/>
            <a:r>
              <a:rPr lang="en-US" sz="2000" dirty="0" smtClean="0"/>
              <a:t>Spinal surgery</a:t>
            </a:r>
            <a:endParaRPr lang="en-US" sz="2000" dirty="0"/>
          </a:p>
        </p:txBody>
      </p:sp>
      <p:sp>
        <p:nvSpPr>
          <p:cNvPr id="10" name="Content Placeholder 9"/>
          <p:cNvSpPr>
            <a:spLocks noGrp="1"/>
          </p:cNvSpPr>
          <p:nvPr>
            <p:ph sz="quarter" idx="4"/>
          </p:nvPr>
        </p:nvSpPr>
        <p:spPr/>
        <p:txBody>
          <a:bodyPr/>
          <a:lstStyle/>
          <a:p>
            <a:r>
              <a:rPr lang="en-US" sz="2000" dirty="0" smtClean="0"/>
              <a:t>Untreated </a:t>
            </a:r>
            <a:r>
              <a:rPr lang="en-US" sz="2000" dirty="0" err="1" smtClean="0"/>
              <a:t>pneumothorax</a:t>
            </a:r>
            <a:endParaRPr lang="en-US" sz="2000" dirty="0" smtClean="0"/>
          </a:p>
          <a:p>
            <a:r>
              <a:rPr lang="en-US" sz="2000" dirty="0" err="1" smtClean="0"/>
              <a:t>Pneumocephalus</a:t>
            </a:r>
            <a:endParaRPr lang="en-US" sz="2000" dirty="0" smtClean="0"/>
          </a:p>
          <a:p>
            <a:r>
              <a:rPr lang="en-US" sz="2000" dirty="0" smtClean="0"/>
              <a:t>Seizure with in last 2 weeks</a:t>
            </a:r>
          </a:p>
          <a:p>
            <a:r>
              <a:rPr lang="en-US" sz="2000" dirty="0" smtClean="0"/>
              <a:t>New onset cardiac </a:t>
            </a:r>
            <a:r>
              <a:rPr lang="en-US" sz="2000" dirty="0" err="1" smtClean="0"/>
              <a:t>dysrhythmia</a:t>
            </a:r>
            <a:endParaRPr lang="en-US" sz="2000" dirty="0" smtClean="0"/>
          </a:p>
          <a:p>
            <a:r>
              <a:rPr lang="en-US" sz="2000" dirty="0" err="1" smtClean="0"/>
              <a:t>Unbivalved</a:t>
            </a:r>
            <a:r>
              <a:rPr lang="en-US" sz="2000" dirty="0" smtClean="0"/>
              <a:t> orthopedic casts</a:t>
            </a:r>
          </a:p>
          <a:p>
            <a:r>
              <a:rPr lang="en-US" sz="2000" dirty="0" smtClean="0"/>
              <a:t>Communicable disease</a:t>
            </a:r>
          </a:p>
          <a:p>
            <a:r>
              <a:rPr lang="en-US" sz="2000" dirty="0" smtClean="0"/>
              <a:t>Respiratory isolation including possible TB</a:t>
            </a:r>
          </a:p>
          <a:p>
            <a:r>
              <a:rPr lang="en-US" sz="2000" dirty="0" smtClean="0"/>
              <a:t>Agitation or other behavior distracting to flight</a:t>
            </a:r>
          </a:p>
          <a:p>
            <a:r>
              <a:rPr lang="en-US" sz="2000" dirty="0" smtClean="0"/>
              <a:t>Decompression Sickness</a:t>
            </a:r>
          </a:p>
          <a:p>
            <a:endParaRPr lang="en-US" sz="2000" dirty="0"/>
          </a:p>
        </p:txBody>
      </p:sp>
      <p:sp>
        <p:nvSpPr>
          <p:cNvPr id="9" name="Slide Number Placeholder 4"/>
          <p:cNvSpPr>
            <a:spLocks noGrp="1"/>
          </p:cNvSpPr>
          <p:nvPr>
            <p:ph type="sldNum" sz="quarter" idx="12"/>
          </p:nvPr>
        </p:nvSpPr>
        <p:spPr/>
        <p:txBody>
          <a:bodyPr/>
          <a:lstStyle/>
          <a:p>
            <a:fld id="{1C0DA654-58C7-4577-9E5F-C0645C9C68FA}" type="slidenum">
              <a:rPr lang="en-US" smtClean="0"/>
              <a:pPr/>
              <a:t>23</a:t>
            </a:fld>
            <a:endParaRPr lang="en-US" dirty="0"/>
          </a:p>
        </p:txBody>
      </p:sp>
      <p:sp>
        <p:nvSpPr>
          <p:cNvPr id="5" name="Rectangle 4"/>
          <p:cNvSpPr>
            <a:spLocks noChangeArrowheads="1"/>
          </p:cNvSpPr>
          <p:nvPr/>
        </p:nvSpPr>
        <p:spPr bwMode="auto">
          <a:xfrm>
            <a:off x="7253288" y="30163"/>
            <a:ext cx="1890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nchorCtr="1">
            <a:spAutoFit/>
          </a:bodyPr>
          <a:lstStyle/>
          <a:p>
            <a:pPr algn="l" defTabSz="871538" eaLnBrk="0" hangingPunct="0"/>
            <a:r>
              <a:rPr lang="en-US" sz="1200" dirty="0">
                <a:solidFill>
                  <a:srgbClr val="339933"/>
                </a:solidFill>
              </a:rPr>
              <a:t>UNCLASSIFIED</a:t>
            </a:r>
          </a:p>
        </p:txBody>
      </p:sp>
    </p:spTree>
    <p:extLst>
      <p:ext uri="{BB962C8B-B14F-4D97-AF65-F5344CB8AC3E}">
        <p14:creationId xmlns:p14="http://schemas.microsoft.com/office/powerpoint/2010/main" val="369805021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600" dirty="0" smtClean="0"/>
              <a:t>Timelines</a:t>
            </a:r>
            <a:endParaRPr lang="en-US" sz="3600"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17458236-D295-4081-AE75-85938893AF03}"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2"/>
          <p:cNvSpPr>
            <a:spLocks noGrp="1"/>
          </p:cNvSpPr>
          <p:nvPr>
            <p:ph type="sldNum" sz="quarter" idx="11"/>
          </p:nvPr>
        </p:nvSpPr>
        <p:spPr>
          <a:xfrm>
            <a:off x="457200" y="6251575"/>
            <a:ext cx="2133600" cy="476250"/>
          </a:xfrm>
          <a:noFill/>
        </p:spPr>
        <p:txBody>
          <a:bodyPr/>
          <a:lstStyle/>
          <a:p>
            <a:pPr algn="l"/>
            <a:fld id="{7837D8BF-0CED-4157-994B-7DCF476D68EC}" type="slidenum">
              <a:rPr lang="en-US" smtClean="0">
                <a:latin typeface="Arial" pitchFamily="34" charset="0"/>
                <a:cs typeface="Arial" pitchFamily="34" charset="0"/>
              </a:rPr>
              <a:pPr algn="l"/>
              <a:t>25</a:t>
            </a:fld>
            <a:endParaRPr lang="en-US" smtClean="0">
              <a:latin typeface="Arial" pitchFamily="34" charset="0"/>
              <a:cs typeface="Arial" pitchFamily="34" charset="0"/>
            </a:endParaRPr>
          </a:p>
        </p:txBody>
      </p:sp>
      <p:sp>
        <p:nvSpPr>
          <p:cNvPr id="7171" name="AutoShape 30"/>
          <p:cNvSpPr>
            <a:spLocks noChangeArrowheads="1"/>
          </p:cNvSpPr>
          <p:nvPr/>
        </p:nvSpPr>
        <p:spPr bwMode="auto">
          <a:xfrm>
            <a:off x="1584325" y="4570413"/>
            <a:ext cx="250825" cy="1081087"/>
          </a:xfrm>
          <a:prstGeom prst="downArrow">
            <a:avLst>
              <a:gd name="adj1" fmla="val 50000"/>
              <a:gd name="adj2" fmla="val 107753"/>
            </a:avLst>
          </a:prstGeom>
          <a:solidFill>
            <a:srgbClr val="008000"/>
          </a:solidFill>
          <a:ln w="9525">
            <a:solidFill>
              <a:schemeClr val="tx1"/>
            </a:solidFill>
            <a:miter lim="800000"/>
            <a:headEnd/>
            <a:tailEnd/>
          </a:ln>
        </p:spPr>
        <p:txBody>
          <a:bodyPr wrap="none" anchor="ctr"/>
          <a:lstStyle/>
          <a:p>
            <a:pPr eaLnBrk="1" hangingPunct="1"/>
            <a:endParaRPr lang="en-US">
              <a:solidFill>
                <a:srgbClr val="000000"/>
              </a:solidFill>
            </a:endParaRPr>
          </a:p>
        </p:txBody>
      </p:sp>
      <p:sp>
        <p:nvSpPr>
          <p:cNvPr id="7172" name="Text Box 10"/>
          <p:cNvSpPr txBox="1">
            <a:spLocks noChangeArrowheads="1"/>
          </p:cNvSpPr>
          <p:nvPr/>
        </p:nvSpPr>
        <p:spPr bwMode="auto">
          <a:xfrm>
            <a:off x="-69850" y="3913188"/>
            <a:ext cx="1082675" cy="457200"/>
          </a:xfrm>
          <a:prstGeom prst="rect">
            <a:avLst/>
          </a:prstGeom>
          <a:noFill/>
          <a:ln w="9525">
            <a:noFill/>
            <a:miter lim="800000"/>
            <a:headEnd/>
            <a:tailEnd/>
          </a:ln>
        </p:spPr>
        <p:txBody>
          <a:bodyPr>
            <a:spAutoFit/>
          </a:bodyPr>
          <a:lstStyle/>
          <a:p>
            <a:pPr algn="ctr" eaLnBrk="1" hangingPunct="1"/>
            <a:r>
              <a:rPr lang="en-US" sz="1200">
                <a:latin typeface="Arial" pitchFamily="34" charset="0"/>
                <a:cs typeface="Arial" pitchFamily="34" charset="0"/>
              </a:rPr>
              <a:t>Request to Move</a:t>
            </a:r>
          </a:p>
        </p:txBody>
      </p:sp>
      <p:sp>
        <p:nvSpPr>
          <p:cNvPr id="7173" name="AutoShape 30"/>
          <p:cNvSpPr>
            <a:spLocks noChangeArrowheads="1"/>
          </p:cNvSpPr>
          <p:nvPr/>
        </p:nvSpPr>
        <p:spPr bwMode="auto">
          <a:xfrm>
            <a:off x="317500" y="4381500"/>
            <a:ext cx="228600" cy="1246188"/>
          </a:xfrm>
          <a:prstGeom prst="downArrow">
            <a:avLst>
              <a:gd name="adj1" fmla="val 50000"/>
              <a:gd name="adj2" fmla="val 136285"/>
            </a:avLst>
          </a:prstGeom>
          <a:solidFill>
            <a:srgbClr val="008000"/>
          </a:solidFill>
          <a:ln w="9525">
            <a:solidFill>
              <a:schemeClr val="tx1"/>
            </a:solidFill>
            <a:miter lim="800000"/>
            <a:headEnd/>
            <a:tailEnd/>
          </a:ln>
        </p:spPr>
        <p:txBody>
          <a:bodyPr wrap="none" anchor="ctr"/>
          <a:lstStyle/>
          <a:p>
            <a:pPr eaLnBrk="1" hangingPunct="1"/>
            <a:endParaRPr lang="en-US">
              <a:solidFill>
                <a:srgbClr val="000000"/>
              </a:solidFill>
            </a:endParaRPr>
          </a:p>
        </p:txBody>
      </p:sp>
      <p:sp>
        <p:nvSpPr>
          <p:cNvPr id="7174" name="AutoShape 14"/>
          <p:cNvSpPr>
            <a:spLocks noChangeArrowheads="1"/>
          </p:cNvSpPr>
          <p:nvPr/>
        </p:nvSpPr>
        <p:spPr bwMode="auto">
          <a:xfrm>
            <a:off x="2590800" y="5830888"/>
            <a:ext cx="3592513" cy="566737"/>
          </a:xfrm>
          <a:prstGeom prst="rightArrow">
            <a:avLst>
              <a:gd name="adj1" fmla="val 45833"/>
              <a:gd name="adj2" fmla="val 49942"/>
            </a:avLst>
          </a:prstGeom>
          <a:solidFill>
            <a:srgbClr val="FFFF00"/>
          </a:solidFill>
          <a:ln w="9525">
            <a:solidFill>
              <a:schemeClr val="tx1"/>
            </a:solidFill>
            <a:miter lim="800000"/>
            <a:headEnd/>
            <a:tailEnd/>
          </a:ln>
        </p:spPr>
        <p:txBody>
          <a:bodyPr wrap="none" anchor="ctr"/>
          <a:lstStyle/>
          <a:p>
            <a:pPr eaLnBrk="1" hangingPunct="1"/>
            <a:r>
              <a:rPr lang="en-US" sz="1500" dirty="0">
                <a:solidFill>
                  <a:srgbClr val="000000"/>
                </a:solidFill>
                <a:latin typeface="Arial" pitchFamily="34" charset="0"/>
                <a:cs typeface="Arial" pitchFamily="34" charset="0"/>
              </a:rPr>
              <a:t>Patient Movement Operations</a:t>
            </a:r>
          </a:p>
        </p:txBody>
      </p:sp>
      <p:grpSp>
        <p:nvGrpSpPr>
          <p:cNvPr id="2" name="Group 69"/>
          <p:cNvGrpSpPr>
            <a:grpSpLocks/>
          </p:cNvGrpSpPr>
          <p:nvPr/>
        </p:nvGrpSpPr>
        <p:grpSpPr bwMode="auto">
          <a:xfrm>
            <a:off x="8180388" y="2362200"/>
            <a:ext cx="574675" cy="276225"/>
            <a:chOff x="7540625" y="2813564"/>
            <a:chExt cx="573712" cy="248988"/>
          </a:xfrm>
        </p:grpSpPr>
        <p:sp>
          <p:nvSpPr>
            <p:cNvPr id="7227" name="Text Box 19"/>
            <p:cNvSpPr txBox="1">
              <a:spLocks noChangeArrowheads="1"/>
            </p:cNvSpPr>
            <p:nvPr/>
          </p:nvSpPr>
          <p:spPr bwMode="auto">
            <a:xfrm>
              <a:off x="7589834" y="2813564"/>
              <a:ext cx="524503" cy="248988"/>
            </a:xfrm>
            <a:prstGeom prst="rect">
              <a:avLst/>
            </a:prstGeom>
            <a:noFill/>
            <a:ln w="9525">
              <a:noFill/>
              <a:miter lim="800000"/>
              <a:headEnd/>
              <a:tailEnd/>
            </a:ln>
          </p:spPr>
          <p:txBody>
            <a:bodyPr wrap="none">
              <a:spAutoFit/>
            </a:bodyPr>
            <a:lstStyle/>
            <a:p>
              <a:pPr eaLnBrk="1" hangingPunct="1"/>
              <a:r>
                <a:rPr lang="en-US" sz="1200">
                  <a:latin typeface="Arial" pitchFamily="34" charset="0"/>
                  <a:cs typeface="Arial" pitchFamily="34" charset="0"/>
                </a:rPr>
                <a:t>1000</a:t>
              </a:r>
            </a:p>
          </p:txBody>
        </p:sp>
        <p:sp>
          <p:nvSpPr>
            <p:cNvPr id="1305610" name="Line 25"/>
            <p:cNvSpPr>
              <a:spLocks noChangeShapeType="1"/>
            </p:cNvSpPr>
            <p:nvPr/>
          </p:nvSpPr>
          <p:spPr bwMode="auto">
            <a:xfrm>
              <a:off x="7540625" y="2953799"/>
              <a:ext cx="114108" cy="0"/>
            </a:xfrm>
            <a:prstGeom prst="line">
              <a:avLst/>
            </a:prstGeom>
            <a:noFill/>
            <a:ln w="31750">
              <a:solidFill>
                <a:schemeClr val="tx1"/>
              </a:solidFill>
              <a:round/>
              <a:headEnd/>
              <a:tailEnd/>
            </a:ln>
            <a:extLst/>
          </p:spPr>
          <p:txBody>
            <a:bodyPr/>
            <a:lstStyle/>
            <a:p>
              <a:pPr>
                <a:defRPr/>
              </a:pPr>
              <a:endParaRPr lang="en-US">
                <a:effectLst>
                  <a:outerShdw blurRad="38100" dist="38100" dir="2700000" algn="tl">
                    <a:srgbClr val="000000">
                      <a:alpha val="43137"/>
                    </a:srgbClr>
                  </a:outerShdw>
                </a:effectLst>
                <a:latin typeface="Arial" pitchFamily="34" charset="0"/>
                <a:cs typeface="Arial" pitchFamily="34" charset="0"/>
              </a:endParaRPr>
            </a:p>
          </p:txBody>
        </p:sp>
      </p:grpSp>
      <p:grpSp>
        <p:nvGrpSpPr>
          <p:cNvPr id="3" name="Group 70"/>
          <p:cNvGrpSpPr>
            <a:grpSpLocks/>
          </p:cNvGrpSpPr>
          <p:nvPr/>
        </p:nvGrpSpPr>
        <p:grpSpPr bwMode="auto">
          <a:xfrm>
            <a:off x="8183563" y="3662363"/>
            <a:ext cx="555625" cy="276225"/>
            <a:chOff x="7540625" y="3360877"/>
            <a:chExt cx="555429" cy="248988"/>
          </a:xfrm>
        </p:grpSpPr>
        <p:sp>
          <p:nvSpPr>
            <p:cNvPr id="7225" name="Text Box 18"/>
            <p:cNvSpPr txBox="1">
              <a:spLocks noChangeArrowheads="1"/>
            </p:cNvSpPr>
            <p:nvPr/>
          </p:nvSpPr>
          <p:spPr bwMode="auto">
            <a:xfrm>
              <a:off x="7656510" y="3360877"/>
              <a:ext cx="439544" cy="248988"/>
            </a:xfrm>
            <a:prstGeom prst="rect">
              <a:avLst/>
            </a:prstGeom>
            <a:noFill/>
            <a:ln w="9525">
              <a:noFill/>
              <a:miter lim="800000"/>
              <a:headEnd/>
              <a:tailEnd/>
            </a:ln>
          </p:spPr>
          <p:txBody>
            <a:bodyPr wrap="none">
              <a:spAutoFit/>
            </a:bodyPr>
            <a:lstStyle/>
            <a:p>
              <a:pPr eaLnBrk="1" hangingPunct="1"/>
              <a:r>
                <a:rPr lang="en-US" sz="1200">
                  <a:latin typeface="Arial" pitchFamily="34" charset="0"/>
                  <a:cs typeface="Arial" pitchFamily="34" charset="0"/>
                </a:rPr>
                <a:t>600</a:t>
              </a:r>
            </a:p>
          </p:txBody>
        </p:sp>
        <p:sp>
          <p:nvSpPr>
            <p:cNvPr id="1305613" name="Line 26"/>
            <p:cNvSpPr>
              <a:spLocks noChangeShapeType="1"/>
            </p:cNvSpPr>
            <p:nvPr/>
          </p:nvSpPr>
          <p:spPr bwMode="auto">
            <a:xfrm>
              <a:off x="7540625" y="3486802"/>
              <a:ext cx="114260" cy="0"/>
            </a:xfrm>
            <a:prstGeom prst="line">
              <a:avLst/>
            </a:prstGeom>
            <a:noFill/>
            <a:ln w="31750">
              <a:solidFill>
                <a:schemeClr val="tx1"/>
              </a:solidFill>
              <a:round/>
              <a:headEnd/>
              <a:tailEnd/>
            </a:ln>
            <a:extLst/>
          </p:spPr>
          <p:txBody>
            <a:bodyPr/>
            <a:lstStyle/>
            <a:p>
              <a:pPr>
                <a:defRPr/>
              </a:pPr>
              <a:endParaRPr lang="en-US">
                <a:effectLst>
                  <a:outerShdw blurRad="38100" dist="38100" dir="2700000" algn="tl">
                    <a:srgbClr val="000000">
                      <a:alpha val="43137"/>
                    </a:srgbClr>
                  </a:outerShdw>
                </a:effectLst>
                <a:latin typeface="Arial" pitchFamily="34" charset="0"/>
                <a:cs typeface="Arial" pitchFamily="34" charset="0"/>
              </a:endParaRPr>
            </a:p>
          </p:txBody>
        </p:sp>
      </p:grpSp>
      <p:sp>
        <p:nvSpPr>
          <p:cNvPr id="7177" name="Text Box 35"/>
          <p:cNvSpPr txBox="1">
            <a:spLocks noChangeArrowheads="1"/>
          </p:cNvSpPr>
          <p:nvPr/>
        </p:nvSpPr>
        <p:spPr bwMode="auto">
          <a:xfrm>
            <a:off x="76200" y="1068388"/>
            <a:ext cx="2673350" cy="1046162"/>
          </a:xfrm>
          <a:prstGeom prst="rect">
            <a:avLst/>
          </a:prstGeom>
          <a:noFill/>
          <a:ln w="9525">
            <a:noFill/>
            <a:miter lim="800000"/>
            <a:headEnd/>
            <a:tailEnd/>
          </a:ln>
        </p:spPr>
        <p:txBody>
          <a:bodyPr>
            <a:spAutoFit/>
          </a:bodyPr>
          <a:lstStyle/>
          <a:p>
            <a:pPr eaLnBrk="1" hangingPunct="1"/>
            <a:r>
              <a:rPr lang="en-US" sz="1400" u="sng">
                <a:latin typeface="Arial" pitchFamily="34" charset="0"/>
                <a:cs typeface="Arial" pitchFamily="34" charset="0"/>
              </a:rPr>
              <a:t>Planning Factors</a:t>
            </a:r>
          </a:p>
          <a:p>
            <a:pPr eaLnBrk="1" hangingPunct="1"/>
            <a:r>
              <a:rPr lang="en-US" sz="1200">
                <a:latin typeface="Arial" pitchFamily="34" charset="0"/>
                <a:cs typeface="Arial" pitchFamily="34" charset="0"/>
              </a:rPr>
              <a:t>- Laydown: 8 C-130s; 4 APOEs</a:t>
            </a:r>
          </a:p>
          <a:p>
            <a:pPr eaLnBrk="1" hangingPunct="1"/>
            <a:r>
              <a:rPr lang="en-US" sz="1200">
                <a:latin typeface="Arial" pitchFamily="34" charset="0"/>
                <a:cs typeface="Arial" pitchFamily="34" charset="0"/>
              </a:rPr>
              <a:t>- C-130 schedule: 2 sorties per day</a:t>
            </a:r>
          </a:p>
          <a:p>
            <a:pPr eaLnBrk="1" hangingPunct="1">
              <a:buFontTx/>
              <a:buChar char="-"/>
            </a:pPr>
            <a:r>
              <a:rPr lang="en-US" sz="1200">
                <a:latin typeface="Arial" pitchFamily="34" charset="0"/>
                <a:cs typeface="Arial" pitchFamily="34" charset="0"/>
              </a:rPr>
              <a:t> Average acuity: 20% critical care</a:t>
            </a:r>
          </a:p>
          <a:p>
            <a:pPr eaLnBrk="1" hangingPunct="1"/>
            <a:r>
              <a:rPr lang="en-US" sz="1200">
                <a:latin typeface="Arial" pitchFamily="34" charset="0"/>
                <a:cs typeface="Arial" pitchFamily="34" charset="0"/>
              </a:rPr>
              <a:t>  35 patients per C-130</a:t>
            </a:r>
          </a:p>
        </p:txBody>
      </p:sp>
      <p:sp>
        <p:nvSpPr>
          <p:cNvPr id="7178" name="Text Box 39"/>
          <p:cNvSpPr txBox="1">
            <a:spLocks noChangeArrowheads="1"/>
          </p:cNvSpPr>
          <p:nvPr/>
        </p:nvSpPr>
        <p:spPr bwMode="auto">
          <a:xfrm>
            <a:off x="1497013" y="5622925"/>
            <a:ext cx="1371600" cy="277813"/>
          </a:xfrm>
          <a:prstGeom prst="rect">
            <a:avLst/>
          </a:prstGeom>
          <a:noFill/>
          <a:ln w="9525">
            <a:noFill/>
            <a:miter lim="800000"/>
            <a:headEnd/>
            <a:tailEnd/>
          </a:ln>
        </p:spPr>
        <p:txBody>
          <a:bodyPr>
            <a:spAutoFit/>
          </a:bodyPr>
          <a:lstStyle/>
          <a:p>
            <a:pPr eaLnBrk="1" hangingPunct="1"/>
            <a:r>
              <a:rPr lang="en-US" sz="1200">
                <a:latin typeface="Arial" pitchFamily="34" charset="0"/>
                <a:cs typeface="Arial" pitchFamily="34" charset="0"/>
              </a:rPr>
              <a:t>H-60</a:t>
            </a:r>
          </a:p>
        </p:txBody>
      </p:sp>
      <p:sp>
        <p:nvSpPr>
          <p:cNvPr id="7179" name="Text Box 40"/>
          <p:cNvSpPr txBox="1">
            <a:spLocks noChangeArrowheads="1"/>
          </p:cNvSpPr>
          <p:nvPr/>
        </p:nvSpPr>
        <p:spPr bwMode="auto">
          <a:xfrm>
            <a:off x="5364163" y="5619750"/>
            <a:ext cx="1371600" cy="277813"/>
          </a:xfrm>
          <a:prstGeom prst="rect">
            <a:avLst/>
          </a:prstGeom>
          <a:noFill/>
          <a:ln w="9525">
            <a:noFill/>
            <a:miter lim="800000"/>
            <a:headEnd/>
            <a:tailEnd/>
          </a:ln>
        </p:spPr>
        <p:txBody>
          <a:bodyPr>
            <a:spAutoFit/>
          </a:bodyPr>
          <a:lstStyle/>
          <a:p>
            <a:pPr eaLnBrk="1" hangingPunct="1"/>
            <a:r>
              <a:rPr lang="en-US" sz="1200">
                <a:latin typeface="Arial" pitchFamily="34" charset="0"/>
                <a:cs typeface="Arial" pitchFamily="34" charset="0"/>
              </a:rPr>
              <a:t>H-24</a:t>
            </a:r>
          </a:p>
        </p:txBody>
      </p:sp>
      <p:sp>
        <p:nvSpPr>
          <p:cNvPr id="7180" name="Text Box 41"/>
          <p:cNvSpPr txBox="1">
            <a:spLocks noChangeArrowheads="1"/>
          </p:cNvSpPr>
          <p:nvPr/>
        </p:nvSpPr>
        <p:spPr bwMode="auto">
          <a:xfrm>
            <a:off x="6653213" y="5608638"/>
            <a:ext cx="1371600" cy="277812"/>
          </a:xfrm>
          <a:prstGeom prst="rect">
            <a:avLst/>
          </a:prstGeom>
          <a:noFill/>
          <a:ln w="9525">
            <a:noFill/>
            <a:miter lim="800000"/>
            <a:headEnd/>
            <a:tailEnd/>
          </a:ln>
        </p:spPr>
        <p:txBody>
          <a:bodyPr>
            <a:spAutoFit/>
          </a:bodyPr>
          <a:lstStyle/>
          <a:p>
            <a:pPr eaLnBrk="1" hangingPunct="1"/>
            <a:r>
              <a:rPr lang="en-US" sz="1200">
                <a:latin typeface="Arial" pitchFamily="34" charset="0"/>
                <a:cs typeface="Arial" pitchFamily="34" charset="0"/>
              </a:rPr>
              <a:t>H-12</a:t>
            </a:r>
          </a:p>
        </p:txBody>
      </p:sp>
      <p:sp>
        <p:nvSpPr>
          <p:cNvPr id="7181" name="AutoShape 53"/>
          <p:cNvSpPr>
            <a:spLocks noChangeArrowheads="1"/>
          </p:cNvSpPr>
          <p:nvPr/>
        </p:nvSpPr>
        <p:spPr bwMode="auto">
          <a:xfrm>
            <a:off x="6902450" y="5783263"/>
            <a:ext cx="1581150" cy="655637"/>
          </a:xfrm>
          <a:prstGeom prst="rightArrow">
            <a:avLst>
              <a:gd name="adj1" fmla="val 45833"/>
              <a:gd name="adj2" fmla="val 72795"/>
            </a:avLst>
          </a:prstGeom>
          <a:solidFill>
            <a:srgbClr val="FFFF00"/>
          </a:solidFill>
          <a:ln w="9525">
            <a:solidFill>
              <a:schemeClr val="tx1"/>
            </a:solidFill>
            <a:miter lim="800000"/>
            <a:headEnd/>
            <a:tailEnd/>
          </a:ln>
        </p:spPr>
        <p:txBody>
          <a:bodyPr wrap="none" anchor="ctr"/>
          <a:lstStyle/>
          <a:p>
            <a:pPr eaLnBrk="1" hangingPunct="1"/>
            <a:r>
              <a:rPr lang="en-US" sz="1500">
                <a:solidFill>
                  <a:srgbClr val="000000"/>
                </a:solidFill>
                <a:latin typeface="Arial" pitchFamily="34" charset="0"/>
                <a:cs typeface="Arial" pitchFamily="34" charset="0"/>
              </a:rPr>
              <a:t>Reconstitution</a:t>
            </a:r>
          </a:p>
        </p:txBody>
      </p:sp>
      <p:sp>
        <p:nvSpPr>
          <p:cNvPr id="7182" name="Text Box 41"/>
          <p:cNvSpPr txBox="1">
            <a:spLocks noChangeArrowheads="1"/>
          </p:cNvSpPr>
          <p:nvPr/>
        </p:nvSpPr>
        <p:spPr bwMode="auto">
          <a:xfrm>
            <a:off x="4083050" y="5634038"/>
            <a:ext cx="1371600" cy="276225"/>
          </a:xfrm>
          <a:prstGeom prst="rect">
            <a:avLst/>
          </a:prstGeom>
          <a:noFill/>
          <a:ln w="9525">
            <a:noFill/>
            <a:miter lim="800000"/>
            <a:headEnd/>
            <a:tailEnd/>
          </a:ln>
        </p:spPr>
        <p:txBody>
          <a:bodyPr>
            <a:spAutoFit/>
          </a:bodyPr>
          <a:lstStyle/>
          <a:p>
            <a:pPr eaLnBrk="1" hangingPunct="1"/>
            <a:r>
              <a:rPr lang="en-US" sz="1200">
                <a:latin typeface="Arial" pitchFamily="34" charset="0"/>
                <a:cs typeface="Arial" pitchFamily="34" charset="0"/>
              </a:rPr>
              <a:t>H-36</a:t>
            </a:r>
          </a:p>
        </p:txBody>
      </p:sp>
      <p:sp>
        <p:nvSpPr>
          <p:cNvPr id="7183" name="Text Box 41"/>
          <p:cNvSpPr txBox="1">
            <a:spLocks noChangeArrowheads="1"/>
          </p:cNvSpPr>
          <p:nvPr/>
        </p:nvSpPr>
        <p:spPr bwMode="auto">
          <a:xfrm>
            <a:off x="2790825" y="5635625"/>
            <a:ext cx="1371600" cy="276225"/>
          </a:xfrm>
          <a:prstGeom prst="rect">
            <a:avLst/>
          </a:prstGeom>
          <a:noFill/>
          <a:ln w="9525">
            <a:noFill/>
            <a:miter lim="800000"/>
            <a:headEnd/>
            <a:tailEnd/>
          </a:ln>
        </p:spPr>
        <p:txBody>
          <a:bodyPr>
            <a:spAutoFit/>
          </a:bodyPr>
          <a:lstStyle/>
          <a:p>
            <a:pPr eaLnBrk="1" hangingPunct="1"/>
            <a:r>
              <a:rPr lang="en-US" sz="1200">
                <a:latin typeface="Arial" pitchFamily="34" charset="0"/>
                <a:cs typeface="Arial" pitchFamily="34" charset="0"/>
              </a:rPr>
              <a:t>H-48</a:t>
            </a:r>
          </a:p>
        </p:txBody>
      </p:sp>
      <p:grpSp>
        <p:nvGrpSpPr>
          <p:cNvPr id="4" name="Group 46"/>
          <p:cNvGrpSpPr>
            <a:grpSpLocks/>
          </p:cNvGrpSpPr>
          <p:nvPr/>
        </p:nvGrpSpPr>
        <p:grpSpPr bwMode="auto">
          <a:xfrm>
            <a:off x="5634038" y="3932238"/>
            <a:ext cx="1082675" cy="1692275"/>
            <a:chOff x="976055" y="4126760"/>
            <a:chExt cx="1082675" cy="1449522"/>
          </a:xfrm>
        </p:grpSpPr>
        <p:sp>
          <p:nvSpPr>
            <p:cNvPr id="7223" name="Text Box 10"/>
            <p:cNvSpPr txBox="1">
              <a:spLocks noChangeArrowheads="1"/>
            </p:cNvSpPr>
            <p:nvPr/>
          </p:nvSpPr>
          <p:spPr bwMode="auto">
            <a:xfrm>
              <a:off x="976055" y="4126760"/>
              <a:ext cx="1082675" cy="395440"/>
            </a:xfrm>
            <a:prstGeom prst="rect">
              <a:avLst/>
            </a:prstGeom>
            <a:noFill/>
            <a:ln w="9525">
              <a:noFill/>
              <a:miter lim="800000"/>
              <a:headEnd/>
              <a:tailEnd/>
            </a:ln>
          </p:spPr>
          <p:txBody>
            <a:bodyPr>
              <a:spAutoFit/>
            </a:bodyPr>
            <a:lstStyle/>
            <a:p>
              <a:pPr algn="ctr" eaLnBrk="1" hangingPunct="1"/>
              <a:r>
                <a:rPr lang="en-US" sz="1200">
                  <a:latin typeface="Arial" pitchFamily="34" charset="0"/>
                  <a:cs typeface="Arial" pitchFamily="34" charset="0"/>
                </a:rPr>
                <a:t>Evac Ops Cease</a:t>
              </a:r>
            </a:p>
          </p:txBody>
        </p:sp>
        <p:sp>
          <p:nvSpPr>
            <p:cNvPr id="7224" name="AutoShape 30"/>
            <p:cNvSpPr>
              <a:spLocks noChangeArrowheads="1"/>
            </p:cNvSpPr>
            <p:nvPr/>
          </p:nvSpPr>
          <p:spPr bwMode="auto">
            <a:xfrm>
              <a:off x="1406525" y="4509483"/>
              <a:ext cx="228600" cy="1066799"/>
            </a:xfrm>
            <a:prstGeom prst="downArrow">
              <a:avLst>
                <a:gd name="adj1" fmla="val 50000"/>
                <a:gd name="adj2" fmla="val 116667"/>
              </a:avLst>
            </a:prstGeom>
            <a:solidFill>
              <a:srgbClr val="008000"/>
            </a:solidFill>
            <a:ln w="9525">
              <a:solidFill>
                <a:schemeClr val="tx1"/>
              </a:solidFill>
              <a:miter lim="800000"/>
              <a:headEnd/>
              <a:tailEnd/>
            </a:ln>
          </p:spPr>
          <p:txBody>
            <a:bodyPr wrap="none" anchor="ctr"/>
            <a:lstStyle/>
            <a:p>
              <a:pPr eaLnBrk="1" hangingPunct="1"/>
              <a:endParaRPr lang="en-US">
                <a:solidFill>
                  <a:srgbClr val="000000"/>
                </a:solidFill>
              </a:endParaRPr>
            </a:p>
          </p:txBody>
        </p:sp>
      </p:grpSp>
      <p:grpSp>
        <p:nvGrpSpPr>
          <p:cNvPr id="5" name="Group 49"/>
          <p:cNvGrpSpPr>
            <a:grpSpLocks/>
          </p:cNvGrpSpPr>
          <p:nvPr/>
        </p:nvGrpSpPr>
        <p:grpSpPr bwMode="auto">
          <a:xfrm>
            <a:off x="6411913" y="4191000"/>
            <a:ext cx="1082675" cy="1430338"/>
            <a:chOff x="1060011" y="3929546"/>
            <a:chExt cx="1082675" cy="1606067"/>
          </a:xfrm>
        </p:grpSpPr>
        <p:sp>
          <p:nvSpPr>
            <p:cNvPr id="7221" name="Text Box 10"/>
            <p:cNvSpPr txBox="1">
              <a:spLocks noChangeArrowheads="1"/>
            </p:cNvSpPr>
            <p:nvPr/>
          </p:nvSpPr>
          <p:spPr bwMode="auto">
            <a:xfrm>
              <a:off x="1060011" y="3929546"/>
              <a:ext cx="1082675" cy="518386"/>
            </a:xfrm>
            <a:prstGeom prst="rect">
              <a:avLst/>
            </a:prstGeom>
            <a:noFill/>
            <a:ln w="9525">
              <a:noFill/>
              <a:miter lim="800000"/>
              <a:headEnd/>
              <a:tailEnd/>
            </a:ln>
          </p:spPr>
          <p:txBody>
            <a:bodyPr>
              <a:spAutoFit/>
            </a:bodyPr>
            <a:lstStyle/>
            <a:p>
              <a:pPr eaLnBrk="1" hangingPunct="1"/>
              <a:r>
                <a:rPr lang="en-US" sz="1200">
                  <a:latin typeface="Arial" pitchFamily="34" charset="0"/>
                  <a:cs typeface="Arial" pitchFamily="34" charset="0"/>
                </a:rPr>
                <a:t>Redeploy Complete</a:t>
              </a:r>
            </a:p>
          </p:txBody>
        </p:sp>
        <p:sp>
          <p:nvSpPr>
            <p:cNvPr id="7222" name="AutoShape 30"/>
            <p:cNvSpPr>
              <a:spLocks noChangeArrowheads="1"/>
            </p:cNvSpPr>
            <p:nvPr/>
          </p:nvSpPr>
          <p:spPr bwMode="auto">
            <a:xfrm>
              <a:off x="1406525" y="4468813"/>
              <a:ext cx="228600" cy="1066800"/>
            </a:xfrm>
            <a:prstGeom prst="downArrow">
              <a:avLst>
                <a:gd name="adj1" fmla="val 50000"/>
                <a:gd name="adj2" fmla="val 116667"/>
              </a:avLst>
            </a:prstGeom>
            <a:solidFill>
              <a:srgbClr val="008000"/>
            </a:solidFill>
            <a:ln w="9525">
              <a:solidFill>
                <a:schemeClr val="tx1"/>
              </a:solidFill>
              <a:miter lim="800000"/>
              <a:headEnd/>
              <a:tailEnd/>
            </a:ln>
          </p:spPr>
          <p:txBody>
            <a:bodyPr wrap="none" anchor="ctr"/>
            <a:lstStyle/>
            <a:p>
              <a:pPr eaLnBrk="1" hangingPunct="1"/>
              <a:endParaRPr lang="en-US">
                <a:solidFill>
                  <a:srgbClr val="000000"/>
                </a:solidFill>
              </a:endParaRPr>
            </a:p>
          </p:txBody>
        </p:sp>
      </p:grpSp>
      <p:grpSp>
        <p:nvGrpSpPr>
          <p:cNvPr id="6" name="Group 56"/>
          <p:cNvGrpSpPr>
            <a:grpSpLocks/>
          </p:cNvGrpSpPr>
          <p:nvPr/>
        </p:nvGrpSpPr>
        <p:grpSpPr bwMode="auto">
          <a:xfrm>
            <a:off x="8169275" y="1711325"/>
            <a:ext cx="587375" cy="276225"/>
            <a:chOff x="8169046" y="1654039"/>
            <a:chExt cx="588003" cy="276999"/>
          </a:xfrm>
        </p:grpSpPr>
        <p:sp>
          <p:nvSpPr>
            <p:cNvPr id="1305628" name="Line 25"/>
            <p:cNvSpPr>
              <a:spLocks noChangeShapeType="1"/>
            </p:cNvSpPr>
            <p:nvPr/>
          </p:nvSpPr>
          <p:spPr bwMode="auto">
            <a:xfrm>
              <a:off x="8169046" y="1795723"/>
              <a:ext cx="114422" cy="0"/>
            </a:xfrm>
            <a:prstGeom prst="line">
              <a:avLst/>
            </a:prstGeom>
            <a:noFill/>
            <a:ln w="31750">
              <a:solidFill>
                <a:schemeClr val="tx1"/>
              </a:solidFill>
              <a:round/>
              <a:headEnd/>
              <a:tailEnd/>
            </a:ln>
            <a:extLst/>
          </p:spPr>
          <p:txBody>
            <a:bodyPr/>
            <a:lstStyle/>
            <a:p>
              <a:pPr>
                <a:defRPr/>
              </a:pPr>
              <a:endParaRPr lang="en-US">
                <a:effectLst>
                  <a:outerShdw blurRad="38100" dist="38100" dir="2700000" algn="tl">
                    <a:srgbClr val="000000">
                      <a:alpha val="43137"/>
                    </a:srgbClr>
                  </a:outerShdw>
                </a:effectLst>
                <a:latin typeface="Arial" pitchFamily="34" charset="0"/>
                <a:cs typeface="Arial" pitchFamily="34" charset="0"/>
              </a:endParaRPr>
            </a:p>
          </p:txBody>
        </p:sp>
        <p:sp>
          <p:nvSpPr>
            <p:cNvPr id="7220" name="Text Box 19"/>
            <p:cNvSpPr txBox="1">
              <a:spLocks noChangeArrowheads="1"/>
            </p:cNvSpPr>
            <p:nvPr/>
          </p:nvSpPr>
          <p:spPr bwMode="auto">
            <a:xfrm>
              <a:off x="8232546" y="1654039"/>
              <a:ext cx="524503" cy="276999"/>
            </a:xfrm>
            <a:prstGeom prst="rect">
              <a:avLst/>
            </a:prstGeom>
            <a:noFill/>
            <a:ln w="9525">
              <a:noFill/>
              <a:miter lim="800000"/>
              <a:headEnd/>
              <a:tailEnd/>
            </a:ln>
          </p:spPr>
          <p:txBody>
            <a:bodyPr wrap="none">
              <a:spAutoFit/>
            </a:bodyPr>
            <a:lstStyle/>
            <a:p>
              <a:pPr eaLnBrk="1" hangingPunct="1"/>
              <a:r>
                <a:rPr lang="en-US" sz="1200">
                  <a:latin typeface="Arial" pitchFamily="34" charset="0"/>
                  <a:cs typeface="Arial" pitchFamily="34" charset="0"/>
                </a:rPr>
                <a:t>1200</a:t>
              </a:r>
            </a:p>
          </p:txBody>
        </p:sp>
      </p:grpSp>
      <p:sp>
        <p:nvSpPr>
          <p:cNvPr id="1305630" name="Line 22"/>
          <p:cNvSpPr>
            <a:spLocks noChangeShapeType="1"/>
          </p:cNvSpPr>
          <p:nvPr/>
        </p:nvSpPr>
        <p:spPr bwMode="auto">
          <a:xfrm>
            <a:off x="8174038" y="5000625"/>
            <a:ext cx="114300" cy="0"/>
          </a:xfrm>
          <a:prstGeom prst="line">
            <a:avLst/>
          </a:prstGeom>
          <a:noFill/>
          <a:ln w="31750">
            <a:solidFill>
              <a:schemeClr val="tx1"/>
            </a:solidFill>
            <a:round/>
            <a:headEnd/>
            <a:tailEnd/>
          </a:ln>
          <a:extLst/>
        </p:spPr>
        <p:txBody>
          <a:bodyPr/>
          <a:lstStyle/>
          <a:p>
            <a:pPr>
              <a:defRPr/>
            </a:pPr>
            <a:endParaRPr lang="en-US">
              <a:effectLst>
                <a:outerShdw blurRad="38100" dist="38100" dir="2700000" algn="tl">
                  <a:srgbClr val="000000">
                    <a:alpha val="43137"/>
                  </a:srgbClr>
                </a:outerShdw>
              </a:effectLst>
              <a:latin typeface="Arial" pitchFamily="34" charset="0"/>
              <a:cs typeface="Arial" pitchFamily="34" charset="0"/>
            </a:endParaRPr>
          </a:p>
        </p:txBody>
      </p:sp>
      <p:cxnSp>
        <p:nvCxnSpPr>
          <p:cNvPr id="7188" name="Straight Connector 75"/>
          <p:cNvCxnSpPr>
            <a:cxnSpLocks noChangeShapeType="1"/>
          </p:cNvCxnSpPr>
          <p:nvPr/>
        </p:nvCxnSpPr>
        <p:spPr bwMode="auto">
          <a:xfrm>
            <a:off x="2590800" y="2971800"/>
            <a:ext cx="5562600" cy="0"/>
          </a:xfrm>
          <a:prstGeom prst="line">
            <a:avLst/>
          </a:prstGeom>
          <a:noFill/>
          <a:ln w="38100" algn="ctr">
            <a:solidFill>
              <a:schemeClr val="bg2"/>
            </a:solidFill>
            <a:round/>
            <a:headEnd/>
            <a:tailEnd type="stealth" w="lg" len="lg"/>
          </a:ln>
        </p:spPr>
      </p:cxnSp>
      <p:sp>
        <p:nvSpPr>
          <p:cNvPr id="7189" name="TextBox 77"/>
          <p:cNvSpPr txBox="1">
            <a:spLocks noChangeArrowheads="1"/>
          </p:cNvSpPr>
          <p:nvPr/>
        </p:nvSpPr>
        <p:spPr bwMode="auto">
          <a:xfrm>
            <a:off x="4114800" y="3048000"/>
            <a:ext cx="2590517" cy="523220"/>
          </a:xfrm>
          <a:prstGeom prst="rect">
            <a:avLst/>
          </a:prstGeom>
          <a:noFill/>
          <a:ln w="9525">
            <a:noFill/>
            <a:miter lim="800000"/>
            <a:headEnd/>
            <a:tailEnd/>
          </a:ln>
        </p:spPr>
        <p:txBody>
          <a:bodyPr wrap="none">
            <a:spAutoFit/>
          </a:bodyPr>
          <a:lstStyle/>
          <a:p>
            <a:pPr eaLnBrk="1" hangingPunct="1"/>
            <a:r>
              <a:rPr lang="en-US" sz="1400" dirty="0">
                <a:solidFill>
                  <a:schemeClr val="bg2"/>
                </a:solidFill>
                <a:latin typeface="Arial" pitchFamily="34" charset="0"/>
                <a:cs typeface="Arial" pitchFamily="34" charset="0"/>
              </a:rPr>
              <a:t>Typical pre-storm start at </a:t>
            </a:r>
            <a:r>
              <a:rPr lang="en-US" sz="1400" dirty="0" smtClean="0">
                <a:solidFill>
                  <a:schemeClr val="bg2"/>
                </a:solidFill>
                <a:latin typeface="Arial" pitchFamily="34" charset="0"/>
                <a:cs typeface="Arial" pitchFamily="34" charset="0"/>
              </a:rPr>
              <a:t>H-54</a:t>
            </a:r>
            <a:endParaRPr lang="en-US" sz="1400" dirty="0">
              <a:solidFill>
                <a:schemeClr val="bg2"/>
              </a:solidFill>
              <a:latin typeface="Arial" pitchFamily="34" charset="0"/>
              <a:cs typeface="Arial" pitchFamily="34" charset="0"/>
            </a:endParaRPr>
          </a:p>
          <a:p>
            <a:pPr eaLnBrk="1" hangingPunct="1"/>
            <a:r>
              <a:rPr lang="en-US" sz="1400" dirty="0">
                <a:solidFill>
                  <a:schemeClr val="bg2"/>
                </a:solidFill>
                <a:latin typeface="Arial" pitchFamily="34" charset="0"/>
                <a:cs typeface="Arial" pitchFamily="34" charset="0"/>
              </a:rPr>
              <a:t>= </a:t>
            </a:r>
            <a:r>
              <a:rPr lang="en-US" sz="1400" dirty="0" smtClean="0">
                <a:solidFill>
                  <a:schemeClr val="bg2"/>
                </a:solidFill>
                <a:latin typeface="Arial" pitchFamily="34" charset="0"/>
                <a:cs typeface="Arial" pitchFamily="34" charset="0"/>
              </a:rPr>
              <a:t>840 </a:t>
            </a:r>
            <a:r>
              <a:rPr lang="en-US" sz="1400" dirty="0">
                <a:solidFill>
                  <a:schemeClr val="bg2"/>
                </a:solidFill>
                <a:latin typeface="Arial" pitchFamily="34" charset="0"/>
                <a:cs typeface="Arial" pitchFamily="34" charset="0"/>
              </a:rPr>
              <a:t>patients evacuated</a:t>
            </a:r>
          </a:p>
        </p:txBody>
      </p:sp>
      <p:sp>
        <p:nvSpPr>
          <p:cNvPr id="7190" name="Text Box 34"/>
          <p:cNvSpPr txBox="1">
            <a:spLocks noChangeArrowheads="1"/>
          </p:cNvSpPr>
          <p:nvPr/>
        </p:nvSpPr>
        <p:spPr bwMode="auto">
          <a:xfrm>
            <a:off x="3033713" y="1806575"/>
            <a:ext cx="4087812" cy="646113"/>
          </a:xfrm>
          <a:prstGeom prst="rect">
            <a:avLst/>
          </a:prstGeom>
          <a:noFill/>
          <a:ln w="9525">
            <a:solidFill>
              <a:schemeClr val="tx1"/>
            </a:solidFill>
            <a:miter lim="800000"/>
            <a:headEnd/>
            <a:tailEnd/>
          </a:ln>
        </p:spPr>
        <p:txBody>
          <a:bodyPr>
            <a:spAutoFit/>
          </a:bodyPr>
          <a:lstStyle/>
          <a:p>
            <a:pPr eaLnBrk="1" hangingPunct="1"/>
            <a:r>
              <a:rPr lang="en-US" sz="1600">
                <a:latin typeface="Arial" pitchFamily="34" charset="0"/>
                <a:cs typeface="Arial" pitchFamily="34" charset="0"/>
              </a:rPr>
              <a:t>Maximum Patient Movement Capability:</a:t>
            </a:r>
          </a:p>
          <a:p>
            <a:pPr eaLnBrk="1" hangingPunct="1"/>
            <a:r>
              <a:rPr lang="en-US" sz="2000">
                <a:solidFill>
                  <a:srgbClr val="FF0000"/>
                </a:solidFill>
                <a:latin typeface="Arial" pitchFamily="34" charset="0"/>
                <a:cs typeface="Arial" pitchFamily="34" charset="0"/>
              </a:rPr>
              <a:t>560 patients/day</a:t>
            </a:r>
          </a:p>
        </p:txBody>
      </p:sp>
      <p:cxnSp>
        <p:nvCxnSpPr>
          <p:cNvPr id="80" name="Straight Connector 79"/>
          <p:cNvCxnSpPr/>
          <p:nvPr/>
        </p:nvCxnSpPr>
        <p:spPr>
          <a:xfrm rot="5400000">
            <a:off x="4199731" y="1693069"/>
            <a:ext cx="28575" cy="79200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55"/>
          <p:cNvGrpSpPr>
            <a:grpSpLocks/>
          </p:cNvGrpSpPr>
          <p:nvPr/>
        </p:nvGrpSpPr>
        <p:grpSpPr bwMode="auto">
          <a:xfrm>
            <a:off x="7618413" y="1176338"/>
            <a:ext cx="1108075" cy="4467225"/>
            <a:chOff x="7590201" y="1432187"/>
            <a:chExt cx="1107398" cy="4192658"/>
          </a:xfrm>
        </p:grpSpPr>
        <p:sp>
          <p:nvSpPr>
            <p:cNvPr id="7217" name="Text Box 4"/>
            <p:cNvSpPr txBox="1">
              <a:spLocks noChangeArrowheads="1"/>
            </p:cNvSpPr>
            <p:nvPr/>
          </p:nvSpPr>
          <p:spPr bwMode="auto">
            <a:xfrm>
              <a:off x="7590201" y="1432187"/>
              <a:ext cx="1107398" cy="259961"/>
            </a:xfrm>
            <a:prstGeom prst="rect">
              <a:avLst/>
            </a:prstGeom>
            <a:noFill/>
            <a:ln w="9525">
              <a:noFill/>
              <a:miter lim="800000"/>
              <a:headEnd/>
              <a:tailEnd/>
            </a:ln>
          </p:spPr>
          <p:txBody>
            <a:bodyPr wrap="none">
              <a:spAutoFit/>
            </a:bodyPr>
            <a:lstStyle/>
            <a:p>
              <a:pPr eaLnBrk="1" hangingPunct="1"/>
              <a:r>
                <a:rPr lang="en-US" sz="1200">
                  <a:latin typeface="Arial" pitchFamily="34" charset="0"/>
                  <a:cs typeface="Arial" pitchFamily="34" charset="0"/>
                </a:rPr>
                <a:t>Total Patients</a:t>
              </a:r>
            </a:p>
          </p:txBody>
        </p:sp>
        <p:sp>
          <p:nvSpPr>
            <p:cNvPr id="1305637" name="Line 2"/>
            <p:cNvSpPr>
              <a:spLocks noChangeShapeType="1"/>
            </p:cNvSpPr>
            <p:nvPr/>
          </p:nvSpPr>
          <p:spPr bwMode="auto">
            <a:xfrm flipH="1" flipV="1">
              <a:off x="8137553" y="1745072"/>
              <a:ext cx="3173" cy="3879773"/>
            </a:xfrm>
            <a:prstGeom prst="line">
              <a:avLst/>
            </a:prstGeom>
            <a:noFill/>
            <a:ln w="31750">
              <a:solidFill>
                <a:schemeClr val="tx1"/>
              </a:solidFill>
              <a:round/>
              <a:headEnd/>
              <a:tailEnd type="triangle" w="med" len="med"/>
            </a:ln>
            <a:extLst/>
          </p:spPr>
          <p:txBody>
            <a:bodyPr/>
            <a:lstStyle/>
            <a:p>
              <a:pPr>
                <a:defRPr/>
              </a:pPr>
              <a:endParaRPr lang="en-US">
                <a:effectLst>
                  <a:outerShdw blurRad="38100" dist="38100" dir="2700000" algn="tl">
                    <a:srgbClr val="000000">
                      <a:alpha val="43137"/>
                    </a:srgbClr>
                  </a:outerShdw>
                </a:effectLst>
                <a:latin typeface="Arial" pitchFamily="34" charset="0"/>
                <a:cs typeface="Arial" pitchFamily="34" charset="0"/>
              </a:endParaRPr>
            </a:p>
          </p:txBody>
        </p:sp>
      </p:grpSp>
      <p:sp>
        <p:nvSpPr>
          <p:cNvPr id="7193" name="Text Box 38"/>
          <p:cNvSpPr txBox="1">
            <a:spLocks noChangeArrowheads="1"/>
          </p:cNvSpPr>
          <p:nvPr/>
        </p:nvSpPr>
        <p:spPr bwMode="auto">
          <a:xfrm>
            <a:off x="204788" y="5641975"/>
            <a:ext cx="1371600" cy="277813"/>
          </a:xfrm>
          <a:prstGeom prst="rect">
            <a:avLst/>
          </a:prstGeom>
          <a:noFill/>
          <a:ln w="9525">
            <a:noFill/>
            <a:miter lim="800000"/>
            <a:headEnd/>
            <a:tailEnd/>
          </a:ln>
        </p:spPr>
        <p:txBody>
          <a:bodyPr>
            <a:spAutoFit/>
          </a:bodyPr>
          <a:lstStyle/>
          <a:p>
            <a:pPr eaLnBrk="1" hangingPunct="1"/>
            <a:r>
              <a:rPr lang="en-US" sz="1200">
                <a:latin typeface="Arial" pitchFamily="34" charset="0"/>
                <a:cs typeface="Arial" pitchFamily="34" charset="0"/>
              </a:rPr>
              <a:t>H-72</a:t>
            </a:r>
          </a:p>
        </p:txBody>
      </p:sp>
      <p:sp>
        <p:nvSpPr>
          <p:cNvPr id="7194" name="Text Box 41"/>
          <p:cNvSpPr txBox="1">
            <a:spLocks noChangeArrowheads="1"/>
          </p:cNvSpPr>
          <p:nvPr/>
        </p:nvSpPr>
        <p:spPr bwMode="auto">
          <a:xfrm>
            <a:off x="5989638" y="5618163"/>
            <a:ext cx="1371600" cy="276225"/>
          </a:xfrm>
          <a:prstGeom prst="rect">
            <a:avLst/>
          </a:prstGeom>
          <a:noFill/>
          <a:ln w="9525">
            <a:noFill/>
            <a:miter lim="800000"/>
            <a:headEnd/>
            <a:tailEnd/>
          </a:ln>
        </p:spPr>
        <p:txBody>
          <a:bodyPr>
            <a:spAutoFit/>
          </a:bodyPr>
          <a:lstStyle/>
          <a:p>
            <a:pPr eaLnBrk="1" hangingPunct="1"/>
            <a:r>
              <a:rPr lang="en-US" sz="1200">
                <a:latin typeface="Arial" pitchFamily="34" charset="0"/>
                <a:cs typeface="Arial" pitchFamily="34" charset="0"/>
              </a:rPr>
              <a:t>H-18</a:t>
            </a:r>
          </a:p>
        </p:txBody>
      </p:sp>
      <p:grpSp>
        <p:nvGrpSpPr>
          <p:cNvPr id="8" name="Group 70"/>
          <p:cNvGrpSpPr>
            <a:grpSpLocks/>
          </p:cNvGrpSpPr>
          <p:nvPr/>
        </p:nvGrpSpPr>
        <p:grpSpPr bwMode="auto">
          <a:xfrm>
            <a:off x="8153400" y="4295775"/>
            <a:ext cx="588963" cy="276225"/>
            <a:chOff x="7540625" y="3377305"/>
            <a:chExt cx="588769" cy="248988"/>
          </a:xfrm>
        </p:grpSpPr>
        <p:sp>
          <p:nvSpPr>
            <p:cNvPr id="7215" name="Text Box 18"/>
            <p:cNvSpPr txBox="1">
              <a:spLocks noChangeArrowheads="1"/>
            </p:cNvSpPr>
            <p:nvPr/>
          </p:nvSpPr>
          <p:spPr bwMode="auto">
            <a:xfrm>
              <a:off x="7689850" y="3377305"/>
              <a:ext cx="439544" cy="248988"/>
            </a:xfrm>
            <a:prstGeom prst="rect">
              <a:avLst/>
            </a:prstGeom>
            <a:noFill/>
            <a:ln w="9525">
              <a:noFill/>
              <a:miter lim="800000"/>
              <a:headEnd/>
              <a:tailEnd/>
            </a:ln>
          </p:spPr>
          <p:txBody>
            <a:bodyPr wrap="none">
              <a:spAutoFit/>
            </a:bodyPr>
            <a:lstStyle/>
            <a:p>
              <a:pPr eaLnBrk="1" hangingPunct="1"/>
              <a:r>
                <a:rPr lang="en-US" sz="1200">
                  <a:latin typeface="Arial" pitchFamily="34" charset="0"/>
                  <a:cs typeface="Arial" pitchFamily="34" charset="0"/>
                </a:rPr>
                <a:t>400</a:t>
              </a:r>
            </a:p>
          </p:txBody>
        </p:sp>
        <p:sp>
          <p:nvSpPr>
            <p:cNvPr id="1305642" name="Line 26"/>
            <p:cNvSpPr>
              <a:spLocks noChangeShapeType="1"/>
            </p:cNvSpPr>
            <p:nvPr/>
          </p:nvSpPr>
          <p:spPr bwMode="auto">
            <a:xfrm>
              <a:off x="7540625" y="3486058"/>
              <a:ext cx="114262" cy="0"/>
            </a:xfrm>
            <a:prstGeom prst="line">
              <a:avLst/>
            </a:prstGeom>
            <a:noFill/>
            <a:ln w="31750">
              <a:solidFill>
                <a:schemeClr val="tx1"/>
              </a:solidFill>
              <a:round/>
              <a:headEnd/>
              <a:tailEnd/>
            </a:ln>
            <a:extLst/>
          </p:spPr>
          <p:txBody>
            <a:bodyPr/>
            <a:lstStyle/>
            <a:p>
              <a:pPr>
                <a:defRPr/>
              </a:pPr>
              <a:endParaRPr lang="en-US">
                <a:effectLst>
                  <a:outerShdw blurRad="38100" dist="38100" dir="2700000" algn="tl">
                    <a:srgbClr val="000000">
                      <a:alpha val="43137"/>
                    </a:srgbClr>
                  </a:outerShdw>
                </a:effectLst>
                <a:latin typeface="Arial" pitchFamily="34" charset="0"/>
                <a:cs typeface="Arial" pitchFamily="34" charset="0"/>
              </a:endParaRPr>
            </a:p>
          </p:txBody>
        </p:sp>
      </p:grpSp>
      <p:sp>
        <p:nvSpPr>
          <p:cNvPr id="7196" name="Text Box 18"/>
          <p:cNvSpPr txBox="1">
            <a:spLocks noChangeArrowheads="1"/>
          </p:cNvSpPr>
          <p:nvPr/>
        </p:nvSpPr>
        <p:spPr bwMode="auto">
          <a:xfrm>
            <a:off x="8296275" y="4867275"/>
            <a:ext cx="439738" cy="276225"/>
          </a:xfrm>
          <a:prstGeom prst="rect">
            <a:avLst/>
          </a:prstGeom>
          <a:noFill/>
          <a:ln w="9525">
            <a:noFill/>
            <a:miter lim="800000"/>
            <a:headEnd/>
            <a:tailEnd/>
          </a:ln>
        </p:spPr>
        <p:txBody>
          <a:bodyPr wrap="none">
            <a:spAutoFit/>
          </a:bodyPr>
          <a:lstStyle/>
          <a:p>
            <a:pPr eaLnBrk="1" hangingPunct="1"/>
            <a:r>
              <a:rPr lang="en-US" sz="1200">
                <a:latin typeface="Arial" pitchFamily="34" charset="0"/>
                <a:cs typeface="Arial" pitchFamily="34" charset="0"/>
              </a:rPr>
              <a:t>200</a:t>
            </a:r>
          </a:p>
        </p:txBody>
      </p:sp>
      <p:sp>
        <p:nvSpPr>
          <p:cNvPr id="1305644" name="Line 22"/>
          <p:cNvSpPr>
            <a:spLocks noChangeShapeType="1"/>
          </p:cNvSpPr>
          <p:nvPr/>
        </p:nvSpPr>
        <p:spPr bwMode="auto">
          <a:xfrm>
            <a:off x="8183563" y="3167063"/>
            <a:ext cx="114300" cy="0"/>
          </a:xfrm>
          <a:prstGeom prst="line">
            <a:avLst/>
          </a:prstGeom>
          <a:noFill/>
          <a:ln w="31750">
            <a:solidFill>
              <a:schemeClr val="tx1"/>
            </a:solidFill>
            <a:round/>
            <a:headEnd/>
            <a:tailEnd/>
          </a:ln>
          <a:extLst/>
        </p:spPr>
        <p:txBody>
          <a:bodyPr/>
          <a:lstStyle/>
          <a:p>
            <a:pPr>
              <a:defRPr/>
            </a:pPr>
            <a:endParaRPr lang="en-US">
              <a:effectLst>
                <a:outerShdw blurRad="38100" dist="38100" dir="2700000" algn="tl">
                  <a:srgbClr val="000000">
                    <a:alpha val="43137"/>
                  </a:srgbClr>
                </a:outerShdw>
              </a:effectLst>
              <a:latin typeface="Arial" pitchFamily="34" charset="0"/>
              <a:cs typeface="Arial" pitchFamily="34" charset="0"/>
            </a:endParaRPr>
          </a:p>
        </p:txBody>
      </p:sp>
      <p:sp>
        <p:nvSpPr>
          <p:cNvPr id="7198" name="Text Box 18"/>
          <p:cNvSpPr txBox="1">
            <a:spLocks noChangeArrowheads="1"/>
          </p:cNvSpPr>
          <p:nvPr/>
        </p:nvSpPr>
        <p:spPr bwMode="auto">
          <a:xfrm>
            <a:off x="8301038" y="3033713"/>
            <a:ext cx="439737" cy="276225"/>
          </a:xfrm>
          <a:prstGeom prst="rect">
            <a:avLst/>
          </a:prstGeom>
          <a:noFill/>
          <a:ln w="9525">
            <a:noFill/>
            <a:miter lim="800000"/>
            <a:headEnd/>
            <a:tailEnd/>
          </a:ln>
        </p:spPr>
        <p:txBody>
          <a:bodyPr wrap="none">
            <a:spAutoFit/>
          </a:bodyPr>
          <a:lstStyle/>
          <a:p>
            <a:pPr eaLnBrk="1" hangingPunct="1"/>
            <a:r>
              <a:rPr lang="en-US" sz="1200">
                <a:latin typeface="Arial" pitchFamily="34" charset="0"/>
                <a:cs typeface="Arial" pitchFamily="34" charset="0"/>
              </a:rPr>
              <a:t>800</a:t>
            </a:r>
          </a:p>
        </p:txBody>
      </p:sp>
      <p:cxnSp>
        <p:nvCxnSpPr>
          <p:cNvPr id="47" name="Straight Connector 46"/>
          <p:cNvCxnSpPr/>
          <p:nvPr/>
        </p:nvCxnSpPr>
        <p:spPr>
          <a:xfrm rot="5400000" flipH="1" flipV="1">
            <a:off x="4213225" y="5581650"/>
            <a:ext cx="15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flipH="1" flipV="1">
            <a:off x="5516563" y="5573713"/>
            <a:ext cx="15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flipH="1" flipV="1">
            <a:off x="2941638" y="5583238"/>
            <a:ext cx="15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flipH="1" flipV="1">
            <a:off x="1638300" y="5573713"/>
            <a:ext cx="15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flipH="1" flipV="1">
            <a:off x="358775" y="5583238"/>
            <a:ext cx="15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flipH="1" flipV="1">
            <a:off x="6103938" y="5573713"/>
            <a:ext cx="15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flipH="1" flipV="1">
            <a:off x="6797675" y="5553075"/>
            <a:ext cx="15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2590800" y="2971802"/>
            <a:ext cx="0" cy="2666999"/>
          </a:xfrm>
          <a:prstGeom prst="straightConnector1">
            <a:avLst/>
          </a:prstGeom>
          <a:ln w="38100">
            <a:solidFill>
              <a:schemeClr val="bg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7207" name="Text Box 35"/>
          <p:cNvSpPr txBox="1">
            <a:spLocks noChangeArrowheads="1"/>
          </p:cNvSpPr>
          <p:nvPr/>
        </p:nvSpPr>
        <p:spPr bwMode="auto">
          <a:xfrm>
            <a:off x="7885" y="6348250"/>
            <a:ext cx="2520950" cy="457200"/>
          </a:xfrm>
          <a:prstGeom prst="rect">
            <a:avLst/>
          </a:prstGeom>
          <a:noFill/>
          <a:ln w="9525">
            <a:noFill/>
            <a:miter lim="800000"/>
            <a:headEnd/>
            <a:tailEnd/>
          </a:ln>
        </p:spPr>
        <p:txBody>
          <a:bodyPr>
            <a:spAutoFit/>
          </a:bodyPr>
          <a:lstStyle/>
          <a:p>
            <a:pPr eaLnBrk="1" hangingPunct="1"/>
            <a:r>
              <a:rPr lang="en-US" sz="1200" dirty="0">
                <a:latin typeface="Arial" pitchFamily="34" charset="0"/>
                <a:cs typeface="Arial" pitchFamily="34" charset="0"/>
              </a:rPr>
              <a:t>H- Hour -  Point at which tropical force storm winds reach landfall</a:t>
            </a:r>
          </a:p>
        </p:txBody>
      </p:sp>
      <p:sp>
        <p:nvSpPr>
          <p:cNvPr id="7208" name="TextBox 54"/>
          <p:cNvSpPr txBox="1">
            <a:spLocks noChangeArrowheads="1"/>
          </p:cNvSpPr>
          <p:nvPr/>
        </p:nvSpPr>
        <p:spPr bwMode="auto">
          <a:xfrm>
            <a:off x="8763000" y="6502400"/>
            <a:ext cx="304800" cy="369888"/>
          </a:xfrm>
          <a:prstGeom prst="rect">
            <a:avLst/>
          </a:prstGeom>
          <a:noFill/>
          <a:ln w="9525">
            <a:noFill/>
            <a:miter lim="800000"/>
            <a:headEnd/>
            <a:tailEnd/>
          </a:ln>
        </p:spPr>
        <p:txBody>
          <a:bodyPr>
            <a:spAutoFit/>
          </a:bodyPr>
          <a:lstStyle/>
          <a:p>
            <a:pPr eaLnBrk="1" hangingPunct="1"/>
            <a:r>
              <a:rPr lang="en-US">
                <a:latin typeface="Arial" pitchFamily="34" charset="0"/>
                <a:cs typeface="Arial" pitchFamily="34" charset="0"/>
              </a:rPr>
              <a:t>7</a:t>
            </a:r>
          </a:p>
        </p:txBody>
      </p:sp>
      <p:sp>
        <p:nvSpPr>
          <p:cNvPr id="18474" name="Rectangle 60"/>
          <p:cNvSpPr>
            <a:spLocks noGrp="1" noChangeArrowheads="1"/>
          </p:cNvSpPr>
          <p:nvPr>
            <p:ph type="title"/>
          </p:nvPr>
        </p:nvSpPr>
        <p:spPr/>
        <p:txBody>
          <a:bodyPr/>
          <a:lstStyle/>
          <a:p>
            <a:pPr eaLnBrk="1" hangingPunct="1">
              <a:defRPr/>
            </a:pPr>
            <a:r>
              <a:rPr lang="en-US" sz="3600" dirty="0" smtClean="0">
                <a:cs typeface="Arial" pitchFamily="34" charset="0"/>
              </a:rPr>
              <a:t>Patient Movement Planning Factors</a:t>
            </a:r>
          </a:p>
        </p:txBody>
      </p:sp>
      <p:sp>
        <p:nvSpPr>
          <p:cNvPr id="7210" name="Text Box 10"/>
          <p:cNvSpPr txBox="1">
            <a:spLocks noChangeArrowheads="1"/>
          </p:cNvSpPr>
          <p:nvPr/>
        </p:nvSpPr>
        <p:spPr bwMode="auto">
          <a:xfrm>
            <a:off x="1169988" y="4100513"/>
            <a:ext cx="1082675" cy="457200"/>
          </a:xfrm>
          <a:prstGeom prst="rect">
            <a:avLst/>
          </a:prstGeom>
          <a:noFill/>
          <a:ln w="9525">
            <a:noFill/>
            <a:miter lim="800000"/>
            <a:headEnd/>
            <a:tailEnd/>
          </a:ln>
        </p:spPr>
        <p:txBody>
          <a:bodyPr>
            <a:spAutoFit/>
          </a:bodyPr>
          <a:lstStyle/>
          <a:p>
            <a:pPr algn="ctr" eaLnBrk="1" hangingPunct="1"/>
            <a:r>
              <a:rPr lang="en-US" sz="1200">
                <a:latin typeface="Arial" pitchFamily="34" charset="0"/>
                <a:cs typeface="Arial" pitchFamily="34" charset="0"/>
              </a:rPr>
              <a:t>Boots on the Ground</a:t>
            </a:r>
          </a:p>
        </p:txBody>
      </p:sp>
      <p:sp>
        <p:nvSpPr>
          <p:cNvPr id="7211" name="AutoShape 14"/>
          <p:cNvSpPr>
            <a:spLocks noChangeArrowheads="1"/>
          </p:cNvSpPr>
          <p:nvPr/>
        </p:nvSpPr>
        <p:spPr bwMode="auto">
          <a:xfrm>
            <a:off x="1690688" y="5819775"/>
            <a:ext cx="900112" cy="566738"/>
          </a:xfrm>
          <a:prstGeom prst="rightArrow">
            <a:avLst>
              <a:gd name="adj1" fmla="val 45833"/>
              <a:gd name="adj2" fmla="val 21061"/>
            </a:avLst>
          </a:prstGeom>
          <a:solidFill>
            <a:srgbClr val="FFFF00"/>
          </a:solidFill>
          <a:ln w="9525">
            <a:solidFill>
              <a:schemeClr val="tx1"/>
            </a:solidFill>
            <a:miter lim="800000"/>
            <a:headEnd/>
            <a:tailEnd/>
          </a:ln>
        </p:spPr>
        <p:txBody>
          <a:bodyPr wrap="none" anchor="ctr"/>
          <a:lstStyle/>
          <a:p>
            <a:pPr eaLnBrk="1" hangingPunct="1"/>
            <a:r>
              <a:rPr lang="en-US" sz="1500">
                <a:solidFill>
                  <a:srgbClr val="000000"/>
                </a:solidFill>
                <a:latin typeface="Arial" pitchFamily="34" charset="0"/>
                <a:cs typeface="Arial" pitchFamily="34" charset="0"/>
              </a:rPr>
              <a:t>Setup</a:t>
            </a:r>
          </a:p>
        </p:txBody>
      </p:sp>
      <p:sp>
        <p:nvSpPr>
          <p:cNvPr id="7212" name="AutoShape 14"/>
          <p:cNvSpPr>
            <a:spLocks noChangeArrowheads="1"/>
          </p:cNvSpPr>
          <p:nvPr/>
        </p:nvSpPr>
        <p:spPr bwMode="auto">
          <a:xfrm>
            <a:off x="293688" y="5830888"/>
            <a:ext cx="1347787" cy="530225"/>
          </a:xfrm>
          <a:prstGeom prst="rightArrow">
            <a:avLst>
              <a:gd name="adj1" fmla="val 45833"/>
              <a:gd name="adj2" fmla="val 22889"/>
            </a:avLst>
          </a:prstGeom>
          <a:solidFill>
            <a:srgbClr val="FFFF00"/>
          </a:solidFill>
          <a:ln w="9525">
            <a:solidFill>
              <a:schemeClr val="tx1"/>
            </a:solidFill>
            <a:miter lim="800000"/>
            <a:headEnd/>
            <a:tailEnd/>
          </a:ln>
        </p:spPr>
        <p:txBody>
          <a:bodyPr wrap="none" anchor="ctr"/>
          <a:lstStyle/>
          <a:p>
            <a:pPr eaLnBrk="1" hangingPunct="1"/>
            <a:r>
              <a:rPr lang="en-US" sz="1500">
                <a:solidFill>
                  <a:srgbClr val="000000"/>
                </a:solidFill>
                <a:latin typeface="Arial" pitchFamily="34" charset="0"/>
                <a:cs typeface="Arial" pitchFamily="34" charset="0"/>
              </a:rPr>
              <a:t>Teams Deploy</a:t>
            </a:r>
          </a:p>
        </p:txBody>
      </p:sp>
      <p:sp>
        <p:nvSpPr>
          <p:cNvPr id="8238" name="Text Box 69"/>
          <p:cNvSpPr txBox="1">
            <a:spLocks noChangeArrowheads="1"/>
          </p:cNvSpPr>
          <p:nvPr/>
        </p:nvSpPr>
        <p:spPr bwMode="auto">
          <a:xfrm>
            <a:off x="3236913" y="4278313"/>
            <a:ext cx="2690812" cy="677862"/>
          </a:xfrm>
          <a:prstGeom prst="rect">
            <a:avLst/>
          </a:prstGeom>
          <a:noFill/>
          <a:ln w="9525">
            <a:noFill/>
            <a:miter lim="800000"/>
            <a:headEnd/>
            <a:tailEnd/>
          </a:ln>
          <a:effectLst>
            <a:outerShdw dist="17961" dir="2700000" algn="ctr" rotWithShape="0">
              <a:srgbClr val="0000CC"/>
            </a:outerShdw>
          </a:effectLst>
        </p:spPr>
        <p:txBody>
          <a:bodyPr wrap="none" lIns="92075" tIns="46038" rIns="92075" bIns="46038">
            <a:spAutoFit/>
          </a:bodyPr>
          <a:lstStyle/>
          <a:p>
            <a:pPr>
              <a:defRPr/>
            </a:pPr>
            <a:r>
              <a:rPr lang="en-US" b="1" dirty="0" smtClean="0">
                <a:solidFill>
                  <a:srgbClr val="FF0000"/>
                </a:solidFill>
                <a:latin typeface="Arial" pitchFamily="34" charset="0"/>
                <a:cs typeface="Arial" pitchFamily="34" charset="0"/>
              </a:rPr>
              <a:t>36 </a:t>
            </a:r>
            <a:r>
              <a:rPr lang="en-US" b="1" dirty="0">
                <a:solidFill>
                  <a:srgbClr val="FF0000"/>
                </a:solidFill>
                <a:latin typeface="Arial" pitchFamily="34" charset="0"/>
                <a:cs typeface="Arial" pitchFamily="34" charset="0"/>
              </a:rPr>
              <a:t>hrs</a:t>
            </a:r>
          </a:p>
          <a:p>
            <a:pPr>
              <a:defRPr/>
            </a:pPr>
            <a:r>
              <a:rPr lang="en-US" sz="2000" b="1" dirty="0">
                <a:solidFill>
                  <a:srgbClr val="FF0000"/>
                </a:solidFill>
                <a:latin typeface="Arial" pitchFamily="34" charset="0"/>
                <a:cs typeface="Arial" pitchFamily="34" charset="0"/>
              </a:rPr>
              <a:t>of patient movement</a:t>
            </a:r>
          </a:p>
        </p:txBody>
      </p:sp>
      <p:sp>
        <p:nvSpPr>
          <p:cNvPr id="60" name="Rectangle 59"/>
          <p:cNvSpPr/>
          <p:nvPr/>
        </p:nvSpPr>
        <p:spPr>
          <a:xfrm>
            <a:off x="1313542" y="2133600"/>
            <a:ext cx="6458858" cy="1862048"/>
          </a:xfrm>
          <a:prstGeom prst="rect">
            <a:avLst/>
          </a:prstGeom>
          <a:noFill/>
        </p:spPr>
        <p:txBody>
          <a:bodyPr>
            <a:spAutoFit/>
          </a:bodyPr>
          <a:lstStyle/>
          <a:p>
            <a:pPr algn="ctr">
              <a:defRPr/>
            </a:pPr>
            <a:r>
              <a:rPr lang="en-US" sz="11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 APOEs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2000"/>
                                        <p:tgtEl>
                                          <p:spTgt spid="60"/>
                                        </p:tgtEl>
                                      </p:cBhvr>
                                    </p:animEffect>
                                    <p:anim calcmode="lin" valueType="num">
                                      <p:cBhvr>
                                        <p:cTn id="8" dur="2000" fill="hold"/>
                                        <p:tgtEl>
                                          <p:spTgt spid="60"/>
                                        </p:tgtEl>
                                        <p:attrNameLst>
                                          <p:attrName>style.rotation</p:attrName>
                                        </p:attrNameLst>
                                      </p:cBhvr>
                                      <p:tavLst>
                                        <p:tav tm="0">
                                          <p:val>
                                            <p:fltVal val="720"/>
                                          </p:val>
                                        </p:tav>
                                        <p:tav tm="100000">
                                          <p:val>
                                            <p:fltVal val="0"/>
                                          </p:val>
                                        </p:tav>
                                      </p:tavLst>
                                    </p:anim>
                                    <p:anim calcmode="lin" valueType="num">
                                      <p:cBhvr>
                                        <p:cTn id="9" dur="2000" fill="hold"/>
                                        <p:tgtEl>
                                          <p:spTgt spid="60"/>
                                        </p:tgtEl>
                                        <p:attrNameLst>
                                          <p:attrName>ppt_h</p:attrName>
                                        </p:attrNameLst>
                                      </p:cBhvr>
                                      <p:tavLst>
                                        <p:tav tm="0">
                                          <p:val>
                                            <p:fltVal val="0"/>
                                          </p:val>
                                        </p:tav>
                                        <p:tav tm="100000">
                                          <p:val>
                                            <p:strVal val="#ppt_h"/>
                                          </p:val>
                                        </p:tav>
                                      </p:tavLst>
                                    </p:anim>
                                    <p:anim calcmode="lin" valueType="num">
                                      <p:cBhvr>
                                        <p:cTn id="10" dur="2000" fill="hold"/>
                                        <p:tgtEl>
                                          <p:spTgt spid="6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2"/>
          <p:cNvSpPr>
            <a:spLocks noGrp="1"/>
          </p:cNvSpPr>
          <p:nvPr>
            <p:ph type="sldNum" sz="quarter" idx="11"/>
          </p:nvPr>
        </p:nvSpPr>
        <p:spPr>
          <a:xfrm>
            <a:off x="457200" y="6251575"/>
            <a:ext cx="2133600" cy="476250"/>
          </a:xfrm>
          <a:noFill/>
        </p:spPr>
        <p:txBody>
          <a:bodyPr/>
          <a:lstStyle/>
          <a:p>
            <a:pPr algn="l"/>
            <a:fld id="{48B0C300-B742-406C-A5FC-C4653685DC05}" type="slidenum">
              <a:rPr lang="en-US" smtClean="0">
                <a:latin typeface="Arial" pitchFamily="34" charset="0"/>
              </a:rPr>
              <a:pPr algn="l"/>
              <a:t>26</a:t>
            </a:fld>
            <a:endParaRPr lang="en-US" smtClean="0">
              <a:latin typeface="Arial" pitchFamily="34" charset="0"/>
            </a:endParaRPr>
          </a:p>
        </p:txBody>
      </p:sp>
      <p:sp>
        <p:nvSpPr>
          <p:cNvPr id="19459" name="Rectangle 44"/>
          <p:cNvSpPr>
            <a:spLocks noGrp="1" noChangeArrowheads="1"/>
          </p:cNvSpPr>
          <p:nvPr>
            <p:ph type="title"/>
          </p:nvPr>
        </p:nvSpPr>
        <p:spPr>
          <a:xfrm>
            <a:off x="1006475" y="42863"/>
            <a:ext cx="7061200" cy="860425"/>
          </a:xfrm>
        </p:spPr>
        <p:txBody>
          <a:bodyPr/>
          <a:lstStyle/>
          <a:p>
            <a:pPr eaLnBrk="1" hangingPunct="1">
              <a:defRPr/>
            </a:pPr>
            <a:r>
              <a:rPr lang="en-US" dirty="0" smtClean="0"/>
              <a:t>“Notice” Incident</a:t>
            </a:r>
          </a:p>
        </p:txBody>
      </p:sp>
      <p:pic>
        <p:nvPicPr>
          <p:cNvPr id="10244" name="Picture 3"/>
          <p:cNvPicPr>
            <a:picLocks noChangeAspect="1" noChangeArrowheads="1"/>
          </p:cNvPicPr>
          <p:nvPr/>
        </p:nvPicPr>
        <p:blipFill>
          <a:blip r:embed="rId3" cstate="print"/>
          <a:srcRect/>
          <a:stretch>
            <a:fillRect/>
          </a:stretch>
        </p:blipFill>
        <p:spPr bwMode="auto">
          <a:xfrm>
            <a:off x="0" y="914400"/>
            <a:ext cx="9144000" cy="5943600"/>
          </a:xfrm>
          <a:prstGeom prst="rect">
            <a:avLst/>
          </a:prstGeom>
          <a:noFill/>
          <a:ln w="9525">
            <a:solidFill>
              <a:schemeClr val="tx1"/>
            </a:solidFill>
            <a:miter lim="800000"/>
            <a:headEnd/>
            <a:tailEnd/>
          </a:ln>
        </p:spPr>
      </p:pic>
      <p:sp>
        <p:nvSpPr>
          <p:cNvPr id="7" name="Freeform 6"/>
          <p:cNvSpPr/>
          <p:nvPr/>
        </p:nvSpPr>
        <p:spPr>
          <a:xfrm>
            <a:off x="1784350" y="1854200"/>
            <a:ext cx="3321050" cy="3098800"/>
          </a:xfrm>
          <a:custGeom>
            <a:avLst/>
            <a:gdLst>
              <a:gd name="connsiteX0" fmla="*/ 5143500 w 5143500"/>
              <a:gd name="connsiteY0" fmla="*/ 0 h 4695825"/>
              <a:gd name="connsiteX1" fmla="*/ 3876675 w 5143500"/>
              <a:gd name="connsiteY1" fmla="*/ 1352550 h 4695825"/>
              <a:gd name="connsiteX2" fmla="*/ 3829050 w 5143500"/>
              <a:gd name="connsiteY2" fmla="*/ 1371600 h 4695825"/>
              <a:gd name="connsiteX3" fmla="*/ 3171825 w 5143500"/>
              <a:gd name="connsiteY3" fmla="*/ 1685925 h 4695825"/>
              <a:gd name="connsiteX4" fmla="*/ 1381125 w 5143500"/>
              <a:gd name="connsiteY4" fmla="*/ 1600200 h 4695825"/>
              <a:gd name="connsiteX5" fmla="*/ 800100 w 5143500"/>
              <a:gd name="connsiteY5" fmla="*/ 2390775 h 4695825"/>
              <a:gd name="connsiteX6" fmla="*/ 781050 w 5143500"/>
              <a:gd name="connsiteY6" fmla="*/ 2943225 h 4695825"/>
              <a:gd name="connsiteX7" fmla="*/ 0 w 5143500"/>
              <a:gd name="connsiteY7" fmla="*/ 4695825 h 4695825"/>
              <a:gd name="connsiteX8" fmla="*/ 0 w 5143500"/>
              <a:gd name="connsiteY8" fmla="*/ 4695825 h 4695825"/>
              <a:gd name="connsiteX9" fmla="*/ 0 w 5143500"/>
              <a:gd name="connsiteY9" fmla="*/ 4695825 h 4695825"/>
              <a:gd name="connsiteX0" fmla="*/ 5143500 w 5143500"/>
              <a:gd name="connsiteY0" fmla="*/ 0 h 4695825"/>
              <a:gd name="connsiteX1" fmla="*/ 3829050 w 5143500"/>
              <a:gd name="connsiteY1" fmla="*/ 1371600 h 4695825"/>
              <a:gd name="connsiteX2" fmla="*/ 3171825 w 5143500"/>
              <a:gd name="connsiteY2" fmla="*/ 1685925 h 4695825"/>
              <a:gd name="connsiteX3" fmla="*/ 1381125 w 5143500"/>
              <a:gd name="connsiteY3" fmla="*/ 1600200 h 4695825"/>
              <a:gd name="connsiteX4" fmla="*/ 800100 w 5143500"/>
              <a:gd name="connsiteY4" fmla="*/ 2390775 h 4695825"/>
              <a:gd name="connsiteX5" fmla="*/ 781050 w 5143500"/>
              <a:gd name="connsiteY5" fmla="*/ 2943225 h 4695825"/>
              <a:gd name="connsiteX6" fmla="*/ 0 w 5143500"/>
              <a:gd name="connsiteY6" fmla="*/ 4695825 h 4695825"/>
              <a:gd name="connsiteX7" fmla="*/ 0 w 5143500"/>
              <a:gd name="connsiteY7" fmla="*/ 4695825 h 4695825"/>
              <a:gd name="connsiteX8" fmla="*/ 0 w 5143500"/>
              <a:gd name="connsiteY8" fmla="*/ 4695825 h 4695825"/>
              <a:gd name="connsiteX0" fmla="*/ 5143500 w 5143500"/>
              <a:gd name="connsiteY0" fmla="*/ 0 h 4695825"/>
              <a:gd name="connsiteX1" fmla="*/ 3829050 w 5143500"/>
              <a:gd name="connsiteY1" fmla="*/ 1371600 h 4695825"/>
              <a:gd name="connsiteX2" fmla="*/ 3171825 w 5143500"/>
              <a:gd name="connsiteY2" fmla="*/ 1685925 h 4695825"/>
              <a:gd name="connsiteX3" fmla="*/ 1381125 w 5143500"/>
              <a:gd name="connsiteY3" fmla="*/ 1600200 h 4695825"/>
              <a:gd name="connsiteX4" fmla="*/ 800100 w 5143500"/>
              <a:gd name="connsiteY4" fmla="*/ 2390775 h 4695825"/>
              <a:gd name="connsiteX5" fmla="*/ 714375 w 5143500"/>
              <a:gd name="connsiteY5" fmla="*/ 2543175 h 4695825"/>
              <a:gd name="connsiteX6" fmla="*/ 781050 w 5143500"/>
              <a:gd name="connsiteY6" fmla="*/ 2943225 h 4695825"/>
              <a:gd name="connsiteX7" fmla="*/ 0 w 5143500"/>
              <a:gd name="connsiteY7" fmla="*/ 4695825 h 4695825"/>
              <a:gd name="connsiteX8" fmla="*/ 0 w 5143500"/>
              <a:gd name="connsiteY8" fmla="*/ 4695825 h 4695825"/>
              <a:gd name="connsiteX9" fmla="*/ 0 w 5143500"/>
              <a:gd name="connsiteY9" fmla="*/ 4695825 h 4695825"/>
              <a:gd name="connsiteX0" fmla="*/ 5143500 w 5143500"/>
              <a:gd name="connsiteY0" fmla="*/ 0 h 4695825"/>
              <a:gd name="connsiteX1" fmla="*/ 3829050 w 5143500"/>
              <a:gd name="connsiteY1" fmla="*/ 1371600 h 4695825"/>
              <a:gd name="connsiteX2" fmla="*/ 3171825 w 5143500"/>
              <a:gd name="connsiteY2" fmla="*/ 1685925 h 4695825"/>
              <a:gd name="connsiteX3" fmla="*/ 1381125 w 5143500"/>
              <a:gd name="connsiteY3" fmla="*/ 1600200 h 4695825"/>
              <a:gd name="connsiteX4" fmla="*/ 714375 w 5143500"/>
              <a:gd name="connsiteY4" fmla="*/ 2543175 h 4695825"/>
              <a:gd name="connsiteX5" fmla="*/ 781050 w 5143500"/>
              <a:gd name="connsiteY5" fmla="*/ 2943225 h 4695825"/>
              <a:gd name="connsiteX6" fmla="*/ 0 w 5143500"/>
              <a:gd name="connsiteY6" fmla="*/ 4695825 h 4695825"/>
              <a:gd name="connsiteX7" fmla="*/ 0 w 5143500"/>
              <a:gd name="connsiteY7" fmla="*/ 4695825 h 4695825"/>
              <a:gd name="connsiteX8" fmla="*/ 0 w 5143500"/>
              <a:gd name="connsiteY8" fmla="*/ 4695825 h 4695825"/>
              <a:gd name="connsiteX0" fmla="*/ 5143500 w 5143500"/>
              <a:gd name="connsiteY0" fmla="*/ 0 h 4695825"/>
              <a:gd name="connsiteX1" fmla="*/ 3829050 w 5143500"/>
              <a:gd name="connsiteY1" fmla="*/ 1371600 h 4695825"/>
              <a:gd name="connsiteX2" fmla="*/ 3171825 w 5143500"/>
              <a:gd name="connsiteY2" fmla="*/ 1685925 h 4695825"/>
              <a:gd name="connsiteX3" fmla="*/ 2066925 w 5143500"/>
              <a:gd name="connsiteY3" fmla="*/ 1638300 h 4695825"/>
              <a:gd name="connsiteX4" fmla="*/ 1381125 w 5143500"/>
              <a:gd name="connsiteY4" fmla="*/ 1600200 h 4695825"/>
              <a:gd name="connsiteX5" fmla="*/ 714375 w 5143500"/>
              <a:gd name="connsiteY5" fmla="*/ 2543175 h 4695825"/>
              <a:gd name="connsiteX6" fmla="*/ 781050 w 5143500"/>
              <a:gd name="connsiteY6" fmla="*/ 2943225 h 4695825"/>
              <a:gd name="connsiteX7" fmla="*/ 0 w 5143500"/>
              <a:gd name="connsiteY7" fmla="*/ 4695825 h 4695825"/>
              <a:gd name="connsiteX8" fmla="*/ 0 w 5143500"/>
              <a:gd name="connsiteY8" fmla="*/ 4695825 h 4695825"/>
              <a:gd name="connsiteX9" fmla="*/ 0 w 5143500"/>
              <a:gd name="connsiteY9" fmla="*/ 4695825 h 4695825"/>
              <a:gd name="connsiteX0" fmla="*/ 5143500 w 5143500"/>
              <a:gd name="connsiteY0" fmla="*/ 0 h 4695825"/>
              <a:gd name="connsiteX1" fmla="*/ 3829050 w 5143500"/>
              <a:gd name="connsiteY1" fmla="*/ 1371600 h 4695825"/>
              <a:gd name="connsiteX2" fmla="*/ 3171825 w 5143500"/>
              <a:gd name="connsiteY2" fmla="*/ 1685925 h 4695825"/>
              <a:gd name="connsiteX3" fmla="*/ 2524125 w 5143500"/>
              <a:gd name="connsiteY3" fmla="*/ 2019300 h 4695825"/>
              <a:gd name="connsiteX4" fmla="*/ 1381125 w 5143500"/>
              <a:gd name="connsiteY4" fmla="*/ 1600200 h 4695825"/>
              <a:gd name="connsiteX5" fmla="*/ 714375 w 5143500"/>
              <a:gd name="connsiteY5" fmla="*/ 2543175 h 4695825"/>
              <a:gd name="connsiteX6" fmla="*/ 781050 w 5143500"/>
              <a:gd name="connsiteY6" fmla="*/ 2943225 h 4695825"/>
              <a:gd name="connsiteX7" fmla="*/ 0 w 5143500"/>
              <a:gd name="connsiteY7" fmla="*/ 4695825 h 4695825"/>
              <a:gd name="connsiteX8" fmla="*/ 0 w 5143500"/>
              <a:gd name="connsiteY8" fmla="*/ 4695825 h 4695825"/>
              <a:gd name="connsiteX9" fmla="*/ 0 w 5143500"/>
              <a:gd name="connsiteY9" fmla="*/ 4695825 h 4695825"/>
              <a:gd name="connsiteX0" fmla="*/ 5143500 w 5143500"/>
              <a:gd name="connsiteY0" fmla="*/ 0 h 4695825"/>
              <a:gd name="connsiteX1" fmla="*/ 3829050 w 5143500"/>
              <a:gd name="connsiteY1" fmla="*/ 1371600 h 4695825"/>
              <a:gd name="connsiteX2" fmla="*/ 3171825 w 5143500"/>
              <a:gd name="connsiteY2" fmla="*/ 1685925 h 4695825"/>
              <a:gd name="connsiteX3" fmla="*/ 3171825 w 5143500"/>
              <a:gd name="connsiteY3" fmla="*/ 1695450 h 4695825"/>
              <a:gd name="connsiteX4" fmla="*/ 2524125 w 5143500"/>
              <a:gd name="connsiteY4" fmla="*/ 2019300 h 4695825"/>
              <a:gd name="connsiteX5" fmla="*/ 1381125 w 5143500"/>
              <a:gd name="connsiteY5" fmla="*/ 1600200 h 4695825"/>
              <a:gd name="connsiteX6" fmla="*/ 714375 w 5143500"/>
              <a:gd name="connsiteY6" fmla="*/ 2543175 h 4695825"/>
              <a:gd name="connsiteX7" fmla="*/ 781050 w 5143500"/>
              <a:gd name="connsiteY7" fmla="*/ 2943225 h 4695825"/>
              <a:gd name="connsiteX8" fmla="*/ 0 w 5143500"/>
              <a:gd name="connsiteY8" fmla="*/ 4695825 h 4695825"/>
              <a:gd name="connsiteX9" fmla="*/ 0 w 5143500"/>
              <a:gd name="connsiteY9" fmla="*/ 4695825 h 4695825"/>
              <a:gd name="connsiteX10" fmla="*/ 0 w 5143500"/>
              <a:gd name="connsiteY10" fmla="*/ 4695825 h 4695825"/>
              <a:gd name="connsiteX0" fmla="*/ 5143500 w 5143500"/>
              <a:gd name="connsiteY0" fmla="*/ 0 h 4695825"/>
              <a:gd name="connsiteX1" fmla="*/ 3829050 w 5143500"/>
              <a:gd name="connsiteY1" fmla="*/ 1371600 h 4695825"/>
              <a:gd name="connsiteX2" fmla="*/ 3171825 w 5143500"/>
              <a:gd name="connsiteY2" fmla="*/ 1685925 h 4695825"/>
              <a:gd name="connsiteX3" fmla="*/ 3171825 w 5143500"/>
              <a:gd name="connsiteY3" fmla="*/ 1695450 h 4695825"/>
              <a:gd name="connsiteX4" fmla="*/ 2524125 w 5143500"/>
              <a:gd name="connsiteY4" fmla="*/ 2019300 h 4695825"/>
              <a:gd name="connsiteX5" fmla="*/ 1381125 w 5143500"/>
              <a:gd name="connsiteY5" fmla="*/ 1600200 h 4695825"/>
              <a:gd name="connsiteX6" fmla="*/ 714375 w 5143500"/>
              <a:gd name="connsiteY6" fmla="*/ 2543175 h 4695825"/>
              <a:gd name="connsiteX7" fmla="*/ 781050 w 5143500"/>
              <a:gd name="connsiteY7" fmla="*/ 2943225 h 4695825"/>
              <a:gd name="connsiteX8" fmla="*/ 0 w 5143500"/>
              <a:gd name="connsiteY8" fmla="*/ 4695825 h 4695825"/>
              <a:gd name="connsiteX9" fmla="*/ 0 w 5143500"/>
              <a:gd name="connsiteY9" fmla="*/ 4695825 h 4695825"/>
              <a:gd name="connsiteX10" fmla="*/ 0 w 5143500"/>
              <a:gd name="connsiteY10" fmla="*/ 4695825 h 4695825"/>
              <a:gd name="connsiteX0" fmla="*/ 5143500 w 5143500"/>
              <a:gd name="connsiteY0" fmla="*/ 0 h 4695825"/>
              <a:gd name="connsiteX1" fmla="*/ 3829050 w 5143500"/>
              <a:gd name="connsiteY1" fmla="*/ 1371600 h 4695825"/>
              <a:gd name="connsiteX2" fmla="*/ 3171825 w 5143500"/>
              <a:gd name="connsiteY2" fmla="*/ 1685925 h 4695825"/>
              <a:gd name="connsiteX3" fmla="*/ 2524125 w 5143500"/>
              <a:gd name="connsiteY3" fmla="*/ 2019300 h 4695825"/>
              <a:gd name="connsiteX4" fmla="*/ 1381125 w 5143500"/>
              <a:gd name="connsiteY4" fmla="*/ 1600200 h 4695825"/>
              <a:gd name="connsiteX5" fmla="*/ 714375 w 5143500"/>
              <a:gd name="connsiteY5" fmla="*/ 2543175 h 4695825"/>
              <a:gd name="connsiteX6" fmla="*/ 781050 w 5143500"/>
              <a:gd name="connsiteY6" fmla="*/ 2943225 h 4695825"/>
              <a:gd name="connsiteX7" fmla="*/ 0 w 5143500"/>
              <a:gd name="connsiteY7" fmla="*/ 4695825 h 4695825"/>
              <a:gd name="connsiteX8" fmla="*/ 0 w 5143500"/>
              <a:gd name="connsiteY8" fmla="*/ 4695825 h 4695825"/>
              <a:gd name="connsiteX9" fmla="*/ 0 w 5143500"/>
              <a:gd name="connsiteY9" fmla="*/ 4695825 h 4695825"/>
              <a:gd name="connsiteX0" fmla="*/ 5143500 w 5143500"/>
              <a:gd name="connsiteY0" fmla="*/ 0 h 4695825"/>
              <a:gd name="connsiteX1" fmla="*/ 3829050 w 5143500"/>
              <a:gd name="connsiteY1" fmla="*/ 1371600 h 4695825"/>
              <a:gd name="connsiteX2" fmla="*/ 3171825 w 5143500"/>
              <a:gd name="connsiteY2" fmla="*/ 1685925 h 4695825"/>
              <a:gd name="connsiteX3" fmla="*/ 3152775 w 5143500"/>
              <a:gd name="connsiteY3" fmla="*/ 1905000 h 4695825"/>
              <a:gd name="connsiteX4" fmla="*/ 2524125 w 5143500"/>
              <a:gd name="connsiteY4" fmla="*/ 2019300 h 4695825"/>
              <a:gd name="connsiteX5" fmla="*/ 1381125 w 5143500"/>
              <a:gd name="connsiteY5" fmla="*/ 1600200 h 4695825"/>
              <a:gd name="connsiteX6" fmla="*/ 714375 w 5143500"/>
              <a:gd name="connsiteY6" fmla="*/ 2543175 h 4695825"/>
              <a:gd name="connsiteX7" fmla="*/ 781050 w 5143500"/>
              <a:gd name="connsiteY7" fmla="*/ 2943225 h 4695825"/>
              <a:gd name="connsiteX8" fmla="*/ 0 w 5143500"/>
              <a:gd name="connsiteY8" fmla="*/ 4695825 h 4695825"/>
              <a:gd name="connsiteX9" fmla="*/ 0 w 5143500"/>
              <a:gd name="connsiteY9" fmla="*/ 4695825 h 4695825"/>
              <a:gd name="connsiteX10" fmla="*/ 0 w 5143500"/>
              <a:gd name="connsiteY10" fmla="*/ 4695825 h 4695825"/>
              <a:gd name="connsiteX0" fmla="*/ 5143500 w 5143500"/>
              <a:gd name="connsiteY0" fmla="*/ 0 h 4695825"/>
              <a:gd name="connsiteX1" fmla="*/ 3829050 w 5143500"/>
              <a:gd name="connsiteY1" fmla="*/ 1371600 h 4695825"/>
              <a:gd name="connsiteX2" fmla="*/ 3152775 w 5143500"/>
              <a:gd name="connsiteY2" fmla="*/ 1905000 h 4695825"/>
              <a:gd name="connsiteX3" fmla="*/ 2524125 w 5143500"/>
              <a:gd name="connsiteY3" fmla="*/ 2019300 h 4695825"/>
              <a:gd name="connsiteX4" fmla="*/ 1381125 w 5143500"/>
              <a:gd name="connsiteY4" fmla="*/ 1600200 h 4695825"/>
              <a:gd name="connsiteX5" fmla="*/ 714375 w 5143500"/>
              <a:gd name="connsiteY5" fmla="*/ 2543175 h 4695825"/>
              <a:gd name="connsiteX6" fmla="*/ 781050 w 5143500"/>
              <a:gd name="connsiteY6" fmla="*/ 2943225 h 4695825"/>
              <a:gd name="connsiteX7" fmla="*/ 0 w 5143500"/>
              <a:gd name="connsiteY7" fmla="*/ 4695825 h 4695825"/>
              <a:gd name="connsiteX8" fmla="*/ 0 w 5143500"/>
              <a:gd name="connsiteY8" fmla="*/ 4695825 h 4695825"/>
              <a:gd name="connsiteX9" fmla="*/ 0 w 5143500"/>
              <a:gd name="connsiteY9" fmla="*/ 4695825 h 4695825"/>
              <a:gd name="connsiteX0" fmla="*/ 5143500 w 5143500"/>
              <a:gd name="connsiteY0" fmla="*/ 0 h 4695825"/>
              <a:gd name="connsiteX1" fmla="*/ 3829050 w 5143500"/>
              <a:gd name="connsiteY1" fmla="*/ 1371600 h 4695825"/>
              <a:gd name="connsiteX2" fmla="*/ 3152775 w 5143500"/>
              <a:gd name="connsiteY2" fmla="*/ 1905000 h 4695825"/>
              <a:gd name="connsiteX3" fmla="*/ 2524125 w 5143500"/>
              <a:gd name="connsiteY3" fmla="*/ 2019300 h 4695825"/>
              <a:gd name="connsiteX4" fmla="*/ 1381125 w 5143500"/>
              <a:gd name="connsiteY4" fmla="*/ 1600200 h 4695825"/>
              <a:gd name="connsiteX5" fmla="*/ 714375 w 5143500"/>
              <a:gd name="connsiteY5" fmla="*/ 2543175 h 4695825"/>
              <a:gd name="connsiteX6" fmla="*/ 781050 w 5143500"/>
              <a:gd name="connsiteY6" fmla="*/ 2943225 h 4695825"/>
              <a:gd name="connsiteX7" fmla="*/ 476250 w 5143500"/>
              <a:gd name="connsiteY7" fmla="*/ 3648075 h 4695825"/>
              <a:gd name="connsiteX8" fmla="*/ 0 w 5143500"/>
              <a:gd name="connsiteY8" fmla="*/ 4695825 h 4695825"/>
              <a:gd name="connsiteX9" fmla="*/ 0 w 5143500"/>
              <a:gd name="connsiteY9" fmla="*/ 4695825 h 4695825"/>
              <a:gd name="connsiteX10" fmla="*/ 0 w 5143500"/>
              <a:gd name="connsiteY10" fmla="*/ 4695825 h 4695825"/>
              <a:gd name="connsiteX0" fmla="*/ 5143500 w 5143500"/>
              <a:gd name="connsiteY0" fmla="*/ 0 h 4695825"/>
              <a:gd name="connsiteX1" fmla="*/ 3829050 w 5143500"/>
              <a:gd name="connsiteY1" fmla="*/ 1371600 h 4695825"/>
              <a:gd name="connsiteX2" fmla="*/ 3152775 w 5143500"/>
              <a:gd name="connsiteY2" fmla="*/ 1905000 h 4695825"/>
              <a:gd name="connsiteX3" fmla="*/ 2524125 w 5143500"/>
              <a:gd name="connsiteY3" fmla="*/ 2019300 h 4695825"/>
              <a:gd name="connsiteX4" fmla="*/ 1381125 w 5143500"/>
              <a:gd name="connsiteY4" fmla="*/ 1600200 h 4695825"/>
              <a:gd name="connsiteX5" fmla="*/ 714375 w 5143500"/>
              <a:gd name="connsiteY5" fmla="*/ 2543175 h 4695825"/>
              <a:gd name="connsiteX6" fmla="*/ 781050 w 5143500"/>
              <a:gd name="connsiteY6" fmla="*/ 2943225 h 4695825"/>
              <a:gd name="connsiteX7" fmla="*/ 476250 w 5143500"/>
              <a:gd name="connsiteY7" fmla="*/ 3648075 h 4695825"/>
              <a:gd name="connsiteX8" fmla="*/ 476250 w 5143500"/>
              <a:gd name="connsiteY8" fmla="*/ 3648075 h 4695825"/>
              <a:gd name="connsiteX9" fmla="*/ 0 w 5143500"/>
              <a:gd name="connsiteY9" fmla="*/ 4695825 h 4695825"/>
              <a:gd name="connsiteX10" fmla="*/ 0 w 5143500"/>
              <a:gd name="connsiteY10" fmla="*/ 4695825 h 4695825"/>
              <a:gd name="connsiteX11" fmla="*/ 0 w 5143500"/>
              <a:gd name="connsiteY11" fmla="*/ 4695825 h 4695825"/>
              <a:gd name="connsiteX0" fmla="*/ 5143500 w 5143500"/>
              <a:gd name="connsiteY0" fmla="*/ 0 h 4695825"/>
              <a:gd name="connsiteX1" fmla="*/ 3829050 w 5143500"/>
              <a:gd name="connsiteY1" fmla="*/ 1371600 h 4695825"/>
              <a:gd name="connsiteX2" fmla="*/ 3152775 w 5143500"/>
              <a:gd name="connsiteY2" fmla="*/ 1905000 h 4695825"/>
              <a:gd name="connsiteX3" fmla="*/ 2524125 w 5143500"/>
              <a:gd name="connsiteY3" fmla="*/ 2019300 h 4695825"/>
              <a:gd name="connsiteX4" fmla="*/ 1381125 w 5143500"/>
              <a:gd name="connsiteY4" fmla="*/ 1600200 h 4695825"/>
              <a:gd name="connsiteX5" fmla="*/ 714375 w 5143500"/>
              <a:gd name="connsiteY5" fmla="*/ 2543175 h 4695825"/>
              <a:gd name="connsiteX6" fmla="*/ 781050 w 5143500"/>
              <a:gd name="connsiteY6" fmla="*/ 2943225 h 4695825"/>
              <a:gd name="connsiteX7" fmla="*/ 476250 w 5143500"/>
              <a:gd name="connsiteY7" fmla="*/ 3648075 h 4695825"/>
              <a:gd name="connsiteX8" fmla="*/ 476250 w 5143500"/>
              <a:gd name="connsiteY8" fmla="*/ 3648075 h 4695825"/>
              <a:gd name="connsiteX9" fmla="*/ 0 w 5143500"/>
              <a:gd name="connsiteY9" fmla="*/ 4695825 h 4695825"/>
              <a:gd name="connsiteX10" fmla="*/ 0 w 5143500"/>
              <a:gd name="connsiteY10" fmla="*/ 4695825 h 4695825"/>
              <a:gd name="connsiteX11" fmla="*/ 0 w 5143500"/>
              <a:gd name="connsiteY11" fmla="*/ 4695825 h 4695825"/>
              <a:gd name="connsiteX0" fmla="*/ 5143500 w 5143500"/>
              <a:gd name="connsiteY0" fmla="*/ 0 h 4695825"/>
              <a:gd name="connsiteX1" fmla="*/ 3829050 w 5143500"/>
              <a:gd name="connsiteY1" fmla="*/ 1371600 h 4695825"/>
              <a:gd name="connsiteX2" fmla="*/ 3152775 w 5143500"/>
              <a:gd name="connsiteY2" fmla="*/ 1905000 h 4695825"/>
              <a:gd name="connsiteX3" fmla="*/ 2524125 w 5143500"/>
              <a:gd name="connsiteY3" fmla="*/ 2019300 h 4695825"/>
              <a:gd name="connsiteX4" fmla="*/ 1381125 w 5143500"/>
              <a:gd name="connsiteY4" fmla="*/ 1600200 h 4695825"/>
              <a:gd name="connsiteX5" fmla="*/ 714375 w 5143500"/>
              <a:gd name="connsiteY5" fmla="*/ 2543175 h 4695825"/>
              <a:gd name="connsiteX6" fmla="*/ 781050 w 5143500"/>
              <a:gd name="connsiteY6" fmla="*/ 2943225 h 4695825"/>
              <a:gd name="connsiteX7" fmla="*/ 476250 w 5143500"/>
              <a:gd name="connsiteY7" fmla="*/ 3648075 h 4695825"/>
              <a:gd name="connsiteX8" fmla="*/ 0 w 5143500"/>
              <a:gd name="connsiteY8" fmla="*/ 4695825 h 4695825"/>
              <a:gd name="connsiteX9" fmla="*/ 0 w 5143500"/>
              <a:gd name="connsiteY9" fmla="*/ 4695825 h 4695825"/>
              <a:gd name="connsiteX10" fmla="*/ 0 w 5143500"/>
              <a:gd name="connsiteY10" fmla="*/ 4695825 h 4695825"/>
              <a:gd name="connsiteX0" fmla="*/ 5143500 w 5143500"/>
              <a:gd name="connsiteY0" fmla="*/ 0 h 4695825"/>
              <a:gd name="connsiteX1" fmla="*/ 3829050 w 5143500"/>
              <a:gd name="connsiteY1" fmla="*/ 1371600 h 4695825"/>
              <a:gd name="connsiteX2" fmla="*/ 3152775 w 5143500"/>
              <a:gd name="connsiteY2" fmla="*/ 1905000 h 4695825"/>
              <a:gd name="connsiteX3" fmla="*/ 2524125 w 5143500"/>
              <a:gd name="connsiteY3" fmla="*/ 2019300 h 4695825"/>
              <a:gd name="connsiteX4" fmla="*/ 1381125 w 5143500"/>
              <a:gd name="connsiteY4" fmla="*/ 1600200 h 4695825"/>
              <a:gd name="connsiteX5" fmla="*/ 714375 w 5143500"/>
              <a:gd name="connsiteY5" fmla="*/ 2543175 h 4695825"/>
              <a:gd name="connsiteX6" fmla="*/ 781050 w 5143500"/>
              <a:gd name="connsiteY6" fmla="*/ 2943225 h 4695825"/>
              <a:gd name="connsiteX7" fmla="*/ 628650 w 5143500"/>
              <a:gd name="connsiteY7" fmla="*/ 3800475 h 4695825"/>
              <a:gd name="connsiteX8" fmla="*/ 0 w 5143500"/>
              <a:gd name="connsiteY8" fmla="*/ 4695825 h 4695825"/>
              <a:gd name="connsiteX9" fmla="*/ 0 w 5143500"/>
              <a:gd name="connsiteY9" fmla="*/ 4695825 h 4695825"/>
              <a:gd name="connsiteX10" fmla="*/ 0 w 5143500"/>
              <a:gd name="connsiteY10" fmla="*/ 4695825 h 4695825"/>
              <a:gd name="connsiteX0" fmla="*/ 5143500 w 5143500"/>
              <a:gd name="connsiteY0" fmla="*/ 0 h 4695825"/>
              <a:gd name="connsiteX1" fmla="*/ 3829050 w 5143500"/>
              <a:gd name="connsiteY1" fmla="*/ 1371600 h 4695825"/>
              <a:gd name="connsiteX2" fmla="*/ 3152775 w 5143500"/>
              <a:gd name="connsiteY2" fmla="*/ 1905000 h 4695825"/>
              <a:gd name="connsiteX3" fmla="*/ 2524125 w 5143500"/>
              <a:gd name="connsiteY3" fmla="*/ 2019300 h 4695825"/>
              <a:gd name="connsiteX4" fmla="*/ 1381125 w 5143500"/>
              <a:gd name="connsiteY4" fmla="*/ 1600200 h 4695825"/>
              <a:gd name="connsiteX5" fmla="*/ 866775 w 5143500"/>
              <a:gd name="connsiteY5" fmla="*/ 2543175 h 4695825"/>
              <a:gd name="connsiteX6" fmla="*/ 781050 w 5143500"/>
              <a:gd name="connsiteY6" fmla="*/ 2943225 h 4695825"/>
              <a:gd name="connsiteX7" fmla="*/ 628650 w 5143500"/>
              <a:gd name="connsiteY7" fmla="*/ 3800475 h 4695825"/>
              <a:gd name="connsiteX8" fmla="*/ 0 w 5143500"/>
              <a:gd name="connsiteY8" fmla="*/ 4695825 h 4695825"/>
              <a:gd name="connsiteX9" fmla="*/ 0 w 5143500"/>
              <a:gd name="connsiteY9" fmla="*/ 4695825 h 4695825"/>
              <a:gd name="connsiteX10" fmla="*/ 0 w 5143500"/>
              <a:gd name="connsiteY10" fmla="*/ 4695825 h 4695825"/>
              <a:gd name="connsiteX0" fmla="*/ 5143500 w 5143500"/>
              <a:gd name="connsiteY0" fmla="*/ 0 h 4695825"/>
              <a:gd name="connsiteX1" fmla="*/ 3829050 w 5143500"/>
              <a:gd name="connsiteY1" fmla="*/ 1371600 h 4695825"/>
              <a:gd name="connsiteX2" fmla="*/ 3152775 w 5143500"/>
              <a:gd name="connsiteY2" fmla="*/ 1905000 h 4695825"/>
              <a:gd name="connsiteX3" fmla="*/ 2524125 w 5143500"/>
              <a:gd name="connsiteY3" fmla="*/ 2019300 h 4695825"/>
              <a:gd name="connsiteX4" fmla="*/ 1381125 w 5143500"/>
              <a:gd name="connsiteY4" fmla="*/ 1600200 h 4695825"/>
              <a:gd name="connsiteX5" fmla="*/ 866775 w 5143500"/>
              <a:gd name="connsiteY5" fmla="*/ 2543175 h 4695825"/>
              <a:gd name="connsiteX6" fmla="*/ 781050 w 5143500"/>
              <a:gd name="connsiteY6" fmla="*/ 2943225 h 4695825"/>
              <a:gd name="connsiteX7" fmla="*/ 628650 w 5143500"/>
              <a:gd name="connsiteY7" fmla="*/ 3800475 h 4695825"/>
              <a:gd name="connsiteX8" fmla="*/ 0 w 5143500"/>
              <a:gd name="connsiteY8" fmla="*/ 4695825 h 4695825"/>
              <a:gd name="connsiteX9" fmla="*/ 0 w 5143500"/>
              <a:gd name="connsiteY9" fmla="*/ 4695825 h 4695825"/>
              <a:gd name="connsiteX10" fmla="*/ 0 w 5143500"/>
              <a:gd name="connsiteY10" fmla="*/ 4695825 h 4695825"/>
              <a:gd name="connsiteX0" fmla="*/ 5143500 w 5143500"/>
              <a:gd name="connsiteY0" fmla="*/ 0 h 4695825"/>
              <a:gd name="connsiteX1" fmla="*/ 3829050 w 5143500"/>
              <a:gd name="connsiteY1" fmla="*/ 1371600 h 4695825"/>
              <a:gd name="connsiteX2" fmla="*/ 3152775 w 5143500"/>
              <a:gd name="connsiteY2" fmla="*/ 1905000 h 4695825"/>
              <a:gd name="connsiteX3" fmla="*/ 2524125 w 5143500"/>
              <a:gd name="connsiteY3" fmla="*/ 2019300 h 4695825"/>
              <a:gd name="connsiteX4" fmla="*/ 1381125 w 5143500"/>
              <a:gd name="connsiteY4" fmla="*/ 1600200 h 4695825"/>
              <a:gd name="connsiteX5" fmla="*/ 866775 w 5143500"/>
              <a:gd name="connsiteY5" fmla="*/ 2543175 h 4695825"/>
              <a:gd name="connsiteX6" fmla="*/ 781050 w 5143500"/>
              <a:gd name="connsiteY6" fmla="*/ 2943225 h 4695825"/>
              <a:gd name="connsiteX7" fmla="*/ 781050 w 5143500"/>
              <a:gd name="connsiteY7" fmla="*/ 3800475 h 4695825"/>
              <a:gd name="connsiteX8" fmla="*/ 0 w 5143500"/>
              <a:gd name="connsiteY8" fmla="*/ 4695825 h 4695825"/>
              <a:gd name="connsiteX9" fmla="*/ 0 w 5143500"/>
              <a:gd name="connsiteY9" fmla="*/ 4695825 h 4695825"/>
              <a:gd name="connsiteX10" fmla="*/ 0 w 5143500"/>
              <a:gd name="connsiteY10" fmla="*/ 4695825 h 4695825"/>
              <a:gd name="connsiteX0" fmla="*/ 5143500 w 5143500"/>
              <a:gd name="connsiteY0" fmla="*/ 0 h 4695825"/>
              <a:gd name="connsiteX1" fmla="*/ 3829050 w 5143500"/>
              <a:gd name="connsiteY1" fmla="*/ 1371600 h 4695825"/>
              <a:gd name="connsiteX2" fmla="*/ 3152775 w 5143500"/>
              <a:gd name="connsiteY2" fmla="*/ 1905000 h 4695825"/>
              <a:gd name="connsiteX3" fmla="*/ 2524125 w 5143500"/>
              <a:gd name="connsiteY3" fmla="*/ 2019300 h 4695825"/>
              <a:gd name="connsiteX4" fmla="*/ 1381125 w 5143500"/>
              <a:gd name="connsiteY4" fmla="*/ 1600200 h 4695825"/>
              <a:gd name="connsiteX5" fmla="*/ 866775 w 5143500"/>
              <a:gd name="connsiteY5" fmla="*/ 2543175 h 4695825"/>
              <a:gd name="connsiteX6" fmla="*/ 781050 w 5143500"/>
              <a:gd name="connsiteY6" fmla="*/ 2943225 h 4695825"/>
              <a:gd name="connsiteX7" fmla="*/ 781050 w 5143500"/>
              <a:gd name="connsiteY7" fmla="*/ 3800475 h 4695825"/>
              <a:gd name="connsiteX8" fmla="*/ 0 w 5143500"/>
              <a:gd name="connsiteY8" fmla="*/ 4695825 h 4695825"/>
              <a:gd name="connsiteX9" fmla="*/ 0 w 5143500"/>
              <a:gd name="connsiteY9" fmla="*/ 4695825 h 4695825"/>
              <a:gd name="connsiteX10" fmla="*/ 0 w 5143500"/>
              <a:gd name="connsiteY10" fmla="*/ 4695825 h 4695825"/>
              <a:gd name="connsiteX0" fmla="*/ 5143500 w 5143500"/>
              <a:gd name="connsiteY0" fmla="*/ 0 h 4695825"/>
              <a:gd name="connsiteX1" fmla="*/ 3829050 w 5143500"/>
              <a:gd name="connsiteY1" fmla="*/ 1371600 h 4695825"/>
              <a:gd name="connsiteX2" fmla="*/ 3152775 w 5143500"/>
              <a:gd name="connsiteY2" fmla="*/ 1905000 h 4695825"/>
              <a:gd name="connsiteX3" fmla="*/ 2524125 w 5143500"/>
              <a:gd name="connsiteY3" fmla="*/ 2019300 h 4695825"/>
              <a:gd name="connsiteX4" fmla="*/ 1381125 w 5143500"/>
              <a:gd name="connsiteY4" fmla="*/ 1600200 h 4695825"/>
              <a:gd name="connsiteX5" fmla="*/ 866775 w 5143500"/>
              <a:gd name="connsiteY5" fmla="*/ 2543175 h 4695825"/>
              <a:gd name="connsiteX6" fmla="*/ 704850 w 5143500"/>
              <a:gd name="connsiteY6" fmla="*/ 2543175 h 4695825"/>
              <a:gd name="connsiteX7" fmla="*/ 781050 w 5143500"/>
              <a:gd name="connsiteY7" fmla="*/ 2943225 h 4695825"/>
              <a:gd name="connsiteX8" fmla="*/ 781050 w 5143500"/>
              <a:gd name="connsiteY8" fmla="*/ 3800475 h 4695825"/>
              <a:gd name="connsiteX9" fmla="*/ 0 w 5143500"/>
              <a:gd name="connsiteY9" fmla="*/ 4695825 h 4695825"/>
              <a:gd name="connsiteX10" fmla="*/ 0 w 5143500"/>
              <a:gd name="connsiteY10" fmla="*/ 4695825 h 4695825"/>
              <a:gd name="connsiteX11" fmla="*/ 0 w 5143500"/>
              <a:gd name="connsiteY11" fmla="*/ 4695825 h 4695825"/>
              <a:gd name="connsiteX0" fmla="*/ 5143500 w 5143500"/>
              <a:gd name="connsiteY0" fmla="*/ 0 h 4695825"/>
              <a:gd name="connsiteX1" fmla="*/ 3829050 w 5143500"/>
              <a:gd name="connsiteY1" fmla="*/ 1371600 h 4695825"/>
              <a:gd name="connsiteX2" fmla="*/ 3152775 w 5143500"/>
              <a:gd name="connsiteY2" fmla="*/ 1905000 h 4695825"/>
              <a:gd name="connsiteX3" fmla="*/ 2524125 w 5143500"/>
              <a:gd name="connsiteY3" fmla="*/ 2019300 h 4695825"/>
              <a:gd name="connsiteX4" fmla="*/ 1381125 w 5143500"/>
              <a:gd name="connsiteY4" fmla="*/ 1600200 h 4695825"/>
              <a:gd name="connsiteX5" fmla="*/ 704850 w 5143500"/>
              <a:gd name="connsiteY5" fmla="*/ 2543175 h 4695825"/>
              <a:gd name="connsiteX6" fmla="*/ 781050 w 5143500"/>
              <a:gd name="connsiteY6" fmla="*/ 2943225 h 4695825"/>
              <a:gd name="connsiteX7" fmla="*/ 781050 w 5143500"/>
              <a:gd name="connsiteY7" fmla="*/ 3800475 h 4695825"/>
              <a:gd name="connsiteX8" fmla="*/ 0 w 5143500"/>
              <a:gd name="connsiteY8" fmla="*/ 4695825 h 4695825"/>
              <a:gd name="connsiteX9" fmla="*/ 0 w 5143500"/>
              <a:gd name="connsiteY9" fmla="*/ 4695825 h 4695825"/>
              <a:gd name="connsiteX10" fmla="*/ 0 w 5143500"/>
              <a:gd name="connsiteY10" fmla="*/ 4695825 h 4695825"/>
              <a:gd name="connsiteX0" fmla="*/ 5143500 w 5143500"/>
              <a:gd name="connsiteY0" fmla="*/ 0 h 4695825"/>
              <a:gd name="connsiteX1" fmla="*/ 3829050 w 5143500"/>
              <a:gd name="connsiteY1" fmla="*/ 1371600 h 4695825"/>
              <a:gd name="connsiteX2" fmla="*/ 3152775 w 5143500"/>
              <a:gd name="connsiteY2" fmla="*/ 1905000 h 4695825"/>
              <a:gd name="connsiteX3" fmla="*/ 2524125 w 5143500"/>
              <a:gd name="connsiteY3" fmla="*/ 2019300 h 4695825"/>
              <a:gd name="connsiteX4" fmla="*/ 1381125 w 5143500"/>
              <a:gd name="connsiteY4" fmla="*/ 1600200 h 4695825"/>
              <a:gd name="connsiteX5" fmla="*/ 704850 w 5143500"/>
              <a:gd name="connsiteY5" fmla="*/ 2466975 h 4695825"/>
              <a:gd name="connsiteX6" fmla="*/ 781050 w 5143500"/>
              <a:gd name="connsiteY6" fmla="*/ 2943225 h 4695825"/>
              <a:gd name="connsiteX7" fmla="*/ 781050 w 5143500"/>
              <a:gd name="connsiteY7" fmla="*/ 3800475 h 4695825"/>
              <a:gd name="connsiteX8" fmla="*/ 0 w 5143500"/>
              <a:gd name="connsiteY8" fmla="*/ 4695825 h 4695825"/>
              <a:gd name="connsiteX9" fmla="*/ 0 w 5143500"/>
              <a:gd name="connsiteY9" fmla="*/ 4695825 h 4695825"/>
              <a:gd name="connsiteX10" fmla="*/ 0 w 5143500"/>
              <a:gd name="connsiteY10" fmla="*/ 4695825 h 4695825"/>
              <a:gd name="connsiteX0" fmla="*/ 5143500 w 5143500"/>
              <a:gd name="connsiteY0" fmla="*/ 0 h 4695825"/>
              <a:gd name="connsiteX1" fmla="*/ 3829050 w 5143500"/>
              <a:gd name="connsiteY1" fmla="*/ 1371600 h 4695825"/>
              <a:gd name="connsiteX2" fmla="*/ 3152775 w 5143500"/>
              <a:gd name="connsiteY2" fmla="*/ 1905000 h 4695825"/>
              <a:gd name="connsiteX3" fmla="*/ 2524125 w 5143500"/>
              <a:gd name="connsiteY3" fmla="*/ 2019300 h 4695825"/>
              <a:gd name="connsiteX4" fmla="*/ 1381125 w 5143500"/>
              <a:gd name="connsiteY4" fmla="*/ 1600200 h 4695825"/>
              <a:gd name="connsiteX5" fmla="*/ 704850 w 5143500"/>
              <a:gd name="connsiteY5" fmla="*/ 2466975 h 4695825"/>
              <a:gd name="connsiteX6" fmla="*/ 781050 w 5143500"/>
              <a:gd name="connsiteY6" fmla="*/ 2943225 h 4695825"/>
              <a:gd name="connsiteX7" fmla="*/ 476250 w 5143500"/>
              <a:gd name="connsiteY7" fmla="*/ 3800475 h 4695825"/>
              <a:gd name="connsiteX8" fmla="*/ 0 w 5143500"/>
              <a:gd name="connsiteY8" fmla="*/ 4695825 h 4695825"/>
              <a:gd name="connsiteX9" fmla="*/ 0 w 5143500"/>
              <a:gd name="connsiteY9" fmla="*/ 4695825 h 4695825"/>
              <a:gd name="connsiteX10" fmla="*/ 0 w 5143500"/>
              <a:gd name="connsiteY10" fmla="*/ 4695825 h 4695825"/>
              <a:gd name="connsiteX0" fmla="*/ 5143500 w 5143500"/>
              <a:gd name="connsiteY0" fmla="*/ 0 h 4695825"/>
              <a:gd name="connsiteX1" fmla="*/ 3829050 w 5143500"/>
              <a:gd name="connsiteY1" fmla="*/ 1371600 h 4695825"/>
              <a:gd name="connsiteX2" fmla="*/ 3152775 w 5143500"/>
              <a:gd name="connsiteY2" fmla="*/ 1905000 h 4695825"/>
              <a:gd name="connsiteX3" fmla="*/ 2524125 w 5143500"/>
              <a:gd name="connsiteY3" fmla="*/ 2019300 h 4695825"/>
              <a:gd name="connsiteX4" fmla="*/ 1381126 w 5143500"/>
              <a:gd name="connsiteY4" fmla="*/ 1849811 h 4695825"/>
              <a:gd name="connsiteX5" fmla="*/ 704850 w 5143500"/>
              <a:gd name="connsiteY5" fmla="*/ 2466975 h 4695825"/>
              <a:gd name="connsiteX6" fmla="*/ 781050 w 5143500"/>
              <a:gd name="connsiteY6" fmla="*/ 2943225 h 4695825"/>
              <a:gd name="connsiteX7" fmla="*/ 476250 w 5143500"/>
              <a:gd name="connsiteY7" fmla="*/ 3800475 h 4695825"/>
              <a:gd name="connsiteX8" fmla="*/ 0 w 5143500"/>
              <a:gd name="connsiteY8" fmla="*/ 4695825 h 4695825"/>
              <a:gd name="connsiteX9" fmla="*/ 0 w 5143500"/>
              <a:gd name="connsiteY9" fmla="*/ 4695825 h 4695825"/>
              <a:gd name="connsiteX10" fmla="*/ 0 w 5143500"/>
              <a:gd name="connsiteY10" fmla="*/ 4695825 h 4695825"/>
              <a:gd name="connsiteX0" fmla="*/ 5143500 w 5143500"/>
              <a:gd name="connsiteY0" fmla="*/ 0 h 4695825"/>
              <a:gd name="connsiteX1" fmla="*/ 3829050 w 5143500"/>
              <a:gd name="connsiteY1" fmla="*/ 1371600 h 4695825"/>
              <a:gd name="connsiteX2" fmla="*/ 3152775 w 5143500"/>
              <a:gd name="connsiteY2" fmla="*/ 1905000 h 4695825"/>
              <a:gd name="connsiteX3" fmla="*/ 2524125 w 5143500"/>
              <a:gd name="connsiteY3" fmla="*/ 2019300 h 4695825"/>
              <a:gd name="connsiteX4" fmla="*/ 1381126 w 5143500"/>
              <a:gd name="connsiteY4" fmla="*/ 1849811 h 4695825"/>
              <a:gd name="connsiteX5" fmla="*/ 704850 w 5143500"/>
              <a:gd name="connsiteY5" fmla="*/ 2466975 h 4695825"/>
              <a:gd name="connsiteX6" fmla="*/ 781050 w 5143500"/>
              <a:gd name="connsiteY6" fmla="*/ 2943225 h 4695825"/>
              <a:gd name="connsiteX7" fmla="*/ 476250 w 5143500"/>
              <a:gd name="connsiteY7" fmla="*/ 3800475 h 4695825"/>
              <a:gd name="connsiteX8" fmla="*/ 0 w 5143500"/>
              <a:gd name="connsiteY8" fmla="*/ 4695825 h 4695825"/>
              <a:gd name="connsiteX9" fmla="*/ 0 w 5143500"/>
              <a:gd name="connsiteY9" fmla="*/ 4695825 h 4695825"/>
              <a:gd name="connsiteX10" fmla="*/ 0 w 5143500"/>
              <a:gd name="connsiteY10" fmla="*/ 4695825 h 4695825"/>
              <a:gd name="connsiteX0" fmla="*/ 5143500 w 5143500"/>
              <a:gd name="connsiteY0" fmla="*/ 0 h 4695825"/>
              <a:gd name="connsiteX1" fmla="*/ 3829050 w 5143500"/>
              <a:gd name="connsiteY1" fmla="*/ 1371600 h 4695825"/>
              <a:gd name="connsiteX2" fmla="*/ 3152775 w 5143500"/>
              <a:gd name="connsiteY2" fmla="*/ 1905000 h 4695825"/>
              <a:gd name="connsiteX3" fmla="*/ 2524125 w 5143500"/>
              <a:gd name="connsiteY3" fmla="*/ 2019300 h 4695825"/>
              <a:gd name="connsiteX4" fmla="*/ 1381126 w 5143500"/>
              <a:gd name="connsiteY4" fmla="*/ 1849811 h 4695825"/>
              <a:gd name="connsiteX5" fmla="*/ 1081203 w 5143500"/>
              <a:gd name="connsiteY5" fmla="*/ 2466975 h 4695825"/>
              <a:gd name="connsiteX6" fmla="*/ 781050 w 5143500"/>
              <a:gd name="connsiteY6" fmla="*/ 2943225 h 4695825"/>
              <a:gd name="connsiteX7" fmla="*/ 476250 w 5143500"/>
              <a:gd name="connsiteY7" fmla="*/ 3800475 h 4695825"/>
              <a:gd name="connsiteX8" fmla="*/ 0 w 5143500"/>
              <a:gd name="connsiteY8" fmla="*/ 4695825 h 4695825"/>
              <a:gd name="connsiteX9" fmla="*/ 0 w 5143500"/>
              <a:gd name="connsiteY9" fmla="*/ 4695825 h 4695825"/>
              <a:gd name="connsiteX10" fmla="*/ 0 w 5143500"/>
              <a:gd name="connsiteY10" fmla="*/ 4695825 h 4695825"/>
              <a:gd name="connsiteX0" fmla="*/ 5143500 w 5143500"/>
              <a:gd name="connsiteY0" fmla="*/ 0 h 4695825"/>
              <a:gd name="connsiteX1" fmla="*/ 3829050 w 5143500"/>
              <a:gd name="connsiteY1" fmla="*/ 1371600 h 4695825"/>
              <a:gd name="connsiteX2" fmla="*/ 3152775 w 5143500"/>
              <a:gd name="connsiteY2" fmla="*/ 1905000 h 4695825"/>
              <a:gd name="connsiteX3" fmla="*/ 2524125 w 5143500"/>
              <a:gd name="connsiteY3" fmla="*/ 2019300 h 4695825"/>
              <a:gd name="connsiteX4" fmla="*/ 1381126 w 5143500"/>
              <a:gd name="connsiteY4" fmla="*/ 1849811 h 4695825"/>
              <a:gd name="connsiteX5" fmla="*/ 1081203 w 5143500"/>
              <a:gd name="connsiteY5" fmla="*/ 2466975 h 4695825"/>
              <a:gd name="connsiteX6" fmla="*/ 1031953 w 5143500"/>
              <a:gd name="connsiteY6" fmla="*/ 2943225 h 4695825"/>
              <a:gd name="connsiteX7" fmla="*/ 476250 w 5143500"/>
              <a:gd name="connsiteY7" fmla="*/ 3800475 h 4695825"/>
              <a:gd name="connsiteX8" fmla="*/ 0 w 5143500"/>
              <a:gd name="connsiteY8" fmla="*/ 4695825 h 4695825"/>
              <a:gd name="connsiteX9" fmla="*/ 0 w 5143500"/>
              <a:gd name="connsiteY9" fmla="*/ 4695825 h 4695825"/>
              <a:gd name="connsiteX10" fmla="*/ 0 w 5143500"/>
              <a:gd name="connsiteY10" fmla="*/ 4695825 h 469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0" h="4695825">
                <a:moveTo>
                  <a:pt x="5143500" y="0"/>
                </a:moveTo>
                <a:cubicBezTo>
                  <a:pt x="4869656" y="285750"/>
                  <a:pt x="4157662" y="1090613"/>
                  <a:pt x="3829050" y="1371600"/>
                </a:cubicBezTo>
                <a:cubicBezTo>
                  <a:pt x="3497263" y="1689100"/>
                  <a:pt x="3370262" y="1797050"/>
                  <a:pt x="3152775" y="1905000"/>
                </a:cubicBezTo>
                <a:cubicBezTo>
                  <a:pt x="3044825" y="1960563"/>
                  <a:pt x="2819400" y="2032000"/>
                  <a:pt x="2524125" y="2019300"/>
                </a:cubicBezTo>
                <a:lnTo>
                  <a:pt x="1381126" y="1849811"/>
                </a:lnTo>
                <a:cubicBezTo>
                  <a:pt x="1077914" y="1937124"/>
                  <a:pt x="1181215" y="2243138"/>
                  <a:pt x="1081203" y="2466975"/>
                </a:cubicBezTo>
                <a:lnTo>
                  <a:pt x="1031953" y="2943225"/>
                </a:lnTo>
                <a:lnTo>
                  <a:pt x="476250" y="3800475"/>
                </a:lnTo>
                <a:cubicBezTo>
                  <a:pt x="301625" y="4298950"/>
                  <a:pt x="260350" y="4397375"/>
                  <a:pt x="0" y="4695825"/>
                </a:cubicBezTo>
                <a:lnTo>
                  <a:pt x="0" y="4695825"/>
                </a:lnTo>
                <a:lnTo>
                  <a:pt x="0" y="4695825"/>
                </a:lnTo>
              </a:path>
            </a:pathLst>
          </a:custGeom>
          <a:ln w="28575">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eaLnBrk="1" fontAlgn="auto" hangingPunct="1">
              <a:spcBef>
                <a:spcPts val="0"/>
              </a:spcBef>
              <a:spcAft>
                <a:spcPts val="0"/>
              </a:spcAft>
              <a:defRPr/>
            </a:pPr>
            <a:endParaRPr lang="en-US"/>
          </a:p>
        </p:txBody>
      </p:sp>
      <p:sp>
        <p:nvSpPr>
          <p:cNvPr id="10246" name="TextBox 27"/>
          <p:cNvSpPr txBox="1">
            <a:spLocks noChangeArrowheads="1"/>
          </p:cNvSpPr>
          <p:nvPr/>
        </p:nvSpPr>
        <p:spPr bwMode="auto">
          <a:xfrm>
            <a:off x="5138738" y="2667000"/>
            <a:ext cx="500062" cy="230188"/>
          </a:xfrm>
          <a:prstGeom prst="rect">
            <a:avLst/>
          </a:prstGeom>
          <a:noFill/>
          <a:ln w="9525">
            <a:noFill/>
            <a:miter lim="800000"/>
            <a:headEnd/>
            <a:tailEnd/>
          </a:ln>
        </p:spPr>
        <p:txBody>
          <a:bodyPr wrap="none">
            <a:spAutoFit/>
          </a:bodyPr>
          <a:lstStyle/>
          <a:p>
            <a:pPr eaLnBrk="1" hangingPunct="1"/>
            <a:r>
              <a:rPr lang="en-US" sz="900">
                <a:solidFill>
                  <a:srgbClr val="FF0000"/>
                </a:solidFill>
                <a:latin typeface="Verdana" pitchFamily="34" charset="0"/>
              </a:rPr>
              <a:t>H-48</a:t>
            </a:r>
          </a:p>
        </p:txBody>
      </p:sp>
      <p:sp>
        <p:nvSpPr>
          <p:cNvPr id="10247" name="TextBox 33"/>
          <p:cNvSpPr txBox="1">
            <a:spLocks noChangeArrowheads="1"/>
          </p:cNvSpPr>
          <p:nvPr/>
        </p:nvSpPr>
        <p:spPr bwMode="auto">
          <a:xfrm>
            <a:off x="5748338" y="3016250"/>
            <a:ext cx="500062" cy="230188"/>
          </a:xfrm>
          <a:prstGeom prst="rect">
            <a:avLst/>
          </a:prstGeom>
          <a:noFill/>
          <a:ln w="9525">
            <a:noFill/>
            <a:miter lim="800000"/>
            <a:headEnd/>
            <a:tailEnd/>
          </a:ln>
        </p:spPr>
        <p:txBody>
          <a:bodyPr wrap="none">
            <a:spAutoFit/>
          </a:bodyPr>
          <a:lstStyle/>
          <a:p>
            <a:pPr eaLnBrk="1" hangingPunct="1"/>
            <a:r>
              <a:rPr lang="en-US" sz="900">
                <a:solidFill>
                  <a:srgbClr val="FF0000"/>
                </a:solidFill>
                <a:latin typeface="Verdana" pitchFamily="34" charset="0"/>
              </a:rPr>
              <a:t>H-72</a:t>
            </a:r>
          </a:p>
        </p:txBody>
      </p:sp>
      <p:sp>
        <p:nvSpPr>
          <p:cNvPr id="10" name="Freeform 9"/>
          <p:cNvSpPr/>
          <p:nvPr/>
        </p:nvSpPr>
        <p:spPr>
          <a:xfrm rot="20908751">
            <a:off x="4662488" y="3798888"/>
            <a:ext cx="3251200" cy="2759075"/>
          </a:xfrm>
          <a:custGeom>
            <a:avLst/>
            <a:gdLst>
              <a:gd name="connsiteX0" fmla="*/ 3000375 w 3000375"/>
              <a:gd name="connsiteY0" fmla="*/ 0 h 2552700"/>
              <a:gd name="connsiteX1" fmla="*/ 1619250 w 3000375"/>
              <a:gd name="connsiteY1" fmla="*/ 1466850 h 2552700"/>
              <a:gd name="connsiteX2" fmla="*/ 581025 w 3000375"/>
              <a:gd name="connsiteY2" fmla="*/ 2152650 h 2552700"/>
              <a:gd name="connsiteX3" fmla="*/ 0 w 3000375"/>
              <a:gd name="connsiteY3" fmla="*/ 2552700 h 2552700"/>
              <a:gd name="connsiteX0" fmla="*/ 3000375 w 3000375"/>
              <a:gd name="connsiteY0" fmla="*/ 0 h 2552700"/>
              <a:gd name="connsiteX1" fmla="*/ 1619250 w 3000375"/>
              <a:gd name="connsiteY1" fmla="*/ 1466850 h 2552700"/>
              <a:gd name="connsiteX2" fmla="*/ 1606158 w 3000375"/>
              <a:gd name="connsiteY2" fmla="*/ 1431755 h 2552700"/>
              <a:gd name="connsiteX3" fmla="*/ 581025 w 3000375"/>
              <a:gd name="connsiteY3" fmla="*/ 2152650 h 2552700"/>
              <a:gd name="connsiteX4" fmla="*/ 0 w 3000375"/>
              <a:gd name="connsiteY4" fmla="*/ 2552700 h 2552700"/>
              <a:gd name="connsiteX0" fmla="*/ 3000375 w 3000375"/>
              <a:gd name="connsiteY0" fmla="*/ 0 h 2552700"/>
              <a:gd name="connsiteX1" fmla="*/ 1619250 w 3000375"/>
              <a:gd name="connsiteY1" fmla="*/ 1466850 h 2552700"/>
              <a:gd name="connsiteX2" fmla="*/ 581025 w 3000375"/>
              <a:gd name="connsiteY2" fmla="*/ 2152650 h 2552700"/>
              <a:gd name="connsiteX3" fmla="*/ 0 w 3000375"/>
              <a:gd name="connsiteY3" fmla="*/ 2552700 h 2552700"/>
              <a:gd name="connsiteX0" fmla="*/ 3000375 w 3000375"/>
              <a:gd name="connsiteY0" fmla="*/ 0 h 2552700"/>
              <a:gd name="connsiteX1" fmla="*/ 581025 w 3000375"/>
              <a:gd name="connsiteY1" fmla="*/ 2152650 h 2552700"/>
              <a:gd name="connsiteX2" fmla="*/ 0 w 3000375"/>
              <a:gd name="connsiteY2" fmla="*/ 2552700 h 2552700"/>
              <a:gd name="connsiteX0" fmla="*/ 3000375 w 3000375"/>
              <a:gd name="connsiteY0" fmla="*/ 0 h 2552700"/>
              <a:gd name="connsiteX1" fmla="*/ 1575044 w 3000375"/>
              <a:gd name="connsiteY1" fmla="*/ 1246680 h 2552700"/>
              <a:gd name="connsiteX2" fmla="*/ 581025 w 3000375"/>
              <a:gd name="connsiteY2" fmla="*/ 2152650 h 2552700"/>
              <a:gd name="connsiteX3" fmla="*/ 0 w 3000375"/>
              <a:gd name="connsiteY3" fmla="*/ 2552700 h 2552700"/>
              <a:gd name="connsiteX0" fmla="*/ 3000375 w 3000375"/>
              <a:gd name="connsiteY0" fmla="*/ 0 h 2552700"/>
              <a:gd name="connsiteX1" fmla="*/ 1575044 w 3000375"/>
              <a:gd name="connsiteY1" fmla="*/ 1246680 h 2552700"/>
              <a:gd name="connsiteX2" fmla="*/ 1677303 w 3000375"/>
              <a:gd name="connsiteY2" fmla="*/ 1302391 h 2552700"/>
              <a:gd name="connsiteX3" fmla="*/ 581025 w 3000375"/>
              <a:gd name="connsiteY3" fmla="*/ 2152650 h 2552700"/>
              <a:gd name="connsiteX4" fmla="*/ 0 w 3000375"/>
              <a:gd name="connsiteY4" fmla="*/ 2552700 h 2552700"/>
              <a:gd name="connsiteX0" fmla="*/ 3000375 w 3000375"/>
              <a:gd name="connsiteY0" fmla="*/ 0 h 2552700"/>
              <a:gd name="connsiteX1" fmla="*/ 1855301 w 3000375"/>
              <a:gd name="connsiteY1" fmla="*/ 1176876 h 2552700"/>
              <a:gd name="connsiteX2" fmla="*/ 1677303 w 3000375"/>
              <a:gd name="connsiteY2" fmla="*/ 1302391 h 2552700"/>
              <a:gd name="connsiteX3" fmla="*/ 581025 w 3000375"/>
              <a:gd name="connsiteY3" fmla="*/ 2152650 h 2552700"/>
              <a:gd name="connsiteX4" fmla="*/ 0 w 3000375"/>
              <a:gd name="connsiteY4" fmla="*/ 2552700 h 2552700"/>
              <a:gd name="connsiteX0" fmla="*/ 3000375 w 3000375"/>
              <a:gd name="connsiteY0" fmla="*/ 0 h 2552700"/>
              <a:gd name="connsiteX1" fmla="*/ 1855301 w 3000375"/>
              <a:gd name="connsiteY1" fmla="*/ 1176876 h 2552700"/>
              <a:gd name="connsiteX2" fmla="*/ 1677303 w 3000375"/>
              <a:gd name="connsiteY2" fmla="*/ 1302391 h 2552700"/>
              <a:gd name="connsiteX3" fmla="*/ 1453996 w 3000375"/>
              <a:gd name="connsiteY3" fmla="*/ 1562550 h 2552700"/>
              <a:gd name="connsiteX4" fmla="*/ 581025 w 3000375"/>
              <a:gd name="connsiteY4" fmla="*/ 2152650 h 2552700"/>
              <a:gd name="connsiteX5" fmla="*/ 0 w 3000375"/>
              <a:gd name="connsiteY5" fmla="*/ 2552700 h 255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375" h="2552700">
                <a:moveTo>
                  <a:pt x="3000375" y="0"/>
                </a:moveTo>
                <a:lnTo>
                  <a:pt x="1855301" y="1176876"/>
                </a:lnTo>
                <a:lnTo>
                  <a:pt x="1677303" y="1302391"/>
                </a:lnTo>
                <a:lnTo>
                  <a:pt x="1453996" y="1562550"/>
                </a:lnTo>
                <a:lnTo>
                  <a:pt x="581025" y="2152650"/>
                </a:lnTo>
                <a:lnTo>
                  <a:pt x="0" y="2552700"/>
                </a:lnTo>
              </a:path>
            </a:pathLst>
          </a:custGeom>
          <a:ln w="28575">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eaLnBrk="1" fontAlgn="auto" hangingPunct="1">
              <a:spcBef>
                <a:spcPts val="0"/>
              </a:spcBef>
              <a:spcAft>
                <a:spcPts val="0"/>
              </a:spcAft>
              <a:defRPr/>
            </a:pPr>
            <a:endParaRPr lang="en-US"/>
          </a:p>
        </p:txBody>
      </p:sp>
      <p:sp>
        <p:nvSpPr>
          <p:cNvPr id="10249" name="TextBox 35"/>
          <p:cNvSpPr txBox="1">
            <a:spLocks noChangeArrowheads="1"/>
          </p:cNvSpPr>
          <p:nvPr/>
        </p:nvSpPr>
        <p:spPr bwMode="auto">
          <a:xfrm>
            <a:off x="3614738" y="5789613"/>
            <a:ext cx="500062" cy="230187"/>
          </a:xfrm>
          <a:prstGeom prst="rect">
            <a:avLst/>
          </a:prstGeom>
          <a:noFill/>
          <a:ln w="9525">
            <a:noFill/>
            <a:miter lim="800000"/>
            <a:headEnd/>
            <a:tailEnd/>
          </a:ln>
        </p:spPr>
        <p:txBody>
          <a:bodyPr wrap="none">
            <a:spAutoFit/>
          </a:bodyPr>
          <a:lstStyle/>
          <a:p>
            <a:pPr eaLnBrk="1" hangingPunct="1"/>
            <a:r>
              <a:rPr lang="en-US" sz="900">
                <a:solidFill>
                  <a:srgbClr val="FF0000"/>
                </a:solidFill>
                <a:latin typeface="Verdana" pitchFamily="34" charset="0"/>
              </a:rPr>
              <a:t>H-72</a:t>
            </a:r>
          </a:p>
        </p:txBody>
      </p:sp>
      <p:sp>
        <p:nvSpPr>
          <p:cNvPr id="10250" name="TextBox 36"/>
          <p:cNvSpPr txBox="1">
            <a:spLocks noChangeArrowheads="1"/>
          </p:cNvSpPr>
          <p:nvPr/>
        </p:nvSpPr>
        <p:spPr bwMode="auto">
          <a:xfrm>
            <a:off x="2057400" y="4951413"/>
            <a:ext cx="500063" cy="230187"/>
          </a:xfrm>
          <a:prstGeom prst="rect">
            <a:avLst/>
          </a:prstGeom>
          <a:noFill/>
          <a:ln w="9525">
            <a:noFill/>
            <a:miter lim="800000"/>
            <a:headEnd/>
            <a:tailEnd/>
          </a:ln>
        </p:spPr>
        <p:txBody>
          <a:bodyPr wrap="none">
            <a:spAutoFit/>
          </a:bodyPr>
          <a:lstStyle/>
          <a:p>
            <a:pPr eaLnBrk="1" hangingPunct="1"/>
            <a:r>
              <a:rPr lang="en-US" sz="900">
                <a:solidFill>
                  <a:srgbClr val="FF0000"/>
                </a:solidFill>
                <a:latin typeface="Verdana" pitchFamily="34" charset="0"/>
              </a:rPr>
              <a:t>H-48</a:t>
            </a:r>
          </a:p>
        </p:txBody>
      </p:sp>
      <p:sp>
        <p:nvSpPr>
          <p:cNvPr id="10251" name="TextBox 37"/>
          <p:cNvSpPr txBox="1">
            <a:spLocks noChangeArrowheads="1"/>
          </p:cNvSpPr>
          <p:nvPr/>
        </p:nvSpPr>
        <p:spPr bwMode="auto">
          <a:xfrm>
            <a:off x="1589088" y="4418013"/>
            <a:ext cx="500062" cy="230187"/>
          </a:xfrm>
          <a:prstGeom prst="rect">
            <a:avLst/>
          </a:prstGeom>
          <a:noFill/>
          <a:ln w="9525">
            <a:noFill/>
            <a:miter lim="800000"/>
            <a:headEnd/>
            <a:tailEnd/>
          </a:ln>
        </p:spPr>
        <p:txBody>
          <a:bodyPr wrap="none">
            <a:spAutoFit/>
          </a:bodyPr>
          <a:lstStyle/>
          <a:p>
            <a:pPr eaLnBrk="1" hangingPunct="1"/>
            <a:r>
              <a:rPr lang="en-US" sz="900">
                <a:solidFill>
                  <a:srgbClr val="FF0000"/>
                </a:solidFill>
                <a:latin typeface="Verdana" pitchFamily="34" charset="0"/>
              </a:rPr>
              <a:t>H-24</a:t>
            </a:r>
          </a:p>
        </p:txBody>
      </p:sp>
      <p:sp>
        <p:nvSpPr>
          <p:cNvPr id="10252" name="TextBox 38"/>
          <p:cNvSpPr txBox="1">
            <a:spLocks noChangeArrowheads="1"/>
          </p:cNvSpPr>
          <p:nvPr/>
        </p:nvSpPr>
        <p:spPr bwMode="auto">
          <a:xfrm>
            <a:off x="7348538" y="3276600"/>
            <a:ext cx="500062" cy="230188"/>
          </a:xfrm>
          <a:prstGeom prst="rect">
            <a:avLst/>
          </a:prstGeom>
          <a:noFill/>
          <a:ln w="9525">
            <a:noFill/>
            <a:miter lim="800000"/>
            <a:headEnd/>
            <a:tailEnd/>
          </a:ln>
        </p:spPr>
        <p:txBody>
          <a:bodyPr wrap="none">
            <a:spAutoFit/>
          </a:bodyPr>
          <a:lstStyle/>
          <a:p>
            <a:pPr eaLnBrk="1" hangingPunct="1"/>
            <a:r>
              <a:rPr lang="en-US" sz="900">
                <a:solidFill>
                  <a:srgbClr val="FF0000"/>
                </a:solidFill>
                <a:latin typeface="Verdana" pitchFamily="34" charset="0"/>
              </a:rPr>
              <a:t>H-96</a:t>
            </a:r>
          </a:p>
        </p:txBody>
      </p:sp>
      <p:sp>
        <p:nvSpPr>
          <p:cNvPr id="10253" name="TextBox 39"/>
          <p:cNvSpPr txBox="1">
            <a:spLocks noChangeArrowheads="1"/>
          </p:cNvSpPr>
          <p:nvPr/>
        </p:nvSpPr>
        <p:spPr bwMode="auto">
          <a:xfrm>
            <a:off x="5214938" y="6553200"/>
            <a:ext cx="500062" cy="230188"/>
          </a:xfrm>
          <a:prstGeom prst="rect">
            <a:avLst/>
          </a:prstGeom>
          <a:noFill/>
          <a:ln w="9525">
            <a:noFill/>
            <a:miter lim="800000"/>
            <a:headEnd/>
            <a:tailEnd/>
          </a:ln>
        </p:spPr>
        <p:txBody>
          <a:bodyPr wrap="none">
            <a:spAutoFit/>
          </a:bodyPr>
          <a:lstStyle/>
          <a:p>
            <a:pPr eaLnBrk="1" hangingPunct="1"/>
            <a:r>
              <a:rPr lang="en-US" sz="900">
                <a:solidFill>
                  <a:srgbClr val="FF0000"/>
                </a:solidFill>
                <a:latin typeface="Verdana" pitchFamily="34" charset="0"/>
              </a:rPr>
              <a:t>H-96</a:t>
            </a:r>
          </a:p>
        </p:txBody>
      </p:sp>
      <p:sp>
        <p:nvSpPr>
          <p:cNvPr id="10254" name="TextBox 41"/>
          <p:cNvSpPr txBox="1">
            <a:spLocks noChangeArrowheads="1"/>
          </p:cNvSpPr>
          <p:nvPr/>
        </p:nvSpPr>
        <p:spPr bwMode="auto">
          <a:xfrm>
            <a:off x="8164513" y="3397250"/>
            <a:ext cx="582612" cy="230188"/>
          </a:xfrm>
          <a:prstGeom prst="rect">
            <a:avLst/>
          </a:prstGeom>
          <a:noFill/>
          <a:ln w="9525">
            <a:noFill/>
            <a:miter lim="800000"/>
            <a:headEnd/>
            <a:tailEnd/>
          </a:ln>
        </p:spPr>
        <p:txBody>
          <a:bodyPr wrap="none">
            <a:spAutoFit/>
          </a:bodyPr>
          <a:lstStyle/>
          <a:p>
            <a:pPr eaLnBrk="1" hangingPunct="1"/>
            <a:r>
              <a:rPr lang="en-US" sz="900">
                <a:solidFill>
                  <a:srgbClr val="FF0000"/>
                </a:solidFill>
                <a:latin typeface="Verdana" pitchFamily="34" charset="0"/>
              </a:rPr>
              <a:t>H-120</a:t>
            </a:r>
          </a:p>
        </p:txBody>
      </p:sp>
      <p:sp>
        <p:nvSpPr>
          <p:cNvPr id="10255" name="TextBox 42"/>
          <p:cNvSpPr txBox="1">
            <a:spLocks noChangeArrowheads="1"/>
          </p:cNvSpPr>
          <p:nvPr/>
        </p:nvSpPr>
        <p:spPr bwMode="auto">
          <a:xfrm>
            <a:off x="6353175" y="6399213"/>
            <a:ext cx="581025" cy="230187"/>
          </a:xfrm>
          <a:prstGeom prst="rect">
            <a:avLst/>
          </a:prstGeom>
          <a:noFill/>
          <a:ln w="9525">
            <a:noFill/>
            <a:miter lim="800000"/>
            <a:headEnd/>
            <a:tailEnd/>
          </a:ln>
        </p:spPr>
        <p:txBody>
          <a:bodyPr wrap="none">
            <a:spAutoFit/>
          </a:bodyPr>
          <a:lstStyle/>
          <a:p>
            <a:pPr eaLnBrk="1" hangingPunct="1"/>
            <a:r>
              <a:rPr lang="en-US" sz="900">
                <a:solidFill>
                  <a:srgbClr val="FF0000"/>
                </a:solidFill>
                <a:latin typeface="Verdana" pitchFamily="34" charset="0"/>
              </a:rPr>
              <a:t>H-120</a:t>
            </a:r>
          </a:p>
        </p:txBody>
      </p:sp>
      <p:sp>
        <p:nvSpPr>
          <p:cNvPr id="10256" name="TextBox 43"/>
          <p:cNvSpPr txBox="1">
            <a:spLocks noChangeArrowheads="1"/>
          </p:cNvSpPr>
          <p:nvPr/>
        </p:nvSpPr>
        <p:spPr bwMode="auto">
          <a:xfrm rot="-5400000">
            <a:off x="4935537" y="5311776"/>
            <a:ext cx="1076325" cy="215900"/>
          </a:xfrm>
          <a:prstGeom prst="rect">
            <a:avLst/>
          </a:prstGeom>
          <a:noFill/>
          <a:ln w="9525">
            <a:noFill/>
            <a:miter lim="800000"/>
            <a:headEnd/>
            <a:tailEnd/>
          </a:ln>
        </p:spPr>
        <p:txBody>
          <a:bodyPr wrap="none">
            <a:spAutoFit/>
          </a:bodyPr>
          <a:lstStyle/>
          <a:p>
            <a:pPr eaLnBrk="1" hangingPunct="1"/>
            <a:r>
              <a:rPr lang="en-US" sz="800">
                <a:solidFill>
                  <a:srgbClr val="5F5F5F"/>
                </a:solidFill>
                <a:latin typeface="Calibri" pitchFamily="34" charset="0"/>
              </a:rPr>
              <a:t>FEMA Trigger Pt 1</a:t>
            </a:r>
          </a:p>
        </p:txBody>
      </p:sp>
      <p:sp>
        <p:nvSpPr>
          <p:cNvPr id="10257" name="TextBox 46"/>
          <p:cNvSpPr txBox="1">
            <a:spLocks noChangeArrowheads="1"/>
          </p:cNvSpPr>
          <p:nvPr/>
        </p:nvSpPr>
        <p:spPr bwMode="auto">
          <a:xfrm>
            <a:off x="2438400" y="2362200"/>
            <a:ext cx="650875" cy="230188"/>
          </a:xfrm>
          <a:prstGeom prst="rect">
            <a:avLst/>
          </a:prstGeom>
          <a:noFill/>
          <a:ln w="9525">
            <a:noFill/>
            <a:miter lim="800000"/>
            <a:headEnd/>
            <a:tailEnd/>
          </a:ln>
        </p:spPr>
        <p:txBody>
          <a:bodyPr wrap="none">
            <a:spAutoFit/>
          </a:bodyPr>
          <a:lstStyle/>
          <a:p>
            <a:pPr eaLnBrk="1" hangingPunct="1"/>
            <a:r>
              <a:rPr lang="en-US" sz="900">
                <a:solidFill>
                  <a:srgbClr val="FF0000"/>
                </a:solidFill>
                <a:latin typeface="Verdana" pitchFamily="34" charset="0"/>
              </a:rPr>
              <a:t>H-Hour</a:t>
            </a:r>
          </a:p>
        </p:txBody>
      </p:sp>
      <p:sp>
        <p:nvSpPr>
          <p:cNvPr id="10258" name="TextBox 47"/>
          <p:cNvSpPr txBox="1">
            <a:spLocks noChangeArrowheads="1"/>
          </p:cNvSpPr>
          <p:nvPr/>
        </p:nvSpPr>
        <p:spPr bwMode="auto">
          <a:xfrm>
            <a:off x="1522413" y="2955925"/>
            <a:ext cx="650875" cy="230188"/>
          </a:xfrm>
          <a:prstGeom prst="rect">
            <a:avLst/>
          </a:prstGeom>
          <a:noFill/>
          <a:ln w="9525">
            <a:noFill/>
            <a:miter lim="800000"/>
            <a:headEnd/>
            <a:tailEnd/>
          </a:ln>
        </p:spPr>
        <p:txBody>
          <a:bodyPr wrap="none">
            <a:spAutoFit/>
          </a:bodyPr>
          <a:lstStyle/>
          <a:p>
            <a:pPr eaLnBrk="1" hangingPunct="1"/>
            <a:r>
              <a:rPr lang="en-US" sz="900">
                <a:solidFill>
                  <a:srgbClr val="FF0000"/>
                </a:solidFill>
                <a:latin typeface="Verdana" pitchFamily="34" charset="0"/>
              </a:rPr>
              <a:t>H-Hour</a:t>
            </a:r>
          </a:p>
        </p:txBody>
      </p:sp>
      <p:sp>
        <p:nvSpPr>
          <p:cNvPr id="24" name="Freeform 23"/>
          <p:cNvSpPr/>
          <p:nvPr/>
        </p:nvSpPr>
        <p:spPr>
          <a:xfrm>
            <a:off x="1574800" y="2143125"/>
            <a:ext cx="1754188" cy="1143000"/>
          </a:xfrm>
          <a:custGeom>
            <a:avLst/>
            <a:gdLst>
              <a:gd name="connsiteX0" fmla="*/ 63500 w 1754188"/>
              <a:gd name="connsiteY0" fmla="*/ 1143000 h 1143000"/>
              <a:gd name="connsiteX1" fmla="*/ 6350 w 1754188"/>
              <a:gd name="connsiteY1" fmla="*/ 904875 h 1143000"/>
              <a:gd name="connsiteX2" fmla="*/ 25400 w 1754188"/>
              <a:gd name="connsiteY2" fmla="*/ 790575 h 1143000"/>
              <a:gd name="connsiteX3" fmla="*/ 82550 w 1754188"/>
              <a:gd name="connsiteY3" fmla="*/ 666750 h 1143000"/>
              <a:gd name="connsiteX4" fmla="*/ 225425 w 1754188"/>
              <a:gd name="connsiteY4" fmla="*/ 504825 h 1143000"/>
              <a:gd name="connsiteX5" fmla="*/ 454025 w 1754188"/>
              <a:gd name="connsiteY5" fmla="*/ 381000 h 1143000"/>
              <a:gd name="connsiteX6" fmla="*/ 549275 w 1754188"/>
              <a:gd name="connsiteY6" fmla="*/ 228600 h 1143000"/>
              <a:gd name="connsiteX7" fmla="*/ 663575 w 1754188"/>
              <a:gd name="connsiteY7" fmla="*/ 219075 h 1143000"/>
              <a:gd name="connsiteX8" fmla="*/ 768350 w 1754188"/>
              <a:gd name="connsiteY8" fmla="*/ 142875 h 1143000"/>
              <a:gd name="connsiteX9" fmla="*/ 949325 w 1754188"/>
              <a:gd name="connsiteY9" fmla="*/ 171450 h 1143000"/>
              <a:gd name="connsiteX10" fmla="*/ 1054100 w 1754188"/>
              <a:gd name="connsiteY10" fmla="*/ 219075 h 1143000"/>
              <a:gd name="connsiteX11" fmla="*/ 1168400 w 1754188"/>
              <a:gd name="connsiteY11" fmla="*/ 219075 h 1143000"/>
              <a:gd name="connsiteX12" fmla="*/ 1273175 w 1754188"/>
              <a:gd name="connsiteY12" fmla="*/ 276225 h 1143000"/>
              <a:gd name="connsiteX13" fmla="*/ 1387475 w 1754188"/>
              <a:gd name="connsiteY13" fmla="*/ 314325 h 1143000"/>
              <a:gd name="connsiteX14" fmla="*/ 1501775 w 1754188"/>
              <a:gd name="connsiteY14" fmla="*/ 314325 h 1143000"/>
              <a:gd name="connsiteX15" fmla="*/ 1673225 w 1754188"/>
              <a:gd name="connsiteY15" fmla="*/ 314325 h 1143000"/>
              <a:gd name="connsiteX16" fmla="*/ 1749425 w 1754188"/>
              <a:gd name="connsiteY16" fmla="*/ 276225 h 1143000"/>
              <a:gd name="connsiteX17" fmla="*/ 1644650 w 1754188"/>
              <a:gd name="connsiteY17" fmla="*/ 180975 h 1143000"/>
              <a:gd name="connsiteX18" fmla="*/ 1558925 w 1754188"/>
              <a:gd name="connsiteY18" fmla="*/ 85725 h 1143000"/>
              <a:gd name="connsiteX19" fmla="*/ 1597025 w 1754188"/>
              <a:gd name="connsiteY19" fmla="*/ 0 h 1143000"/>
              <a:gd name="connsiteX20" fmla="*/ 1597025 w 1754188"/>
              <a:gd name="connsiteY20"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54188" h="1143000">
                <a:moveTo>
                  <a:pt x="63500" y="1143000"/>
                </a:moveTo>
                <a:cubicBezTo>
                  <a:pt x="38100" y="1053306"/>
                  <a:pt x="12700" y="963612"/>
                  <a:pt x="6350" y="904875"/>
                </a:cubicBezTo>
                <a:cubicBezTo>
                  <a:pt x="0" y="846138"/>
                  <a:pt x="12700" y="830263"/>
                  <a:pt x="25400" y="790575"/>
                </a:cubicBezTo>
                <a:cubicBezTo>
                  <a:pt x="38100" y="750888"/>
                  <a:pt x="49213" y="714375"/>
                  <a:pt x="82550" y="666750"/>
                </a:cubicBezTo>
                <a:cubicBezTo>
                  <a:pt x="115888" y="619125"/>
                  <a:pt x="163512" y="552450"/>
                  <a:pt x="225425" y="504825"/>
                </a:cubicBezTo>
                <a:cubicBezTo>
                  <a:pt x="287338" y="457200"/>
                  <a:pt x="400050" y="427037"/>
                  <a:pt x="454025" y="381000"/>
                </a:cubicBezTo>
                <a:cubicBezTo>
                  <a:pt x="508000" y="334963"/>
                  <a:pt x="514350" y="255588"/>
                  <a:pt x="549275" y="228600"/>
                </a:cubicBezTo>
                <a:cubicBezTo>
                  <a:pt x="584200" y="201613"/>
                  <a:pt x="627063" y="233362"/>
                  <a:pt x="663575" y="219075"/>
                </a:cubicBezTo>
                <a:cubicBezTo>
                  <a:pt x="700087" y="204788"/>
                  <a:pt x="720725" y="150812"/>
                  <a:pt x="768350" y="142875"/>
                </a:cubicBezTo>
                <a:cubicBezTo>
                  <a:pt x="815975" y="134938"/>
                  <a:pt x="901700" y="158750"/>
                  <a:pt x="949325" y="171450"/>
                </a:cubicBezTo>
                <a:cubicBezTo>
                  <a:pt x="996950" y="184150"/>
                  <a:pt x="1017588" y="211138"/>
                  <a:pt x="1054100" y="219075"/>
                </a:cubicBezTo>
                <a:cubicBezTo>
                  <a:pt x="1090612" y="227012"/>
                  <a:pt x="1131888" y="209550"/>
                  <a:pt x="1168400" y="219075"/>
                </a:cubicBezTo>
                <a:cubicBezTo>
                  <a:pt x="1204912" y="228600"/>
                  <a:pt x="1236663" y="260350"/>
                  <a:pt x="1273175" y="276225"/>
                </a:cubicBezTo>
                <a:cubicBezTo>
                  <a:pt x="1309688" y="292100"/>
                  <a:pt x="1349375" y="307975"/>
                  <a:pt x="1387475" y="314325"/>
                </a:cubicBezTo>
                <a:cubicBezTo>
                  <a:pt x="1425575" y="320675"/>
                  <a:pt x="1501775" y="314325"/>
                  <a:pt x="1501775" y="314325"/>
                </a:cubicBezTo>
                <a:cubicBezTo>
                  <a:pt x="1549400" y="314325"/>
                  <a:pt x="1631950" y="320675"/>
                  <a:pt x="1673225" y="314325"/>
                </a:cubicBezTo>
                <a:cubicBezTo>
                  <a:pt x="1714500" y="307975"/>
                  <a:pt x="1754188" y="298450"/>
                  <a:pt x="1749425" y="276225"/>
                </a:cubicBezTo>
                <a:cubicBezTo>
                  <a:pt x="1744663" y="254000"/>
                  <a:pt x="1676400" y="212725"/>
                  <a:pt x="1644650" y="180975"/>
                </a:cubicBezTo>
                <a:cubicBezTo>
                  <a:pt x="1612900" y="149225"/>
                  <a:pt x="1566863" y="115888"/>
                  <a:pt x="1558925" y="85725"/>
                </a:cubicBezTo>
                <a:cubicBezTo>
                  <a:pt x="1550987" y="55562"/>
                  <a:pt x="1597025" y="0"/>
                  <a:pt x="1597025" y="0"/>
                </a:cubicBezTo>
                <a:lnTo>
                  <a:pt x="1597025" y="0"/>
                </a:lnTo>
              </a:path>
            </a:pathLst>
          </a:custGeom>
          <a:ln w="28575">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eaLnBrk="1" fontAlgn="auto" hangingPunct="1">
              <a:spcBef>
                <a:spcPts val="0"/>
              </a:spcBef>
              <a:spcAft>
                <a:spcPts val="0"/>
              </a:spcAft>
              <a:defRPr/>
            </a:pPr>
            <a:endParaRPr lang="en-US"/>
          </a:p>
        </p:txBody>
      </p:sp>
      <p:sp>
        <p:nvSpPr>
          <p:cNvPr id="25" name="Freeform 24"/>
          <p:cNvSpPr/>
          <p:nvPr/>
        </p:nvSpPr>
        <p:spPr>
          <a:xfrm>
            <a:off x="3505200" y="3276600"/>
            <a:ext cx="2457450" cy="3181350"/>
          </a:xfrm>
          <a:custGeom>
            <a:avLst/>
            <a:gdLst>
              <a:gd name="connsiteX0" fmla="*/ 0 w 2457450"/>
              <a:gd name="connsiteY0" fmla="*/ 3181350 h 3181350"/>
              <a:gd name="connsiteX1" fmla="*/ 1352550 w 2457450"/>
              <a:gd name="connsiteY1" fmla="*/ 1781175 h 3181350"/>
              <a:gd name="connsiteX2" fmla="*/ 2457450 w 2457450"/>
              <a:gd name="connsiteY2" fmla="*/ 0 h 3181350"/>
            </a:gdLst>
            <a:ahLst/>
            <a:cxnLst>
              <a:cxn ang="0">
                <a:pos x="connsiteX0" y="connsiteY0"/>
              </a:cxn>
              <a:cxn ang="0">
                <a:pos x="connsiteX1" y="connsiteY1"/>
              </a:cxn>
              <a:cxn ang="0">
                <a:pos x="connsiteX2" y="connsiteY2"/>
              </a:cxn>
            </a:cxnLst>
            <a:rect l="l" t="t" r="r" b="b"/>
            <a:pathLst>
              <a:path w="2457450" h="3181350">
                <a:moveTo>
                  <a:pt x="0" y="3181350"/>
                </a:moveTo>
                <a:cubicBezTo>
                  <a:pt x="471487" y="2746375"/>
                  <a:pt x="942975" y="2311400"/>
                  <a:pt x="1352550" y="1781175"/>
                </a:cubicBezTo>
                <a:cubicBezTo>
                  <a:pt x="1762125" y="1250950"/>
                  <a:pt x="2109787" y="625475"/>
                  <a:pt x="2457450" y="0"/>
                </a:cubicBezTo>
              </a:path>
            </a:pathLst>
          </a:custGeom>
          <a:ln w="28575">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eaLnBrk="1" fontAlgn="auto" hangingPunct="1">
              <a:spcBef>
                <a:spcPts val="0"/>
              </a:spcBef>
              <a:spcAft>
                <a:spcPts val="0"/>
              </a:spcAft>
              <a:defRPr/>
            </a:pPr>
            <a:endParaRPr lang="en-US"/>
          </a:p>
        </p:txBody>
      </p:sp>
      <p:sp>
        <p:nvSpPr>
          <p:cNvPr id="26" name="Freeform 25"/>
          <p:cNvSpPr/>
          <p:nvPr/>
        </p:nvSpPr>
        <p:spPr>
          <a:xfrm>
            <a:off x="2386013" y="2790825"/>
            <a:ext cx="2776537" cy="2427288"/>
          </a:xfrm>
          <a:custGeom>
            <a:avLst/>
            <a:gdLst>
              <a:gd name="connsiteX0" fmla="*/ 71437 w 2776537"/>
              <a:gd name="connsiteY0" fmla="*/ 2390775 h 2427287"/>
              <a:gd name="connsiteX1" fmla="*/ 100012 w 2776537"/>
              <a:gd name="connsiteY1" fmla="*/ 2343150 h 2427287"/>
              <a:gd name="connsiteX2" fmla="*/ 671512 w 2776537"/>
              <a:gd name="connsiteY2" fmla="*/ 1885950 h 2427287"/>
              <a:gd name="connsiteX3" fmla="*/ 795337 w 2776537"/>
              <a:gd name="connsiteY3" fmla="*/ 1485900 h 2427287"/>
              <a:gd name="connsiteX4" fmla="*/ 1052512 w 2776537"/>
              <a:gd name="connsiteY4" fmla="*/ 1285875 h 2427287"/>
              <a:gd name="connsiteX5" fmla="*/ 1528762 w 2776537"/>
              <a:gd name="connsiteY5" fmla="*/ 1257300 h 2427287"/>
              <a:gd name="connsiteX6" fmla="*/ 2776537 w 2776537"/>
              <a:gd name="connsiteY6" fmla="*/ 0 h 242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6537" h="2427287">
                <a:moveTo>
                  <a:pt x="71437" y="2390775"/>
                </a:moveTo>
                <a:cubicBezTo>
                  <a:pt x="35718" y="2409031"/>
                  <a:pt x="0" y="2427287"/>
                  <a:pt x="100012" y="2343150"/>
                </a:cubicBezTo>
                <a:cubicBezTo>
                  <a:pt x="200024" y="2259013"/>
                  <a:pt x="555625" y="2028825"/>
                  <a:pt x="671512" y="1885950"/>
                </a:cubicBezTo>
                <a:cubicBezTo>
                  <a:pt x="787399" y="1743075"/>
                  <a:pt x="731837" y="1585913"/>
                  <a:pt x="795337" y="1485900"/>
                </a:cubicBezTo>
                <a:cubicBezTo>
                  <a:pt x="858837" y="1385888"/>
                  <a:pt x="930275" y="1323975"/>
                  <a:pt x="1052512" y="1285875"/>
                </a:cubicBezTo>
                <a:cubicBezTo>
                  <a:pt x="1174749" y="1247775"/>
                  <a:pt x="1241425" y="1471613"/>
                  <a:pt x="1528762" y="1257300"/>
                </a:cubicBezTo>
                <a:cubicBezTo>
                  <a:pt x="1816100" y="1042988"/>
                  <a:pt x="2776537" y="0"/>
                  <a:pt x="2776537" y="0"/>
                </a:cubicBezTo>
              </a:path>
            </a:pathLst>
          </a:custGeom>
          <a:ln w="28575">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eaLnBrk="1" fontAlgn="auto" hangingPunct="1">
              <a:spcBef>
                <a:spcPts val="0"/>
              </a:spcBef>
              <a:spcAft>
                <a:spcPts val="0"/>
              </a:spcAft>
              <a:defRPr/>
            </a:pPr>
            <a:endParaRPr lang="en-US"/>
          </a:p>
        </p:txBody>
      </p:sp>
      <p:sp>
        <p:nvSpPr>
          <p:cNvPr id="27" name="Freeform 26"/>
          <p:cNvSpPr/>
          <p:nvPr/>
        </p:nvSpPr>
        <p:spPr>
          <a:xfrm>
            <a:off x="6648450" y="3600450"/>
            <a:ext cx="1838325" cy="3219450"/>
          </a:xfrm>
          <a:custGeom>
            <a:avLst/>
            <a:gdLst>
              <a:gd name="connsiteX0" fmla="*/ 0 w 1838325"/>
              <a:gd name="connsiteY0" fmla="*/ 3219450 h 3219450"/>
              <a:gd name="connsiteX1" fmla="*/ 1295400 w 1838325"/>
              <a:gd name="connsiteY1" fmla="*/ 1638300 h 3219450"/>
              <a:gd name="connsiteX2" fmla="*/ 1838325 w 1838325"/>
              <a:gd name="connsiteY2" fmla="*/ 0 h 3219450"/>
            </a:gdLst>
            <a:ahLst/>
            <a:cxnLst>
              <a:cxn ang="0">
                <a:pos x="connsiteX0" y="connsiteY0"/>
              </a:cxn>
              <a:cxn ang="0">
                <a:pos x="connsiteX1" y="connsiteY1"/>
              </a:cxn>
              <a:cxn ang="0">
                <a:pos x="connsiteX2" y="connsiteY2"/>
              </a:cxn>
            </a:cxnLst>
            <a:rect l="l" t="t" r="r" b="b"/>
            <a:pathLst>
              <a:path w="1838325" h="3219450">
                <a:moveTo>
                  <a:pt x="0" y="3219450"/>
                </a:moveTo>
                <a:cubicBezTo>
                  <a:pt x="494506" y="2697162"/>
                  <a:pt x="989013" y="2174875"/>
                  <a:pt x="1295400" y="1638300"/>
                </a:cubicBezTo>
                <a:cubicBezTo>
                  <a:pt x="1601787" y="1101725"/>
                  <a:pt x="1720056" y="550862"/>
                  <a:pt x="1838325" y="0"/>
                </a:cubicBezTo>
              </a:path>
            </a:pathLst>
          </a:custGeom>
          <a:ln w="28575">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eaLnBrk="1" fontAlgn="auto" hangingPunct="1">
              <a:spcBef>
                <a:spcPts val="0"/>
              </a:spcBef>
              <a:spcAft>
                <a:spcPts val="0"/>
              </a:spcAft>
              <a:defRPr/>
            </a:pPr>
            <a:endParaRPr lang="en-US"/>
          </a:p>
        </p:txBody>
      </p:sp>
      <p:sp>
        <p:nvSpPr>
          <p:cNvPr id="10263" name="TextBox 37"/>
          <p:cNvSpPr txBox="1">
            <a:spLocks noChangeArrowheads="1"/>
          </p:cNvSpPr>
          <p:nvPr/>
        </p:nvSpPr>
        <p:spPr bwMode="auto">
          <a:xfrm>
            <a:off x="5037138" y="1825625"/>
            <a:ext cx="500062" cy="230188"/>
          </a:xfrm>
          <a:prstGeom prst="rect">
            <a:avLst/>
          </a:prstGeom>
          <a:noFill/>
          <a:ln w="9525">
            <a:noFill/>
            <a:miter lim="800000"/>
            <a:headEnd/>
            <a:tailEnd/>
          </a:ln>
        </p:spPr>
        <p:txBody>
          <a:bodyPr wrap="none">
            <a:spAutoFit/>
          </a:bodyPr>
          <a:lstStyle/>
          <a:p>
            <a:pPr eaLnBrk="1" hangingPunct="1"/>
            <a:r>
              <a:rPr lang="en-US" sz="900">
                <a:solidFill>
                  <a:srgbClr val="FF0000"/>
                </a:solidFill>
                <a:latin typeface="Verdana" pitchFamily="34" charset="0"/>
              </a:rPr>
              <a:t>H-24</a:t>
            </a:r>
          </a:p>
        </p:txBody>
      </p:sp>
      <p:sp>
        <p:nvSpPr>
          <p:cNvPr id="10264" name="TextBox 27"/>
          <p:cNvSpPr txBox="1">
            <a:spLocks noChangeArrowheads="1"/>
          </p:cNvSpPr>
          <p:nvPr/>
        </p:nvSpPr>
        <p:spPr bwMode="auto">
          <a:xfrm>
            <a:off x="3922713" y="5237163"/>
            <a:ext cx="1295400" cy="558800"/>
          </a:xfrm>
          <a:prstGeom prst="rect">
            <a:avLst/>
          </a:prstGeom>
          <a:solidFill>
            <a:srgbClr val="0066FF"/>
          </a:solidFill>
          <a:ln w="9525">
            <a:solidFill>
              <a:schemeClr val="tx1"/>
            </a:solidFill>
            <a:miter lim="800000"/>
            <a:headEnd/>
            <a:tailEnd/>
          </a:ln>
        </p:spPr>
        <p:txBody>
          <a:bodyPr>
            <a:spAutoFit/>
          </a:bodyPr>
          <a:lstStyle/>
          <a:p>
            <a:pPr eaLnBrk="1" hangingPunct="1"/>
            <a:r>
              <a:rPr lang="en-US" sz="1000">
                <a:latin typeface="Arial" pitchFamily="34" charset="0"/>
                <a:cs typeface="Arial" pitchFamily="34" charset="0"/>
              </a:rPr>
              <a:t>MA approved for NDMS patient movement</a:t>
            </a:r>
          </a:p>
        </p:txBody>
      </p:sp>
      <p:sp>
        <p:nvSpPr>
          <p:cNvPr id="10265" name="TextBox 27"/>
          <p:cNvSpPr txBox="1">
            <a:spLocks noChangeArrowheads="1"/>
          </p:cNvSpPr>
          <p:nvPr/>
        </p:nvSpPr>
        <p:spPr bwMode="auto">
          <a:xfrm>
            <a:off x="2463800" y="4489450"/>
            <a:ext cx="1146175" cy="406400"/>
          </a:xfrm>
          <a:prstGeom prst="rect">
            <a:avLst/>
          </a:prstGeom>
          <a:solidFill>
            <a:srgbClr val="0066FF"/>
          </a:solidFill>
          <a:ln w="9525">
            <a:solidFill>
              <a:schemeClr val="tx1"/>
            </a:solidFill>
            <a:miter lim="800000"/>
            <a:headEnd/>
            <a:tailEnd/>
          </a:ln>
        </p:spPr>
        <p:txBody>
          <a:bodyPr>
            <a:spAutoFit/>
          </a:bodyPr>
          <a:lstStyle/>
          <a:p>
            <a:pPr eaLnBrk="1" hangingPunct="1"/>
            <a:r>
              <a:rPr lang="en-US" sz="1000">
                <a:latin typeface="Arial" pitchFamily="34" charset="0"/>
                <a:cs typeface="Arial" pitchFamily="34" charset="0"/>
              </a:rPr>
              <a:t> AE Operations begin</a:t>
            </a:r>
          </a:p>
        </p:txBody>
      </p:sp>
      <p:sp>
        <p:nvSpPr>
          <p:cNvPr id="10266" name="TextBox 27"/>
          <p:cNvSpPr txBox="1">
            <a:spLocks noChangeArrowheads="1"/>
          </p:cNvSpPr>
          <p:nvPr/>
        </p:nvSpPr>
        <p:spPr bwMode="auto">
          <a:xfrm>
            <a:off x="5029200" y="3657600"/>
            <a:ext cx="1143000" cy="406400"/>
          </a:xfrm>
          <a:prstGeom prst="rect">
            <a:avLst/>
          </a:prstGeom>
          <a:solidFill>
            <a:srgbClr val="0066FF"/>
          </a:solidFill>
          <a:ln w="9525">
            <a:solidFill>
              <a:schemeClr val="tx1"/>
            </a:solidFill>
            <a:miter lim="800000"/>
            <a:headEnd/>
            <a:tailEnd/>
          </a:ln>
        </p:spPr>
        <p:txBody>
          <a:bodyPr>
            <a:spAutoFit/>
          </a:bodyPr>
          <a:lstStyle/>
          <a:p>
            <a:pPr eaLnBrk="1" hangingPunct="1"/>
            <a:r>
              <a:rPr lang="en-US" sz="1000">
                <a:latin typeface="Arial" pitchFamily="34" charset="0"/>
                <a:cs typeface="Arial" pitchFamily="34" charset="0"/>
              </a:rPr>
              <a:t>LA decision to evac patients</a:t>
            </a:r>
          </a:p>
        </p:txBody>
      </p:sp>
      <p:sp>
        <p:nvSpPr>
          <p:cNvPr id="10267" name="TextBox 27"/>
          <p:cNvSpPr txBox="1">
            <a:spLocks noChangeArrowheads="1"/>
          </p:cNvSpPr>
          <p:nvPr/>
        </p:nvSpPr>
        <p:spPr bwMode="auto">
          <a:xfrm>
            <a:off x="0" y="6457950"/>
            <a:ext cx="2133600" cy="400050"/>
          </a:xfrm>
          <a:prstGeom prst="rect">
            <a:avLst/>
          </a:prstGeom>
          <a:solidFill>
            <a:schemeClr val="bg1"/>
          </a:solidFill>
          <a:ln w="9525">
            <a:noFill/>
            <a:miter lim="800000"/>
            <a:headEnd/>
            <a:tailEnd/>
          </a:ln>
        </p:spPr>
        <p:txBody>
          <a:bodyPr>
            <a:spAutoFit/>
          </a:bodyPr>
          <a:lstStyle/>
          <a:p>
            <a:pPr eaLnBrk="1" hangingPunct="1"/>
            <a:r>
              <a:rPr lang="en-US" sz="1000">
                <a:latin typeface="Arial" pitchFamily="34" charset="0"/>
                <a:cs typeface="Arial" pitchFamily="34" charset="0"/>
              </a:rPr>
              <a:t>H-hr – Point at which tropical force storm winds reach landfall</a:t>
            </a:r>
          </a:p>
        </p:txBody>
      </p:sp>
      <p:sp>
        <p:nvSpPr>
          <p:cNvPr id="10268" name="TextBox 27"/>
          <p:cNvSpPr txBox="1">
            <a:spLocks noChangeArrowheads="1"/>
          </p:cNvSpPr>
          <p:nvPr/>
        </p:nvSpPr>
        <p:spPr bwMode="auto">
          <a:xfrm>
            <a:off x="6477000" y="1524000"/>
            <a:ext cx="1447800" cy="400050"/>
          </a:xfrm>
          <a:prstGeom prst="rect">
            <a:avLst/>
          </a:prstGeom>
          <a:solidFill>
            <a:srgbClr val="0066FF"/>
          </a:solidFill>
          <a:ln w="9525">
            <a:solidFill>
              <a:schemeClr val="tx1"/>
            </a:solidFill>
            <a:miter lim="800000"/>
            <a:headEnd/>
            <a:tailEnd/>
          </a:ln>
        </p:spPr>
        <p:txBody>
          <a:bodyPr>
            <a:spAutoFit/>
          </a:bodyPr>
          <a:lstStyle/>
          <a:p>
            <a:pPr eaLnBrk="1" hangingPunct="1"/>
            <a:r>
              <a:rPr lang="en-US" sz="1000" u="sng">
                <a:latin typeface="Arial" pitchFamily="34" charset="0"/>
                <a:cs typeface="Arial" pitchFamily="34" charset="0"/>
              </a:rPr>
              <a:t>Gulf Coast</a:t>
            </a:r>
          </a:p>
          <a:p>
            <a:pPr eaLnBrk="1" hangingPunct="1"/>
            <a:r>
              <a:rPr lang="en-US" sz="1000">
                <a:latin typeface="Arial" pitchFamily="34" charset="0"/>
                <a:cs typeface="Arial" pitchFamily="34" charset="0"/>
              </a:rPr>
              <a:t>Pre-Storm Evac</a:t>
            </a:r>
          </a:p>
        </p:txBody>
      </p:sp>
      <p:sp>
        <p:nvSpPr>
          <p:cNvPr id="10269" name="Oval 170"/>
          <p:cNvSpPr>
            <a:spLocks noChangeArrowheads="1"/>
          </p:cNvSpPr>
          <p:nvPr/>
        </p:nvSpPr>
        <p:spPr bwMode="auto">
          <a:xfrm>
            <a:off x="2971800" y="1676400"/>
            <a:ext cx="76200" cy="76200"/>
          </a:xfrm>
          <a:prstGeom prst="ellipse">
            <a:avLst/>
          </a:prstGeom>
          <a:solidFill>
            <a:srgbClr val="0033CC"/>
          </a:solidFill>
          <a:ln w="9525">
            <a:solidFill>
              <a:schemeClr val="tx1"/>
            </a:solidFill>
            <a:round/>
            <a:headEnd/>
            <a:tailEnd/>
          </a:ln>
        </p:spPr>
        <p:txBody>
          <a:bodyPr wrap="none" anchor="ctr"/>
          <a:lstStyle/>
          <a:p>
            <a:pPr eaLnBrk="1" hangingPunct="1"/>
            <a:endParaRPr lang="en-US">
              <a:solidFill>
                <a:srgbClr val="FF3300"/>
              </a:solidFill>
              <a:latin typeface="Calibri" pitchFamily="34" charset="0"/>
            </a:endParaRPr>
          </a:p>
        </p:txBody>
      </p:sp>
      <p:sp>
        <p:nvSpPr>
          <p:cNvPr id="10270" name="Oval 171"/>
          <p:cNvSpPr>
            <a:spLocks noChangeArrowheads="1"/>
          </p:cNvSpPr>
          <p:nvPr/>
        </p:nvSpPr>
        <p:spPr bwMode="auto">
          <a:xfrm>
            <a:off x="3352800" y="1676400"/>
            <a:ext cx="76200" cy="76200"/>
          </a:xfrm>
          <a:prstGeom prst="ellipse">
            <a:avLst/>
          </a:prstGeom>
          <a:solidFill>
            <a:srgbClr val="0033CC"/>
          </a:solidFill>
          <a:ln w="9525">
            <a:solidFill>
              <a:schemeClr val="tx1"/>
            </a:solidFill>
            <a:round/>
            <a:headEnd/>
            <a:tailEnd/>
          </a:ln>
        </p:spPr>
        <p:txBody>
          <a:bodyPr wrap="none" anchor="ctr"/>
          <a:lstStyle/>
          <a:p>
            <a:pPr eaLnBrk="1" hangingPunct="1"/>
            <a:endParaRPr lang="en-US">
              <a:solidFill>
                <a:srgbClr val="FF3300"/>
              </a:solidFill>
              <a:latin typeface="Calibri" pitchFamily="34" charset="0"/>
            </a:endParaRPr>
          </a:p>
        </p:txBody>
      </p:sp>
      <p:sp>
        <p:nvSpPr>
          <p:cNvPr id="53" name="5-Point Star 52"/>
          <p:cNvSpPr/>
          <p:nvPr/>
        </p:nvSpPr>
        <p:spPr>
          <a:xfrm>
            <a:off x="2209800" y="2016125"/>
            <a:ext cx="152400" cy="193675"/>
          </a:xfrm>
          <a:prstGeom prst="star5">
            <a:avLst/>
          </a:prstGeom>
          <a:solidFill>
            <a:srgbClr val="FFFF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p>
        </p:txBody>
      </p:sp>
      <p:sp>
        <p:nvSpPr>
          <p:cNvPr id="54" name="5-Point Star 53"/>
          <p:cNvSpPr/>
          <p:nvPr/>
        </p:nvSpPr>
        <p:spPr>
          <a:xfrm>
            <a:off x="2667000" y="1828800"/>
            <a:ext cx="152400" cy="193675"/>
          </a:xfrm>
          <a:prstGeom prst="star5">
            <a:avLst/>
          </a:prstGeom>
          <a:solidFill>
            <a:srgbClr val="FFFF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p>
        </p:txBody>
      </p:sp>
      <p:sp>
        <p:nvSpPr>
          <p:cNvPr id="55" name="5-Point Star 54"/>
          <p:cNvSpPr/>
          <p:nvPr/>
        </p:nvSpPr>
        <p:spPr>
          <a:xfrm>
            <a:off x="3016250" y="2033588"/>
            <a:ext cx="152400" cy="193675"/>
          </a:xfrm>
          <a:prstGeom prst="star5">
            <a:avLst/>
          </a:prstGeom>
          <a:solidFill>
            <a:srgbClr val="FFFF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p>
        </p:txBody>
      </p:sp>
      <p:sp>
        <p:nvSpPr>
          <p:cNvPr id="42" name="5-Point Star 41"/>
          <p:cNvSpPr/>
          <p:nvPr/>
        </p:nvSpPr>
        <p:spPr>
          <a:xfrm>
            <a:off x="1524000" y="2438400"/>
            <a:ext cx="152400" cy="193675"/>
          </a:xfrm>
          <a:prstGeom prst="star5">
            <a:avLst/>
          </a:prstGeom>
          <a:solidFill>
            <a:srgbClr val="FFFF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p>
        </p:txBody>
      </p:sp>
      <p:grpSp>
        <p:nvGrpSpPr>
          <p:cNvPr id="2" name="Group 49"/>
          <p:cNvGrpSpPr>
            <a:grpSpLocks/>
          </p:cNvGrpSpPr>
          <p:nvPr/>
        </p:nvGrpSpPr>
        <p:grpSpPr bwMode="auto">
          <a:xfrm>
            <a:off x="1905000" y="2286000"/>
            <a:ext cx="7096125" cy="4446588"/>
            <a:chOff x="1039658" y="1342143"/>
            <a:chExt cx="8075790" cy="4512562"/>
          </a:xfrm>
        </p:grpSpPr>
        <p:sp>
          <p:nvSpPr>
            <p:cNvPr id="19" name="Freeform 18"/>
            <p:cNvSpPr/>
            <p:nvPr/>
          </p:nvSpPr>
          <p:spPr>
            <a:xfrm rot="21430136">
              <a:off x="1039658" y="1342143"/>
              <a:ext cx="8075790" cy="4512562"/>
            </a:xfrm>
            <a:custGeom>
              <a:avLst/>
              <a:gdLst>
                <a:gd name="connsiteX0" fmla="*/ 7232073 w 7250546"/>
                <a:gd name="connsiteY0" fmla="*/ 4664364 h 4664364"/>
                <a:gd name="connsiteX1" fmla="*/ 6234546 w 7250546"/>
                <a:gd name="connsiteY1" fmla="*/ 4636655 h 4664364"/>
                <a:gd name="connsiteX2" fmla="*/ 2068946 w 7250546"/>
                <a:gd name="connsiteY2" fmla="*/ 2937164 h 4664364"/>
                <a:gd name="connsiteX3" fmla="*/ 886691 w 7250546"/>
                <a:gd name="connsiteY3" fmla="*/ 1736437 h 4664364"/>
                <a:gd name="connsiteX4" fmla="*/ 655782 w 7250546"/>
                <a:gd name="connsiteY4" fmla="*/ 2124364 h 4664364"/>
                <a:gd name="connsiteX5" fmla="*/ 175491 w 7250546"/>
                <a:gd name="connsiteY5" fmla="*/ 1330037 h 4664364"/>
                <a:gd name="connsiteX6" fmla="*/ 0 w 7250546"/>
                <a:gd name="connsiteY6" fmla="*/ 877455 h 4664364"/>
                <a:gd name="connsiteX7" fmla="*/ 1320800 w 7250546"/>
                <a:gd name="connsiteY7" fmla="*/ 1016000 h 4664364"/>
                <a:gd name="connsiteX8" fmla="*/ 1080655 w 7250546"/>
                <a:gd name="connsiteY8" fmla="*/ 1431637 h 4664364"/>
                <a:gd name="connsiteX9" fmla="*/ 2466109 w 7250546"/>
                <a:gd name="connsiteY9" fmla="*/ 2484582 h 4664364"/>
                <a:gd name="connsiteX10" fmla="*/ 1653309 w 7250546"/>
                <a:gd name="connsiteY10" fmla="*/ 1154546 h 4664364"/>
                <a:gd name="connsiteX11" fmla="*/ 1302327 w 7250546"/>
                <a:gd name="connsiteY11" fmla="*/ 1366982 h 4664364"/>
                <a:gd name="connsiteX12" fmla="*/ 1440873 w 7250546"/>
                <a:gd name="connsiteY12" fmla="*/ 544946 h 4664364"/>
                <a:gd name="connsiteX13" fmla="*/ 2179782 w 7250546"/>
                <a:gd name="connsiteY13" fmla="*/ 840510 h 4664364"/>
                <a:gd name="connsiteX14" fmla="*/ 1884218 w 7250546"/>
                <a:gd name="connsiteY14" fmla="*/ 1052946 h 4664364"/>
                <a:gd name="connsiteX15" fmla="*/ 3038764 w 7250546"/>
                <a:gd name="connsiteY15" fmla="*/ 2004291 h 4664364"/>
                <a:gd name="connsiteX16" fmla="*/ 2540000 w 7250546"/>
                <a:gd name="connsiteY16" fmla="*/ 646546 h 4664364"/>
                <a:gd name="connsiteX17" fmla="*/ 2262909 w 7250546"/>
                <a:gd name="connsiteY17" fmla="*/ 794328 h 4664364"/>
                <a:gd name="connsiteX18" fmla="*/ 2447636 w 7250546"/>
                <a:gd name="connsiteY18" fmla="*/ 0 h 4664364"/>
                <a:gd name="connsiteX19" fmla="*/ 3038764 w 7250546"/>
                <a:gd name="connsiteY19" fmla="*/ 498764 h 4664364"/>
                <a:gd name="connsiteX20" fmla="*/ 2826327 w 7250546"/>
                <a:gd name="connsiteY20" fmla="*/ 600364 h 4664364"/>
                <a:gd name="connsiteX21" fmla="*/ 3833091 w 7250546"/>
                <a:gd name="connsiteY21" fmla="*/ 1644073 h 4664364"/>
                <a:gd name="connsiteX22" fmla="*/ 7250546 w 7250546"/>
                <a:gd name="connsiteY22" fmla="*/ 2142837 h 4664364"/>
                <a:gd name="connsiteX0" fmla="*/ 7232073 w 7250546"/>
                <a:gd name="connsiteY0" fmla="*/ 4664364 h 4664364"/>
                <a:gd name="connsiteX1" fmla="*/ 6234546 w 7250546"/>
                <a:gd name="connsiteY1" fmla="*/ 4636655 h 4664364"/>
                <a:gd name="connsiteX2" fmla="*/ 2068946 w 7250546"/>
                <a:gd name="connsiteY2" fmla="*/ 2937164 h 4664364"/>
                <a:gd name="connsiteX3" fmla="*/ 886691 w 7250546"/>
                <a:gd name="connsiteY3" fmla="*/ 1736437 h 4664364"/>
                <a:gd name="connsiteX4" fmla="*/ 655782 w 7250546"/>
                <a:gd name="connsiteY4" fmla="*/ 2124364 h 4664364"/>
                <a:gd name="connsiteX5" fmla="*/ 175491 w 7250546"/>
                <a:gd name="connsiteY5" fmla="*/ 1330037 h 4664364"/>
                <a:gd name="connsiteX6" fmla="*/ 0 w 7250546"/>
                <a:gd name="connsiteY6" fmla="*/ 877455 h 4664364"/>
                <a:gd name="connsiteX7" fmla="*/ 1320800 w 7250546"/>
                <a:gd name="connsiteY7" fmla="*/ 1016000 h 4664364"/>
                <a:gd name="connsiteX8" fmla="*/ 1080655 w 7250546"/>
                <a:gd name="connsiteY8" fmla="*/ 1431637 h 4664364"/>
                <a:gd name="connsiteX9" fmla="*/ 2466109 w 7250546"/>
                <a:gd name="connsiteY9" fmla="*/ 2484582 h 4664364"/>
                <a:gd name="connsiteX10" fmla="*/ 1653309 w 7250546"/>
                <a:gd name="connsiteY10" fmla="*/ 1154546 h 4664364"/>
                <a:gd name="connsiteX11" fmla="*/ 1302327 w 7250546"/>
                <a:gd name="connsiteY11" fmla="*/ 1366982 h 4664364"/>
                <a:gd name="connsiteX12" fmla="*/ 1440873 w 7250546"/>
                <a:gd name="connsiteY12" fmla="*/ 544946 h 4664364"/>
                <a:gd name="connsiteX13" fmla="*/ 2179782 w 7250546"/>
                <a:gd name="connsiteY13" fmla="*/ 840510 h 4664364"/>
                <a:gd name="connsiteX14" fmla="*/ 1884218 w 7250546"/>
                <a:gd name="connsiteY14" fmla="*/ 1052946 h 4664364"/>
                <a:gd name="connsiteX15" fmla="*/ 3038764 w 7250546"/>
                <a:gd name="connsiteY15" fmla="*/ 2004291 h 4664364"/>
                <a:gd name="connsiteX16" fmla="*/ 2540000 w 7250546"/>
                <a:gd name="connsiteY16" fmla="*/ 646546 h 4664364"/>
                <a:gd name="connsiteX17" fmla="*/ 2262909 w 7250546"/>
                <a:gd name="connsiteY17" fmla="*/ 794328 h 4664364"/>
                <a:gd name="connsiteX18" fmla="*/ 2447636 w 7250546"/>
                <a:gd name="connsiteY18" fmla="*/ 0 h 4664364"/>
                <a:gd name="connsiteX19" fmla="*/ 3038764 w 7250546"/>
                <a:gd name="connsiteY19" fmla="*/ 498764 h 4664364"/>
                <a:gd name="connsiteX20" fmla="*/ 2826327 w 7250546"/>
                <a:gd name="connsiteY20" fmla="*/ 600364 h 4664364"/>
                <a:gd name="connsiteX21" fmla="*/ 3833091 w 7250546"/>
                <a:gd name="connsiteY21" fmla="*/ 1644073 h 4664364"/>
                <a:gd name="connsiteX22" fmla="*/ 7250546 w 7250546"/>
                <a:gd name="connsiteY22" fmla="*/ 2142837 h 4664364"/>
                <a:gd name="connsiteX0" fmla="*/ 7232073 w 7250546"/>
                <a:gd name="connsiteY0" fmla="*/ 4664364 h 4664364"/>
                <a:gd name="connsiteX1" fmla="*/ 6234546 w 7250546"/>
                <a:gd name="connsiteY1" fmla="*/ 4636655 h 4664364"/>
                <a:gd name="connsiteX2" fmla="*/ 2068946 w 7250546"/>
                <a:gd name="connsiteY2" fmla="*/ 2937164 h 4664364"/>
                <a:gd name="connsiteX3" fmla="*/ 886691 w 7250546"/>
                <a:gd name="connsiteY3" fmla="*/ 1736437 h 4664364"/>
                <a:gd name="connsiteX4" fmla="*/ 655782 w 7250546"/>
                <a:gd name="connsiteY4" fmla="*/ 2124364 h 4664364"/>
                <a:gd name="connsiteX5" fmla="*/ 0 w 7250546"/>
                <a:gd name="connsiteY5" fmla="*/ 877455 h 4664364"/>
                <a:gd name="connsiteX6" fmla="*/ 1320800 w 7250546"/>
                <a:gd name="connsiteY6" fmla="*/ 1016000 h 4664364"/>
                <a:gd name="connsiteX7" fmla="*/ 1080655 w 7250546"/>
                <a:gd name="connsiteY7" fmla="*/ 1431637 h 4664364"/>
                <a:gd name="connsiteX8" fmla="*/ 2466109 w 7250546"/>
                <a:gd name="connsiteY8" fmla="*/ 2484582 h 4664364"/>
                <a:gd name="connsiteX9" fmla="*/ 1653309 w 7250546"/>
                <a:gd name="connsiteY9" fmla="*/ 1154546 h 4664364"/>
                <a:gd name="connsiteX10" fmla="*/ 1302327 w 7250546"/>
                <a:gd name="connsiteY10" fmla="*/ 1366982 h 4664364"/>
                <a:gd name="connsiteX11" fmla="*/ 1440873 w 7250546"/>
                <a:gd name="connsiteY11" fmla="*/ 544946 h 4664364"/>
                <a:gd name="connsiteX12" fmla="*/ 2179782 w 7250546"/>
                <a:gd name="connsiteY12" fmla="*/ 840510 h 4664364"/>
                <a:gd name="connsiteX13" fmla="*/ 1884218 w 7250546"/>
                <a:gd name="connsiteY13" fmla="*/ 1052946 h 4664364"/>
                <a:gd name="connsiteX14" fmla="*/ 3038764 w 7250546"/>
                <a:gd name="connsiteY14" fmla="*/ 2004291 h 4664364"/>
                <a:gd name="connsiteX15" fmla="*/ 2540000 w 7250546"/>
                <a:gd name="connsiteY15" fmla="*/ 646546 h 4664364"/>
                <a:gd name="connsiteX16" fmla="*/ 2262909 w 7250546"/>
                <a:gd name="connsiteY16" fmla="*/ 794328 h 4664364"/>
                <a:gd name="connsiteX17" fmla="*/ 2447636 w 7250546"/>
                <a:gd name="connsiteY17" fmla="*/ 0 h 4664364"/>
                <a:gd name="connsiteX18" fmla="*/ 3038764 w 7250546"/>
                <a:gd name="connsiteY18" fmla="*/ 498764 h 4664364"/>
                <a:gd name="connsiteX19" fmla="*/ 2826327 w 7250546"/>
                <a:gd name="connsiteY19" fmla="*/ 600364 h 4664364"/>
                <a:gd name="connsiteX20" fmla="*/ 3833091 w 7250546"/>
                <a:gd name="connsiteY20" fmla="*/ 1644073 h 4664364"/>
                <a:gd name="connsiteX21" fmla="*/ 7250546 w 7250546"/>
                <a:gd name="connsiteY21" fmla="*/ 2142837 h 4664364"/>
                <a:gd name="connsiteX0" fmla="*/ 7003473 w 7021946"/>
                <a:gd name="connsiteY0" fmla="*/ 4664364 h 4664364"/>
                <a:gd name="connsiteX1" fmla="*/ 6005946 w 7021946"/>
                <a:gd name="connsiteY1" fmla="*/ 4636655 h 4664364"/>
                <a:gd name="connsiteX2" fmla="*/ 1840346 w 7021946"/>
                <a:gd name="connsiteY2" fmla="*/ 2937164 h 4664364"/>
                <a:gd name="connsiteX3" fmla="*/ 658091 w 7021946"/>
                <a:gd name="connsiteY3" fmla="*/ 1736437 h 4664364"/>
                <a:gd name="connsiteX4" fmla="*/ 427182 w 7021946"/>
                <a:gd name="connsiteY4" fmla="*/ 2124364 h 4664364"/>
                <a:gd name="connsiteX5" fmla="*/ 0 w 7021946"/>
                <a:gd name="connsiteY5" fmla="*/ 1182255 h 4664364"/>
                <a:gd name="connsiteX6" fmla="*/ 1092200 w 7021946"/>
                <a:gd name="connsiteY6" fmla="*/ 1016000 h 4664364"/>
                <a:gd name="connsiteX7" fmla="*/ 852055 w 7021946"/>
                <a:gd name="connsiteY7" fmla="*/ 1431637 h 4664364"/>
                <a:gd name="connsiteX8" fmla="*/ 2237509 w 7021946"/>
                <a:gd name="connsiteY8" fmla="*/ 2484582 h 4664364"/>
                <a:gd name="connsiteX9" fmla="*/ 1424709 w 7021946"/>
                <a:gd name="connsiteY9" fmla="*/ 1154546 h 4664364"/>
                <a:gd name="connsiteX10" fmla="*/ 1073727 w 7021946"/>
                <a:gd name="connsiteY10" fmla="*/ 1366982 h 4664364"/>
                <a:gd name="connsiteX11" fmla="*/ 1212273 w 7021946"/>
                <a:gd name="connsiteY11" fmla="*/ 544946 h 4664364"/>
                <a:gd name="connsiteX12" fmla="*/ 1951182 w 7021946"/>
                <a:gd name="connsiteY12" fmla="*/ 840510 h 4664364"/>
                <a:gd name="connsiteX13" fmla="*/ 1655618 w 7021946"/>
                <a:gd name="connsiteY13" fmla="*/ 1052946 h 4664364"/>
                <a:gd name="connsiteX14" fmla="*/ 2810164 w 7021946"/>
                <a:gd name="connsiteY14" fmla="*/ 2004291 h 4664364"/>
                <a:gd name="connsiteX15" fmla="*/ 2311400 w 7021946"/>
                <a:gd name="connsiteY15" fmla="*/ 646546 h 4664364"/>
                <a:gd name="connsiteX16" fmla="*/ 2034309 w 7021946"/>
                <a:gd name="connsiteY16" fmla="*/ 794328 h 4664364"/>
                <a:gd name="connsiteX17" fmla="*/ 2219036 w 7021946"/>
                <a:gd name="connsiteY17" fmla="*/ 0 h 4664364"/>
                <a:gd name="connsiteX18" fmla="*/ 2810164 w 7021946"/>
                <a:gd name="connsiteY18" fmla="*/ 498764 h 4664364"/>
                <a:gd name="connsiteX19" fmla="*/ 2597727 w 7021946"/>
                <a:gd name="connsiteY19" fmla="*/ 600364 h 4664364"/>
                <a:gd name="connsiteX20" fmla="*/ 3604491 w 7021946"/>
                <a:gd name="connsiteY20" fmla="*/ 1644073 h 4664364"/>
                <a:gd name="connsiteX21" fmla="*/ 7021946 w 7021946"/>
                <a:gd name="connsiteY21" fmla="*/ 2142837 h 4664364"/>
                <a:gd name="connsiteX0" fmla="*/ 7003473 w 7021946"/>
                <a:gd name="connsiteY0" fmla="*/ 4664364 h 4664364"/>
                <a:gd name="connsiteX1" fmla="*/ 6005946 w 7021946"/>
                <a:gd name="connsiteY1" fmla="*/ 4636655 h 4664364"/>
                <a:gd name="connsiteX2" fmla="*/ 1840346 w 7021946"/>
                <a:gd name="connsiteY2" fmla="*/ 2937164 h 4664364"/>
                <a:gd name="connsiteX3" fmla="*/ 658091 w 7021946"/>
                <a:gd name="connsiteY3" fmla="*/ 1736437 h 4664364"/>
                <a:gd name="connsiteX4" fmla="*/ 427182 w 7021946"/>
                <a:gd name="connsiteY4" fmla="*/ 2124364 h 4664364"/>
                <a:gd name="connsiteX5" fmla="*/ 0 w 7021946"/>
                <a:gd name="connsiteY5" fmla="*/ 1182255 h 4664364"/>
                <a:gd name="connsiteX6" fmla="*/ 939800 w 7021946"/>
                <a:gd name="connsiteY6" fmla="*/ 1244600 h 4664364"/>
                <a:gd name="connsiteX7" fmla="*/ 852055 w 7021946"/>
                <a:gd name="connsiteY7" fmla="*/ 1431637 h 4664364"/>
                <a:gd name="connsiteX8" fmla="*/ 2237509 w 7021946"/>
                <a:gd name="connsiteY8" fmla="*/ 2484582 h 4664364"/>
                <a:gd name="connsiteX9" fmla="*/ 1424709 w 7021946"/>
                <a:gd name="connsiteY9" fmla="*/ 1154546 h 4664364"/>
                <a:gd name="connsiteX10" fmla="*/ 1073727 w 7021946"/>
                <a:gd name="connsiteY10" fmla="*/ 1366982 h 4664364"/>
                <a:gd name="connsiteX11" fmla="*/ 1212273 w 7021946"/>
                <a:gd name="connsiteY11" fmla="*/ 544946 h 4664364"/>
                <a:gd name="connsiteX12" fmla="*/ 1951182 w 7021946"/>
                <a:gd name="connsiteY12" fmla="*/ 840510 h 4664364"/>
                <a:gd name="connsiteX13" fmla="*/ 1655618 w 7021946"/>
                <a:gd name="connsiteY13" fmla="*/ 1052946 h 4664364"/>
                <a:gd name="connsiteX14" fmla="*/ 2810164 w 7021946"/>
                <a:gd name="connsiteY14" fmla="*/ 2004291 h 4664364"/>
                <a:gd name="connsiteX15" fmla="*/ 2311400 w 7021946"/>
                <a:gd name="connsiteY15" fmla="*/ 646546 h 4664364"/>
                <a:gd name="connsiteX16" fmla="*/ 2034309 w 7021946"/>
                <a:gd name="connsiteY16" fmla="*/ 794328 h 4664364"/>
                <a:gd name="connsiteX17" fmla="*/ 2219036 w 7021946"/>
                <a:gd name="connsiteY17" fmla="*/ 0 h 4664364"/>
                <a:gd name="connsiteX18" fmla="*/ 2810164 w 7021946"/>
                <a:gd name="connsiteY18" fmla="*/ 498764 h 4664364"/>
                <a:gd name="connsiteX19" fmla="*/ 2597727 w 7021946"/>
                <a:gd name="connsiteY19" fmla="*/ 600364 h 4664364"/>
                <a:gd name="connsiteX20" fmla="*/ 3604491 w 7021946"/>
                <a:gd name="connsiteY20" fmla="*/ 1644073 h 4664364"/>
                <a:gd name="connsiteX21" fmla="*/ 7021946 w 7021946"/>
                <a:gd name="connsiteY21" fmla="*/ 2142837 h 4664364"/>
                <a:gd name="connsiteX0" fmla="*/ 7003473 w 7021946"/>
                <a:gd name="connsiteY0" fmla="*/ 4664364 h 4664364"/>
                <a:gd name="connsiteX1" fmla="*/ 6005946 w 7021946"/>
                <a:gd name="connsiteY1" fmla="*/ 4636655 h 4664364"/>
                <a:gd name="connsiteX2" fmla="*/ 1840346 w 7021946"/>
                <a:gd name="connsiteY2" fmla="*/ 2937164 h 4664364"/>
                <a:gd name="connsiteX3" fmla="*/ 658091 w 7021946"/>
                <a:gd name="connsiteY3" fmla="*/ 1736437 h 4664364"/>
                <a:gd name="connsiteX4" fmla="*/ 579582 w 7021946"/>
                <a:gd name="connsiteY4" fmla="*/ 1895764 h 4664364"/>
                <a:gd name="connsiteX5" fmla="*/ 0 w 7021946"/>
                <a:gd name="connsiteY5" fmla="*/ 1182255 h 4664364"/>
                <a:gd name="connsiteX6" fmla="*/ 939800 w 7021946"/>
                <a:gd name="connsiteY6" fmla="*/ 1244600 h 4664364"/>
                <a:gd name="connsiteX7" fmla="*/ 852055 w 7021946"/>
                <a:gd name="connsiteY7" fmla="*/ 1431637 h 4664364"/>
                <a:gd name="connsiteX8" fmla="*/ 2237509 w 7021946"/>
                <a:gd name="connsiteY8" fmla="*/ 2484582 h 4664364"/>
                <a:gd name="connsiteX9" fmla="*/ 1424709 w 7021946"/>
                <a:gd name="connsiteY9" fmla="*/ 1154546 h 4664364"/>
                <a:gd name="connsiteX10" fmla="*/ 1073727 w 7021946"/>
                <a:gd name="connsiteY10" fmla="*/ 1366982 h 4664364"/>
                <a:gd name="connsiteX11" fmla="*/ 1212273 w 7021946"/>
                <a:gd name="connsiteY11" fmla="*/ 544946 h 4664364"/>
                <a:gd name="connsiteX12" fmla="*/ 1951182 w 7021946"/>
                <a:gd name="connsiteY12" fmla="*/ 840510 h 4664364"/>
                <a:gd name="connsiteX13" fmla="*/ 1655618 w 7021946"/>
                <a:gd name="connsiteY13" fmla="*/ 1052946 h 4664364"/>
                <a:gd name="connsiteX14" fmla="*/ 2810164 w 7021946"/>
                <a:gd name="connsiteY14" fmla="*/ 2004291 h 4664364"/>
                <a:gd name="connsiteX15" fmla="*/ 2311400 w 7021946"/>
                <a:gd name="connsiteY15" fmla="*/ 646546 h 4664364"/>
                <a:gd name="connsiteX16" fmla="*/ 2034309 w 7021946"/>
                <a:gd name="connsiteY16" fmla="*/ 794328 h 4664364"/>
                <a:gd name="connsiteX17" fmla="*/ 2219036 w 7021946"/>
                <a:gd name="connsiteY17" fmla="*/ 0 h 4664364"/>
                <a:gd name="connsiteX18" fmla="*/ 2810164 w 7021946"/>
                <a:gd name="connsiteY18" fmla="*/ 498764 h 4664364"/>
                <a:gd name="connsiteX19" fmla="*/ 2597727 w 7021946"/>
                <a:gd name="connsiteY19" fmla="*/ 600364 h 4664364"/>
                <a:gd name="connsiteX20" fmla="*/ 3604491 w 7021946"/>
                <a:gd name="connsiteY20" fmla="*/ 1644073 h 4664364"/>
                <a:gd name="connsiteX21" fmla="*/ 7021946 w 7021946"/>
                <a:gd name="connsiteY21" fmla="*/ 2142837 h 4664364"/>
                <a:gd name="connsiteX0" fmla="*/ 7003473 w 7021946"/>
                <a:gd name="connsiteY0" fmla="*/ 4664364 h 4664364"/>
                <a:gd name="connsiteX1" fmla="*/ 6005946 w 7021946"/>
                <a:gd name="connsiteY1" fmla="*/ 4636655 h 4664364"/>
                <a:gd name="connsiteX2" fmla="*/ 1840346 w 7021946"/>
                <a:gd name="connsiteY2" fmla="*/ 2937164 h 4664364"/>
                <a:gd name="connsiteX3" fmla="*/ 658091 w 7021946"/>
                <a:gd name="connsiteY3" fmla="*/ 1736437 h 4664364"/>
                <a:gd name="connsiteX4" fmla="*/ 579582 w 7021946"/>
                <a:gd name="connsiteY4" fmla="*/ 1895764 h 4664364"/>
                <a:gd name="connsiteX5" fmla="*/ 404091 w 7021946"/>
                <a:gd name="connsiteY5" fmla="*/ 2055091 h 4664364"/>
                <a:gd name="connsiteX6" fmla="*/ 0 w 7021946"/>
                <a:gd name="connsiteY6" fmla="*/ 1182255 h 4664364"/>
                <a:gd name="connsiteX7" fmla="*/ 939800 w 7021946"/>
                <a:gd name="connsiteY7" fmla="*/ 1244600 h 4664364"/>
                <a:gd name="connsiteX8" fmla="*/ 852055 w 7021946"/>
                <a:gd name="connsiteY8" fmla="*/ 1431637 h 4664364"/>
                <a:gd name="connsiteX9" fmla="*/ 2237509 w 7021946"/>
                <a:gd name="connsiteY9" fmla="*/ 2484582 h 4664364"/>
                <a:gd name="connsiteX10" fmla="*/ 1424709 w 7021946"/>
                <a:gd name="connsiteY10" fmla="*/ 1154546 h 4664364"/>
                <a:gd name="connsiteX11" fmla="*/ 1073727 w 7021946"/>
                <a:gd name="connsiteY11" fmla="*/ 1366982 h 4664364"/>
                <a:gd name="connsiteX12" fmla="*/ 1212273 w 7021946"/>
                <a:gd name="connsiteY12" fmla="*/ 544946 h 4664364"/>
                <a:gd name="connsiteX13" fmla="*/ 1951182 w 7021946"/>
                <a:gd name="connsiteY13" fmla="*/ 840510 h 4664364"/>
                <a:gd name="connsiteX14" fmla="*/ 1655618 w 7021946"/>
                <a:gd name="connsiteY14" fmla="*/ 1052946 h 4664364"/>
                <a:gd name="connsiteX15" fmla="*/ 2810164 w 7021946"/>
                <a:gd name="connsiteY15" fmla="*/ 2004291 h 4664364"/>
                <a:gd name="connsiteX16" fmla="*/ 2311400 w 7021946"/>
                <a:gd name="connsiteY16" fmla="*/ 646546 h 4664364"/>
                <a:gd name="connsiteX17" fmla="*/ 2034309 w 7021946"/>
                <a:gd name="connsiteY17" fmla="*/ 794328 h 4664364"/>
                <a:gd name="connsiteX18" fmla="*/ 2219036 w 7021946"/>
                <a:gd name="connsiteY18" fmla="*/ 0 h 4664364"/>
                <a:gd name="connsiteX19" fmla="*/ 2810164 w 7021946"/>
                <a:gd name="connsiteY19" fmla="*/ 498764 h 4664364"/>
                <a:gd name="connsiteX20" fmla="*/ 2597727 w 7021946"/>
                <a:gd name="connsiteY20" fmla="*/ 600364 h 4664364"/>
                <a:gd name="connsiteX21" fmla="*/ 3604491 w 7021946"/>
                <a:gd name="connsiteY21" fmla="*/ 1644073 h 4664364"/>
                <a:gd name="connsiteX22" fmla="*/ 7021946 w 7021946"/>
                <a:gd name="connsiteY22" fmla="*/ 2142837 h 4664364"/>
                <a:gd name="connsiteX0" fmla="*/ 7003473 w 7021946"/>
                <a:gd name="connsiteY0" fmla="*/ 4664364 h 4664364"/>
                <a:gd name="connsiteX1" fmla="*/ 6005946 w 7021946"/>
                <a:gd name="connsiteY1" fmla="*/ 4636655 h 4664364"/>
                <a:gd name="connsiteX2" fmla="*/ 1840346 w 7021946"/>
                <a:gd name="connsiteY2" fmla="*/ 2937164 h 4664364"/>
                <a:gd name="connsiteX3" fmla="*/ 658091 w 7021946"/>
                <a:gd name="connsiteY3" fmla="*/ 1736437 h 4664364"/>
                <a:gd name="connsiteX4" fmla="*/ 579582 w 7021946"/>
                <a:gd name="connsiteY4" fmla="*/ 1895764 h 4664364"/>
                <a:gd name="connsiteX5" fmla="*/ 565727 w 7021946"/>
                <a:gd name="connsiteY5" fmla="*/ 1911928 h 4664364"/>
                <a:gd name="connsiteX6" fmla="*/ 404091 w 7021946"/>
                <a:gd name="connsiteY6" fmla="*/ 2055091 h 4664364"/>
                <a:gd name="connsiteX7" fmla="*/ 0 w 7021946"/>
                <a:gd name="connsiteY7" fmla="*/ 1182255 h 4664364"/>
                <a:gd name="connsiteX8" fmla="*/ 939800 w 7021946"/>
                <a:gd name="connsiteY8" fmla="*/ 1244600 h 4664364"/>
                <a:gd name="connsiteX9" fmla="*/ 852055 w 7021946"/>
                <a:gd name="connsiteY9" fmla="*/ 1431637 h 4664364"/>
                <a:gd name="connsiteX10" fmla="*/ 2237509 w 7021946"/>
                <a:gd name="connsiteY10" fmla="*/ 2484582 h 4664364"/>
                <a:gd name="connsiteX11" fmla="*/ 1424709 w 7021946"/>
                <a:gd name="connsiteY11" fmla="*/ 1154546 h 4664364"/>
                <a:gd name="connsiteX12" fmla="*/ 1073727 w 7021946"/>
                <a:gd name="connsiteY12" fmla="*/ 1366982 h 4664364"/>
                <a:gd name="connsiteX13" fmla="*/ 1212273 w 7021946"/>
                <a:gd name="connsiteY13" fmla="*/ 544946 h 4664364"/>
                <a:gd name="connsiteX14" fmla="*/ 1951182 w 7021946"/>
                <a:gd name="connsiteY14" fmla="*/ 840510 h 4664364"/>
                <a:gd name="connsiteX15" fmla="*/ 1655618 w 7021946"/>
                <a:gd name="connsiteY15" fmla="*/ 1052946 h 4664364"/>
                <a:gd name="connsiteX16" fmla="*/ 2810164 w 7021946"/>
                <a:gd name="connsiteY16" fmla="*/ 2004291 h 4664364"/>
                <a:gd name="connsiteX17" fmla="*/ 2311400 w 7021946"/>
                <a:gd name="connsiteY17" fmla="*/ 646546 h 4664364"/>
                <a:gd name="connsiteX18" fmla="*/ 2034309 w 7021946"/>
                <a:gd name="connsiteY18" fmla="*/ 794328 h 4664364"/>
                <a:gd name="connsiteX19" fmla="*/ 2219036 w 7021946"/>
                <a:gd name="connsiteY19" fmla="*/ 0 h 4664364"/>
                <a:gd name="connsiteX20" fmla="*/ 2810164 w 7021946"/>
                <a:gd name="connsiteY20" fmla="*/ 498764 h 4664364"/>
                <a:gd name="connsiteX21" fmla="*/ 2597727 w 7021946"/>
                <a:gd name="connsiteY21" fmla="*/ 600364 h 4664364"/>
                <a:gd name="connsiteX22" fmla="*/ 3604491 w 7021946"/>
                <a:gd name="connsiteY22" fmla="*/ 1644073 h 4664364"/>
                <a:gd name="connsiteX23" fmla="*/ 7021946 w 7021946"/>
                <a:gd name="connsiteY23" fmla="*/ 2142837 h 4664364"/>
                <a:gd name="connsiteX0" fmla="*/ 7003473 w 7021946"/>
                <a:gd name="connsiteY0" fmla="*/ 4664364 h 4664364"/>
                <a:gd name="connsiteX1" fmla="*/ 6005946 w 7021946"/>
                <a:gd name="connsiteY1" fmla="*/ 4636655 h 4664364"/>
                <a:gd name="connsiteX2" fmla="*/ 1840346 w 7021946"/>
                <a:gd name="connsiteY2" fmla="*/ 2937164 h 4664364"/>
                <a:gd name="connsiteX3" fmla="*/ 658091 w 7021946"/>
                <a:gd name="connsiteY3" fmla="*/ 1736437 h 4664364"/>
                <a:gd name="connsiteX4" fmla="*/ 579582 w 7021946"/>
                <a:gd name="connsiteY4" fmla="*/ 1895764 h 4664364"/>
                <a:gd name="connsiteX5" fmla="*/ 404091 w 7021946"/>
                <a:gd name="connsiteY5" fmla="*/ 2055091 h 4664364"/>
                <a:gd name="connsiteX6" fmla="*/ 0 w 7021946"/>
                <a:gd name="connsiteY6" fmla="*/ 1182255 h 4664364"/>
                <a:gd name="connsiteX7" fmla="*/ 939800 w 7021946"/>
                <a:gd name="connsiteY7" fmla="*/ 1244600 h 4664364"/>
                <a:gd name="connsiteX8" fmla="*/ 852055 w 7021946"/>
                <a:gd name="connsiteY8" fmla="*/ 1431637 h 4664364"/>
                <a:gd name="connsiteX9" fmla="*/ 2237509 w 7021946"/>
                <a:gd name="connsiteY9" fmla="*/ 2484582 h 4664364"/>
                <a:gd name="connsiteX10" fmla="*/ 1424709 w 7021946"/>
                <a:gd name="connsiteY10" fmla="*/ 1154546 h 4664364"/>
                <a:gd name="connsiteX11" fmla="*/ 1073727 w 7021946"/>
                <a:gd name="connsiteY11" fmla="*/ 1366982 h 4664364"/>
                <a:gd name="connsiteX12" fmla="*/ 1212273 w 7021946"/>
                <a:gd name="connsiteY12" fmla="*/ 544946 h 4664364"/>
                <a:gd name="connsiteX13" fmla="*/ 1951182 w 7021946"/>
                <a:gd name="connsiteY13" fmla="*/ 840510 h 4664364"/>
                <a:gd name="connsiteX14" fmla="*/ 1655618 w 7021946"/>
                <a:gd name="connsiteY14" fmla="*/ 1052946 h 4664364"/>
                <a:gd name="connsiteX15" fmla="*/ 2810164 w 7021946"/>
                <a:gd name="connsiteY15" fmla="*/ 2004291 h 4664364"/>
                <a:gd name="connsiteX16" fmla="*/ 2311400 w 7021946"/>
                <a:gd name="connsiteY16" fmla="*/ 646546 h 4664364"/>
                <a:gd name="connsiteX17" fmla="*/ 2034309 w 7021946"/>
                <a:gd name="connsiteY17" fmla="*/ 794328 h 4664364"/>
                <a:gd name="connsiteX18" fmla="*/ 2219036 w 7021946"/>
                <a:gd name="connsiteY18" fmla="*/ 0 h 4664364"/>
                <a:gd name="connsiteX19" fmla="*/ 2810164 w 7021946"/>
                <a:gd name="connsiteY19" fmla="*/ 498764 h 4664364"/>
                <a:gd name="connsiteX20" fmla="*/ 2597727 w 7021946"/>
                <a:gd name="connsiteY20" fmla="*/ 600364 h 4664364"/>
                <a:gd name="connsiteX21" fmla="*/ 3604491 w 7021946"/>
                <a:gd name="connsiteY21" fmla="*/ 1644073 h 4664364"/>
                <a:gd name="connsiteX22" fmla="*/ 7021946 w 7021946"/>
                <a:gd name="connsiteY22" fmla="*/ 2142837 h 4664364"/>
                <a:gd name="connsiteX0" fmla="*/ 7003473 w 7021946"/>
                <a:gd name="connsiteY0" fmla="*/ 4664364 h 4664364"/>
                <a:gd name="connsiteX1" fmla="*/ 6005946 w 7021946"/>
                <a:gd name="connsiteY1" fmla="*/ 4636655 h 4664364"/>
                <a:gd name="connsiteX2" fmla="*/ 1840346 w 7021946"/>
                <a:gd name="connsiteY2" fmla="*/ 2937164 h 4664364"/>
                <a:gd name="connsiteX3" fmla="*/ 658091 w 7021946"/>
                <a:gd name="connsiteY3" fmla="*/ 1736437 h 4664364"/>
                <a:gd name="connsiteX4" fmla="*/ 404091 w 7021946"/>
                <a:gd name="connsiteY4" fmla="*/ 2055091 h 4664364"/>
                <a:gd name="connsiteX5" fmla="*/ 0 w 7021946"/>
                <a:gd name="connsiteY5" fmla="*/ 1182255 h 4664364"/>
                <a:gd name="connsiteX6" fmla="*/ 939800 w 7021946"/>
                <a:gd name="connsiteY6" fmla="*/ 1244600 h 4664364"/>
                <a:gd name="connsiteX7" fmla="*/ 852055 w 7021946"/>
                <a:gd name="connsiteY7" fmla="*/ 1431637 h 4664364"/>
                <a:gd name="connsiteX8" fmla="*/ 2237509 w 7021946"/>
                <a:gd name="connsiteY8" fmla="*/ 2484582 h 4664364"/>
                <a:gd name="connsiteX9" fmla="*/ 1424709 w 7021946"/>
                <a:gd name="connsiteY9" fmla="*/ 1154546 h 4664364"/>
                <a:gd name="connsiteX10" fmla="*/ 1073727 w 7021946"/>
                <a:gd name="connsiteY10" fmla="*/ 1366982 h 4664364"/>
                <a:gd name="connsiteX11" fmla="*/ 1212273 w 7021946"/>
                <a:gd name="connsiteY11" fmla="*/ 544946 h 4664364"/>
                <a:gd name="connsiteX12" fmla="*/ 1951182 w 7021946"/>
                <a:gd name="connsiteY12" fmla="*/ 840510 h 4664364"/>
                <a:gd name="connsiteX13" fmla="*/ 1655618 w 7021946"/>
                <a:gd name="connsiteY13" fmla="*/ 1052946 h 4664364"/>
                <a:gd name="connsiteX14" fmla="*/ 2810164 w 7021946"/>
                <a:gd name="connsiteY14" fmla="*/ 2004291 h 4664364"/>
                <a:gd name="connsiteX15" fmla="*/ 2311400 w 7021946"/>
                <a:gd name="connsiteY15" fmla="*/ 646546 h 4664364"/>
                <a:gd name="connsiteX16" fmla="*/ 2034309 w 7021946"/>
                <a:gd name="connsiteY16" fmla="*/ 794328 h 4664364"/>
                <a:gd name="connsiteX17" fmla="*/ 2219036 w 7021946"/>
                <a:gd name="connsiteY17" fmla="*/ 0 h 4664364"/>
                <a:gd name="connsiteX18" fmla="*/ 2810164 w 7021946"/>
                <a:gd name="connsiteY18" fmla="*/ 498764 h 4664364"/>
                <a:gd name="connsiteX19" fmla="*/ 2597727 w 7021946"/>
                <a:gd name="connsiteY19" fmla="*/ 600364 h 4664364"/>
                <a:gd name="connsiteX20" fmla="*/ 3604491 w 7021946"/>
                <a:gd name="connsiteY20" fmla="*/ 1644073 h 4664364"/>
                <a:gd name="connsiteX21" fmla="*/ 7021946 w 7021946"/>
                <a:gd name="connsiteY21" fmla="*/ 2142837 h 4664364"/>
                <a:gd name="connsiteX0" fmla="*/ 7003473 w 7021946"/>
                <a:gd name="connsiteY0" fmla="*/ 4664364 h 4664364"/>
                <a:gd name="connsiteX1" fmla="*/ 6005946 w 7021946"/>
                <a:gd name="connsiteY1" fmla="*/ 4636655 h 4664364"/>
                <a:gd name="connsiteX2" fmla="*/ 1840346 w 7021946"/>
                <a:gd name="connsiteY2" fmla="*/ 2937164 h 4664364"/>
                <a:gd name="connsiteX3" fmla="*/ 658091 w 7021946"/>
                <a:gd name="connsiteY3" fmla="*/ 1736437 h 4664364"/>
                <a:gd name="connsiteX4" fmla="*/ 496455 w 7021946"/>
                <a:gd name="connsiteY4" fmla="*/ 1888837 h 4664364"/>
                <a:gd name="connsiteX5" fmla="*/ 404091 w 7021946"/>
                <a:gd name="connsiteY5" fmla="*/ 2055091 h 4664364"/>
                <a:gd name="connsiteX6" fmla="*/ 0 w 7021946"/>
                <a:gd name="connsiteY6" fmla="*/ 1182255 h 4664364"/>
                <a:gd name="connsiteX7" fmla="*/ 939800 w 7021946"/>
                <a:gd name="connsiteY7" fmla="*/ 1244600 h 4664364"/>
                <a:gd name="connsiteX8" fmla="*/ 852055 w 7021946"/>
                <a:gd name="connsiteY8" fmla="*/ 1431637 h 4664364"/>
                <a:gd name="connsiteX9" fmla="*/ 2237509 w 7021946"/>
                <a:gd name="connsiteY9" fmla="*/ 2484582 h 4664364"/>
                <a:gd name="connsiteX10" fmla="*/ 1424709 w 7021946"/>
                <a:gd name="connsiteY10" fmla="*/ 1154546 h 4664364"/>
                <a:gd name="connsiteX11" fmla="*/ 1073727 w 7021946"/>
                <a:gd name="connsiteY11" fmla="*/ 1366982 h 4664364"/>
                <a:gd name="connsiteX12" fmla="*/ 1212273 w 7021946"/>
                <a:gd name="connsiteY12" fmla="*/ 544946 h 4664364"/>
                <a:gd name="connsiteX13" fmla="*/ 1951182 w 7021946"/>
                <a:gd name="connsiteY13" fmla="*/ 840510 h 4664364"/>
                <a:gd name="connsiteX14" fmla="*/ 1655618 w 7021946"/>
                <a:gd name="connsiteY14" fmla="*/ 1052946 h 4664364"/>
                <a:gd name="connsiteX15" fmla="*/ 2810164 w 7021946"/>
                <a:gd name="connsiteY15" fmla="*/ 2004291 h 4664364"/>
                <a:gd name="connsiteX16" fmla="*/ 2311400 w 7021946"/>
                <a:gd name="connsiteY16" fmla="*/ 646546 h 4664364"/>
                <a:gd name="connsiteX17" fmla="*/ 2034309 w 7021946"/>
                <a:gd name="connsiteY17" fmla="*/ 794328 h 4664364"/>
                <a:gd name="connsiteX18" fmla="*/ 2219036 w 7021946"/>
                <a:gd name="connsiteY18" fmla="*/ 0 h 4664364"/>
                <a:gd name="connsiteX19" fmla="*/ 2810164 w 7021946"/>
                <a:gd name="connsiteY19" fmla="*/ 498764 h 4664364"/>
                <a:gd name="connsiteX20" fmla="*/ 2597727 w 7021946"/>
                <a:gd name="connsiteY20" fmla="*/ 600364 h 4664364"/>
                <a:gd name="connsiteX21" fmla="*/ 3604491 w 7021946"/>
                <a:gd name="connsiteY21" fmla="*/ 1644073 h 4664364"/>
                <a:gd name="connsiteX22" fmla="*/ 7021946 w 7021946"/>
                <a:gd name="connsiteY22" fmla="*/ 2142837 h 4664364"/>
                <a:gd name="connsiteX0" fmla="*/ 7003473 w 7021946"/>
                <a:gd name="connsiteY0" fmla="*/ 4664364 h 4664364"/>
                <a:gd name="connsiteX1" fmla="*/ 6005946 w 7021946"/>
                <a:gd name="connsiteY1" fmla="*/ 4636655 h 4664364"/>
                <a:gd name="connsiteX2" fmla="*/ 1840346 w 7021946"/>
                <a:gd name="connsiteY2" fmla="*/ 2937164 h 4664364"/>
                <a:gd name="connsiteX3" fmla="*/ 658091 w 7021946"/>
                <a:gd name="connsiteY3" fmla="*/ 1736437 h 4664364"/>
                <a:gd name="connsiteX4" fmla="*/ 404091 w 7021946"/>
                <a:gd name="connsiteY4" fmla="*/ 2055091 h 4664364"/>
                <a:gd name="connsiteX5" fmla="*/ 0 w 7021946"/>
                <a:gd name="connsiteY5" fmla="*/ 1182255 h 4664364"/>
                <a:gd name="connsiteX6" fmla="*/ 939800 w 7021946"/>
                <a:gd name="connsiteY6" fmla="*/ 1244600 h 4664364"/>
                <a:gd name="connsiteX7" fmla="*/ 852055 w 7021946"/>
                <a:gd name="connsiteY7" fmla="*/ 1431637 h 4664364"/>
                <a:gd name="connsiteX8" fmla="*/ 2237509 w 7021946"/>
                <a:gd name="connsiteY8" fmla="*/ 2484582 h 4664364"/>
                <a:gd name="connsiteX9" fmla="*/ 1424709 w 7021946"/>
                <a:gd name="connsiteY9" fmla="*/ 1154546 h 4664364"/>
                <a:gd name="connsiteX10" fmla="*/ 1073727 w 7021946"/>
                <a:gd name="connsiteY10" fmla="*/ 1366982 h 4664364"/>
                <a:gd name="connsiteX11" fmla="*/ 1212273 w 7021946"/>
                <a:gd name="connsiteY11" fmla="*/ 544946 h 4664364"/>
                <a:gd name="connsiteX12" fmla="*/ 1951182 w 7021946"/>
                <a:gd name="connsiteY12" fmla="*/ 840510 h 4664364"/>
                <a:gd name="connsiteX13" fmla="*/ 1655618 w 7021946"/>
                <a:gd name="connsiteY13" fmla="*/ 1052946 h 4664364"/>
                <a:gd name="connsiteX14" fmla="*/ 2810164 w 7021946"/>
                <a:gd name="connsiteY14" fmla="*/ 2004291 h 4664364"/>
                <a:gd name="connsiteX15" fmla="*/ 2311400 w 7021946"/>
                <a:gd name="connsiteY15" fmla="*/ 646546 h 4664364"/>
                <a:gd name="connsiteX16" fmla="*/ 2034309 w 7021946"/>
                <a:gd name="connsiteY16" fmla="*/ 794328 h 4664364"/>
                <a:gd name="connsiteX17" fmla="*/ 2219036 w 7021946"/>
                <a:gd name="connsiteY17" fmla="*/ 0 h 4664364"/>
                <a:gd name="connsiteX18" fmla="*/ 2810164 w 7021946"/>
                <a:gd name="connsiteY18" fmla="*/ 498764 h 4664364"/>
                <a:gd name="connsiteX19" fmla="*/ 2597727 w 7021946"/>
                <a:gd name="connsiteY19" fmla="*/ 600364 h 4664364"/>
                <a:gd name="connsiteX20" fmla="*/ 3604491 w 7021946"/>
                <a:gd name="connsiteY20" fmla="*/ 1644073 h 4664364"/>
                <a:gd name="connsiteX21" fmla="*/ 7021946 w 7021946"/>
                <a:gd name="connsiteY21" fmla="*/ 2142837 h 4664364"/>
                <a:gd name="connsiteX0" fmla="*/ 7003473 w 7021946"/>
                <a:gd name="connsiteY0" fmla="*/ 4664364 h 4664364"/>
                <a:gd name="connsiteX1" fmla="*/ 6005946 w 7021946"/>
                <a:gd name="connsiteY1" fmla="*/ 4636655 h 4664364"/>
                <a:gd name="connsiteX2" fmla="*/ 1840346 w 7021946"/>
                <a:gd name="connsiteY2" fmla="*/ 2937164 h 4664364"/>
                <a:gd name="connsiteX3" fmla="*/ 505691 w 7021946"/>
                <a:gd name="connsiteY3" fmla="*/ 1888837 h 4664364"/>
                <a:gd name="connsiteX4" fmla="*/ 404091 w 7021946"/>
                <a:gd name="connsiteY4" fmla="*/ 2055091 h 4664364"/>
                <a:gd name="connsiteX5" fmla="*/ 0 w 7021946"/>
                <a:gd name="connsiteY5" fmla="*/ 1182255 h 4664364"/>
                <a:gd name="connsiteX6" fmla="*/ 939800 w 7021946"/>
                <a:gd name="connsiteY6" fmla="*/ 1244600 h 4664364"/>
                <a:gd name="connsiteX7" fmla="*/ 852055 w 7021946"/>
                <a:gd name="connsiteY7" fmla="*/ 1431637 h 4664364"/>
                <a:gd name="connsiteX8" fmla="*/ 2237509 w 7021946"/>
                <a:gd name="connsiteY8" fmla="*/ 2484582 h 4664364"/>
                <a:gd name="connsiteX9" fmla="*/ 1424709 w 7021946"/>
                <a:gd name="connsiteY9" fmla="*/ 1154546 h 4664364"/>
                <a:gd name="connsiteX10" fmla="*/ 1073727 w 7021946"/>
                <a:gd name="connsiteY10" fmla="*/ 1366982 h 4664364"/>
                <a:gd name="connsiteX11" fmla="*/ 1212273 w 7021946"/>
                <a:gd name="connsiteY11" fmla="*/ 544946 h 4664364"/>
                <a:gd name="connsiteX12" fmla="*/ 1951182 w 7021946"/>
                <a:gd name="connsiteY12" fmla="*/ 840510 h 4664364"/>
                <a:gd name="connsiteX13" fmla="*/ 1655618 w 7021946"/>
                <a:gd name="connsiteY13" fmla="*/ 1052946 h 4664364"/>
                <a:gd name="connsiteX14" fmla="*/ 2810164 w 7021946"/>
                <a:gd name="connsiteY14" fmla="*/ 2004291 h 4664364"/>
                <a:gd name="connsiteX15" fmla="*/ 2311400 w 7021946"/>
                <a:gd name="connsiteY15" fmla="*/ 646546 h 4664364"/>
                <a:gd name="connsiteX16" fmla="*/ 2034309 w 7021946"/>
                <a:gd name="connsiteY16" fmla="*/ 794328 h 4664364"/>
                <a:gd name="connsiteX17" fmla="*/ 2219036 w 7021946"/>
                <a:gd name="connsiteY17" fmla="*/ 0 h 4664364"/>
                <a:gd name="connsiteX18" fmla="*/ 2810164 w 7021946"/>
                <a:gd name="connsiteY18" fmla="*/ 498764 h 4664364"/>
                <a:gd name="connsiteX19" fmla="*/ 2597727 w 7021946"/>
                <a:gd name="connsiteY19" fmla="*/ 600364 h 4664364"/>
                <a:gd name="connsiteX20" fmla="*/ 3604491 w 7021946"/>
                <a:gd name="connsiteY20" fmla="*/ 1644073 h 4664364"/>
                <a:gd name="connsiteX21" fmla="*/ 7021946 w 7021946"/>
                <a:gd name="connsiteY21" fmla="*/ 2142837 h 4664364"/>
                <a:gd name="connsiteX0" fmla="*/ 7003473 w 7021946"/>
                <a:gd name="connsiteY0" fmla="*/ 4664364 h 4664364"/>
                <a:gd name="connsiteX1" fmla="*/ 6005946 w 7021946"/>
                <a:gd name="connsiteY1" fmla="*/ 4636655 h 4664364"/>
                <a:gd name="connsiteX2" fmla="*/ 1840346 w 7021946"/>
                <a:gd name="connsiteY2" fmla="*/ 2937164 h 4664364"/>
                <a:gd name="connsiteX3" fmla="*/ 505691 w 7021946"/>
                <a:gd name="connsiteY3" fmla="*/ 1888837 h 4664364"/>
                <a:gd name="connsiteX4" fmla="*/ 404091 w 7021946"/>
                <a:gd name="connsiteY4" fmla="*/ 2055091 h 4664364"/>
                <a:gd name="connsiteX5" fmla="*/ 0 w 7021946"/>
                <a:gd name="connsiteY5" fmla="*/ 1182255 h 4664364"/>
                <a:gd name="connsiteX6" fmla="*/ 939800 w 7021946"/>
                <a:gd name="connsiteY6" fmla="*/ 1244600 h 4664364"/>
                <a:gd name="connsiteX7" fmla="*/ 699655 w 7021946"/>
                <a:gd name="connsiteY7" fmla="*/ 1584037 h 4664364"/>
                <a:gd name="connsiteX8" fmla="*/ 2237509 w 7021946"/>
                <a:gd name="connsiteY8" fmla="*/ 2484582 h 4664364"/>
                <a:gd name="connsiteX9" fmla="*/ 1424709 w 7021946"/>
                <a:gd name="connsiteY9" fmla="*/ 1154546 h 4664364"/>
                <a:gd name="connsiteX10" fmla="*/ 1073727 w 7021946"/>
                <a:gd name="connsiteY10" fmla="*/ 1366982 h 4664364"/>
                <a:gd name="connsiteX11" fmla="*/ 1212273 w 7021946"/>
                <a:gd name="connsiteY11" fmla="*/ 544946 h 4664364"/>
                <a:gd name="connsiteX12" fmla="*/ 1951182 w 7021946"/>
                <a:gd name="connsiteY12" fmla="*/ 840510 h 4664364"/>
                <a:gd name="connsiteX13" fmla="*/ 1655618 w 7021946"/>
                <a:gd name="connsiteY13" fmla="*/ 1052946 h 4664364"/>
                <a:gd name="connsiteX14" fmla="*/ 2810164 w 7021946"/>
                <a:gd name="connsiteY14" fmla="*/ 2004291 h 4664364"/>
                <a:gd name="connsiteX15" fmla="*/ 2311400 w 7021946"/>
                <a:gd name="connsiteY15" fmla="*/ 646546 h 4664364"/>
                <a:gd name="connsiteX16" fmla="*/ 2034309 w 7021946"/>
                <a:gd name="connsiteY16" fmla="*/ 794328 h 4664364"/>
                <a:gd name="connsiteX17" fmla="*/ 2219036 w 7021946"/>
                <a:gd name="connsiteY17" fmla="*/ 0 h 4664364"/>
                <a:gd name="connsiteX18" fmla="*/ 2810164 w 7021946"/>
                <a:gd name="connsiteY18" fmla="*/ 498764 h 4664364"/>
                <a:gd name="connsiteX19" fmla="*/ 2597727 w 7021946"/>
                <a:gd name="connsiteY19" fmla="*/ 600364 h 4664364"/>
                <a:gd name="connsiteX20" fmla="*/ 3604491 w 7021946"/>
                <a:gd name="connsiteY20" fmla="*/ 1644073 h 4664364"/>
                <a:gd name="connsiteX21" fmla="*/ 7021946 w 7021946"/>
                <a:gd name="connsiteY21" fmla="*/ 2142837 h 4664364"/>
                <a:gd name="connsiteX0" fmla="*/ 7003473 w 7021946"/>
                <a:gd name="connsiteY0" fmla="*/ 4664364 h 4664364"/>
                <a:gd name="connsiteX1" fmla="*/ 6005946 w 7021946"/>
                <a:gd name="connsiteY1" fmla="*/ 4636655 h 4664364"/>
                <a:gd name="connsiteX2" fmla="*/ 1840346 w 7021946"/>
                <a:gd name="connsiteY2" fmla="*/ 2937164 h 4664364"/>
                <a:gd name="connsiteX3" fmla="*/ 505691 w 7021946"/>
                <a:gd name="connsiteY3" fmla="*/ 1888837 h 4664364"/>
                <a:gd name="connsiteX4" fmla="*/ 404091 w 7021946"/>
                <a:gd name="connsiteY4" fmla="*/ 2055091 h 4664364"/>
                <a:gd name="connsiteX5" fmla="*/ 0 w 7021946"/>
                <a:gd name="connsiteY5" fmla="*/ 1334655 h 4664364"/>
                <a:gd name="connsiteX6" fmla="*/ 939800 w 7021946"/>
                <a:gd name="connsiteY6" fmla="*/ 1244600 h 4664364"/>
                <a:gd name="connsiteX7" fmla="*/ 699655 w 7021946"/>
                <a:gd name="connsiteY7" fmla="*/ 1584037 h 4664364"/>
                <a:gd name="connsiteX8" fmla="*/ 2237509 w 7021946"/>
                <a:gd name="connsiteY8" fmla="*/ 2484582 h 4664364"/>
                <a:gd name="connsiteX9" fmla="*/ 1424709 w 7021946"/>
                <a:gd name="connsiteY9" fmla="*/ 1154546 h 4664364"/>
                <a:gd name="connsiteX10" fmla="*/ 1073727 w 7021946"/>
                <a:gd name="connsiteY10" fmla="*/ 1366982 h 4664364"/>
                <a:gd name="connsiteX11" fmla="*/ 1212273 w 7021946"/>
                <a:gd name="connsiteY11" fmla="*/ 544946 h 4664364"/>
                <a:gd name="connsiteX12" fmla="*/ 1951182 w 7021946"/>
                <a:gd name="connsiteY12" fmla="*/ 840510 h 4664364"/>
                <a:gd name="connsiteX13" fmla="*/ 1655618 w 7021946"/>
                <a:gd name="connsiteY13" fmla="*/ 1052946 h 4664364"/>
                <a:gd name="connsiteX14" fmla="*/ 2810164 w 7021946"/>
                <a:gd name="connsiteY14" fmla="*/ 2004291 h 4664364"/>
                <a:gd name="connsiteX15" fmla="*/ 2311400 w 7021946"/>
                <a:gd name="connsiteY15" fmla="*/ 646546 h 4664364"/>
                <a:gd name="connsiteX16" fmla="*/ 2034309 w 7021946"/>
                <a:gd name="connsiteY16" fmla="*/ 794328 h 4664364"/>
                <a:gd name="connsiteX17" fmla="*/ 2219036 w 7021946"/>
                <a:gd name="connsiteY17" fmla="*/ 0 h 4664364"/>
                <a:gd name="connsiteX18" fmla="*/ 2810164 w 7021946"/>
                <a:gd name="connsiteY18" fmla="*/ 498764 h 4664364"/>
                <a:gd name="connsiteX19" fmla="*/ 2597727 w 7021946"/>
                <a:gd name="connsiteY19" fmla="*/ 600364 h 4664364"/>
                <a:gd name="connsiteX20" fmla="*/ 3604491 w 7021946"/>
                <a:gd name="connsiteY20" fmla="*/ 1644073 h 4664364"/>
                <a:gd name="connsiteX21" fmla="*/ 7021946 w 7021946"/>
                <a:gd name="connsiteY21" fmla="*/ 2142837 h 4664364"/>
                <a:gd name="connsiteX0" fmla="*/ 7003473 w 7021946"/>
                <a:gd name="connsiteY0" fmla="*/ 4664364 h 4664364"/>
                <a:gd name="connsiteX1" fmla="*/ 6005946 w 7021946"/>
                <a:gd name="connsiteY1" fmla="*/ 4636655 h 4664364"/>
                <a:gd name="connsiteX2" fmla="*/ 1840346 w 7021946"/>
                <a:gd name="connsiteY2" fmla="*/ 2937164 h 4664364"/>
                <a:gd name="connsiteX3" fmla="*/ 505691 w 7021946"/>
                <a:gd name="connsiteY3" fmla="*/ 1888837 h 4664364"/>
                <a:gd name="connsiteX4" fmla="*/ 404091 w 7021946"/>
                <a:gd name="connsiteY4" fmla="*/ 2055091 h 4664364"/>
                <a:gd name="connsiteX5" fmla="*/ 0 w 7021946"/>
                <a:gd name="connsiteY5" fmla="*/ 1334655 h 4664364"/>
                <a:gd name="connsiteX6" fmla="*/ 787400 w 7021946"/>
                <a:gd name="connsiteY6" fmla="*/ 1473200 h 4664364"/>
                <a:gd name="connsiteX7" fmla="*/ 699655 w 7021946"/>
                <a:gd name="connsiteY7" fmla="*/ 1584037 h 4664364"/>
                <a:gd name="connsiteX8" fmla="*/ 2237509 w 7021946"/>
                <a:gd name="connsiteY8" fmla="*/ 2484582 h 4664364"/>
                <a:gd name="connsiteX9" fmla="*/ 1424709 w 7021946"/>
                <a:gd name="connsiteY9" fmla="*/ 1154546 h 4664364"/>
                <a:gd name="connsiteX10" fmla="*/ 1073727 w 7021946"/>
                <a:gd name="connsiteY10" fmla="*/ 1366982 h 4664364"/>
                <a:gd name="connsiteX11" fmla="*/ 1212273 w 7021946"/>
                <a:gd name="connsiteY11" fmla="*/ 544946 h 4664364"/>
                <a:gd name="connsiteX12" fmla="*/ 1951182 w 7021946"/>
                <a:gd name="connsiteY12" fmla="*/ 840510 h 4664364"/>
                <a:gd name="connsiteX13" fmla="*/ 1655618 w 7021946"/>
                <a:gd name="connsiteY13" fmla="*/ 1052946 h 4664364"/>
                <a:gd name="connsiteX14" fmla="*/ 2810164 w 7021946"/>
                <a:gd name="connsiteY14" fmla="*/ 2004291 h 4664364"/>
                <a:gd name="connsiteX15" fmla="*/ 2311400 w 7021946"/>
                <a:gd name="connsiteY15" fmla="*/ 646546 h 4664364"/>
                <a:gd name="connsiteX16" fmla="*/ 2034309 w 7021946"/>
                <a:gd name="connsiteY16" fmla="*/ 794328 h 4664364"/>
                <a:gd name="connsiteX17" fmla="*/ 2219036 w 7021946"/>
                <a:gd name="connsiteY17" fmla="*/ 0 h 4664364"/>
                <a:gd name="connsiteX18" fmla="*/ 2810164 w 7021946"/>
                <a:gd name="connsiteY18" fmla="*/ 498764 h 4664364"/>
                <a:gd name="connsiteX19" fmla="*/ 2597727 w 7021946"/>
                <a:gd name="connsiteY19" fmla="*/ 600364 h 4664364"/>
                <a:gd name="connsiteX20" fmla="*/ 3604491 w 7021946"/>
                <a:gd name="connsiteY20" fmla="*/ 1644073 h 4664364"/>
                <a:gd name="connsiteX21" fmla="*/ 7021946 w 7021946"/>
                <a:gd name="connsiteY21" fmla="*/ 2142837 h 4664364"/>
                <a:gd name="connsiteX0" fmla="*/ 7003473 w 7021946"/>
                <a:gd name="connsiteY0" fmla="*/ 4664364 h 4664364"/>
                <a:gd name="connsiteX1" fmla="*/ 6005946 w 7021946"/>
                <a:gd name="connsiteY1" fmla="*/ 4636655 h 4664364"/>
                <a:gd name="connsiteX2" fmla="*/ 1840346 w 7021946"/>
                <a:gd name="connsiteY2" fmla="*/ 2937164 h 4664364"/>
                <a:gd name="connsiteX3" fmla="*/ 505691 w 7021946"/>
                <a:gd name="connsiteY3" fmla="*/ 1888837 h 4664364"/>
                <a:gd name="connsiteX4" fmla="*/ 404091 w 7021946"/>
                <a:gd name="connsiteY4" fmla="*/ 2055091 h 4664364"/>
                <a:gd name="connsiteX5" fmla="*/ 0 w 7021946"/>
                <a:gd name="connsiteY5" fmla="*/ 1334655 h 4664364"/>
                <a:gd name="connsiteX6" fmla="*/ 787400 w 7021946"/>
                <a:gd name="connsiteY6" fmla="*/ 1473200 h 4664364"/>
                <a:gd name="connsiteX7" fmla="*/ 699655 w 7021946"/>
                <a:gd name="connsiteY7" fmla="*/ 1584037 h 4664364"/>
                <a:gd name="connsiteX8" fmla="*/ 2237509 w 7021946"/>
                <a:gd name="connsiteY8" fmla="*/ 2484582 h 4664364"/>
                <a:gd name="connsiteX9" fmla="*/ 1424709 w 7021946"/>
                <a:gd name="connsiteY9" fmla="*/ 1154546 h 4664364"/>
                <a:gd name="connsiteX10" fmla="*/ 1073727 w 7021946"/>
                <a:gd name="connsiteY10" fmla="*/ 1366982 h 4664364"/>
                <a:gd name="connsiteX11" fmla="*/ 1212273 w 7021946"/>
                <a:gd name="connsiteY11" fmla="*/ 544946 h 4664364"/>
                <a:gd name="connsiteX12" fmla="*/ 1951182 w 7021946"/>
                <a:gd name="connsiteY12" fmla="*/ 840510 h 4664364"/>
                <a:gd name="connsiteX13" fmla="*/ 1655618 w 7021946"/>
                <a:gd name="connsiteY13" fmla="*/ 1052946 h 4664364"/>
                <a:gd name="connsiteX14" fmla="*/ 2810164 w 7021946"/>
                <a:gd name="connsiteY14" fmla="*/ 2004291 h 4664364"/>
                <a:gd name="connsiteX15" fmla="*/ 2311400 w 7021946"/>
                <a:gd name="connsiteY15" fmla="*/ 646546 h 4664364"/>
                <a:gd name="connsiteX16" fmla="*/ 2034309 w 7021946"/>
                <a:gd name="connsiteY16" fmla="*/ 794328 h 4664364"/>
                <a:gd name="connsiteX17" fmla="*/ 2219036 w 7021946"/>
                <a:gd name="connsiteY17" fmla="*/ 0 h 4664364"/>
                <a:gd name="connsiteX18" fmla="*/ 2810164 w 7021946"/>
                <a:gd name="connsiteY18" fmla="*/ 498764 h 4664364"/>
                <a:gd name="connsiteX19" fmla="*/ 2597727 w 7021946"/>
                <a:gd name="connsiteY19" fmla="*/ 600364 h 4664364"/>
                <a:gd name="connsiteX20" fmla="*/ 3604491 w 7021946"/>
                <a:gd name="connsiteY20" fmla="*/ 1644073 h 4664364"/>
                <a:gd name="connsiteX21" fmla="*/ 7021946 w 7021946"/>
                <a:gd name="connsiteY21" fmla="*/ 2142837 h 4664364"/>
                <a:gd name="connsiteX0" fmla="*/ 7003473 w 7021946"/>
                <a:gd name="connsiteY0" fmla="*/ 4664364 h 4664364"/>
                <a:gd name="connsiteX1" fmla="*/ 6005946 w 7021946"/>
                <a:gd name="connsiteY1" fmla="*/ 4636655 h 4664364"/>
                <a:gd name="connsiteX2" fmla="*/ 1840346 w 7021946"/>
                <a:gd name="connsiteY2" fmla="*/ 2937164 h 4664364"/>
                <a:gd name="connsiteX3" fmla="*/ 505691 w 7021946"/>
                <a:gd name="connsiteY3" fmla="*/ 1888837 h 4664364"/>
                <a:gd name="connsiteX4" fmla="*/ 404091 w 7021946"/>
                <a:gd name="connsiteY4" fmla="*/ 2055091 h 4664364"/>
                <a:gd name="connsiteX5" fmla="*/ 0 w 7021946"/>
                <a:gd name="connsiteY5" fmla="*/ 1334655 h 4664364"/>
                <a:gd name="connsiteX6" fmla="*/ 787400 w 7021946"/>
                <a:gd name="connsiteY6" fmla="*/ 1473200 h 4664364"/>
                <a:gd name="connsiteX7" fmla="*/ 699655 w 7021946"/>
                <a:gd name="connsiteY7" fmla="*/ 1584037 h 4664364"/>
                <a:gd name="connsiteX8" fmla="*/ 2237509 w 7021946"/>
                <a:gd name="connsiteY8" fmla="*/ 2484582 h 4664364"/>
                <a:gd name="connsiteX9" fmla="*/ 1424709 w 7021946"/>
                <a:gd name="connsiteY9" fmla="*/ 1154546 h 4664364"/>
                <a:gd name="connsiteX10" fmla="*/ 1073727 w 7021946"/>
                <a:gd name="connsiteY10" fmla="*/ 1366982 h 4664364"/>
                <a:gd name="connsiteX11" fmla="*/ 1212273 w 7021946"/>
                <a:gd name="connsiteY11" fmla="*/ 544946 h 4664364"/>
                <a:gd name="connsiteX12" fmla="*/ 1951182 w 7021946"/>
                <a:gd name="connsiteY12" fmla="*/ 840510 h 4664364"/>
                <a:gd name="connsiteX13" fmla="*/ 1655618 w 7021946"/>
                <a:gd name="connsiteY13" fmla="*/ 1052946 h 4664364"/>
                <a:gd name="connsiteX14" fmla="*/ 2810164 w 7021946"/>
                <a:gd name="connsiteY14" fmla="*/ 2004291 h 4664364"/>
                <a:gd name="connsiteX15" fmla="*/ 2311400 w 7021946"/>
                <a:gd name="connsiteY15" fmla="*/ 646546 h 4664364"/>
                <a:gd name="connsiteX16" fmla="*/ 2034309 w 7021946"/>
                <a:gd name="connsiteY16" fmla="*/ 794328 h 4664364"/>
                <a:gd name="connsiteX17" fmla="*/ 2219036 w 7021946"/>
                <a:gd name="connsiteY17" fmla="*/ 0 h 4664364"/>
                <a:gd name="connsiteX18" fmla="*/ 2810164 w 7021946"/>
                <a:gd name="connsiteY18" fmla="*/ 498764 h 4664364"/>
                <a:gd name="connsiteX19" fmla="*/ 2597727 w 7021946"/>
                <a:gd name="connsiteY19" fmla="*/ 600364 h 4664364"/>
                <a:gd name="connsiteX20" fmla="*/ 3604491 w 7021946"/>
                <a:gd name="connsiteY20" fmla="*/ 1644073 h 4664364"/>
                <a:gd name="connsiteX21" fmla="*/ 7021946 w 7021946"/>
                <a:gd name="connsiteY21" fmla="*/ 2142837 h 4664364"/>
                <a:gd name="connsiteX0" fmla="*/ 7003473 w 7021946"/>
                <a:gd name="connsiteY0" fmla="*/ 4664364 h 4664364"/>
                <a:gd name="connsiteX1" fmla="*/ 6005946 w 7021946"/>
                <a:gd name="connsiteY1" fmla="*/ 4636655 h 4664364"/>
                <a:gd name="connsiteX2" fmla="*/ 1840346 w 7021946"/>
                <a:gd name="connsiteY2" fmla="*/ 2937164 h 4664364"/>
                <a:gd name="connsiteX3" fmla="*/ 505691 w 7021946"/>
                <a:gd name="connsiteY3" fmla="*/ 1888837 h 4664364"/>
                <a:gd name="connsiteX4" fmla="*/ 404091 w 7021946"/>
                <a:gd name="connsiteY4" fmla="*/ 2055091 h 4664364"/>
                <a:gd name="connsiteX5" fmla="*/ 0 w 7021946"/>
                <a:gd name="connsiteY5" fmla="*/ 1334655 h 4664364"/>
                <a:gd name="connsiteX6" fmla="*/ 787400 w 7021946"/>
                <a:gd name="connsiteY6" fmla="*/ 1473200 h 4664364"/>
                <a:gd name="connsiteX7" fmla="*/ 623455 w 7021946"/>
                <a:gd name="connsiteY7" fmla="*/ 1660237 h 4664364"/>
                <a:gd name="connsiteX8" fmla="*/ 2237509 w 7021946"/>
                <a:gd name="connsiteY8" fmla="*/ 2484582 h 4664364"/>
                <a:gd name="connsiteX9" fmla="*/ 1424709 w 7021946"/>
                <a:gd name="connsiteY9" fmla="*/ 1154546 h 4664364"/>
                <a:gd name="connsiteX10" fmla="*/ 1073727 w 7021946"/>
                <a:gd name="connsiteY10" fmla="*/ 1366982 h 4664364"/>
                <a:gd name="connsiteX11" fmla="*/ 1212273 w 7021946"/>
                <a:gd name="connsiteY11" fmla="*/ 544946 h 4664364"/>
                <a:gd name="connsiteX12" fmla="*/ 1951182 w 7021946"/>
                <a:gd name="connsiteY12" fmla="*/ 840510 h 4664364"/>
                <a:gd name="connsiteX13" fmla="*/ 1655618 w 7021946"/>
                <a:gd name="connsiteY13" fmla="*/ 1052946 h 4664364"/>
                <a:gd name="connsiteX14" fmla="*/ 2810164 w 7021946"/>
                <a:gd name="connsiteY14" fmla="*/ 2004291 h 4664364"/>
                <a:gd name="connsiteX15" fmla="*/ 2311400 w 7021946"/>
                <a:gd name="connsiteY15" fmla="*/ 646546 h 4664364"/>
                <a:gd name="connsiteX16" fmla="*/ 2034309 w 7021946"/>
                <a:gd name="connsiteY16" fmla="*/ 794328 h 4664364"/>
                <a:gd name="connsiteX17" fmla="*/ 2219036 w 7021946"/>
                <a:gd name="connsiteY17" fmla="*/ 0 h 4664364"/>
                <a:gd name="connsiteX18" fmla="*/ 2810164 w 7021946"/>
                <a:gd name="connsiteY18" fmla="*/ 498764 h 4664364"/>
                <a:gd name="connsiteX19" fmla="*/ 2597727 w 7021946"/>
                <a:gd name="connsiteY19" fmla="*/ 600364 h 4664364"/>
                <a:gd name="connsiteX20" fmla="*/ 3604491 w 7021946"/>
                <a:gd name="connsiteY20" fmla="*/ 1644073 h 4664364"/>
                <a:gd name="connsiteX21" fmla="*/ 7021946 w 7021946"/>
                <a:gd name="connsiteY21" fmla="*/ 2142837 h 4664364"/>
                <a:gd name="connsiteX0" fmla="*/ 7003473 w 7021946"/>
                <a:gd name="connsiteY0" fmla="*/ 4664364 h 4664364"/>
                <a:gd name="connsiteX1" fmla="*/ 6005946 w 7021946"/>
                <a:gd name="connsiteY1" fmla="*/ 4636655 h 4664364"/>
                <a:gd name="connsiteX2" fmla="*/ 1840346 w 7021946"/>
                <a:gd name="connsiteY2" fmla="*/ 2937164 h 4664364"/>
                <a:gd name="connsiteX3" fmla="*/ 505691 w 7021946"/>
                <a:gd name="connsiteY3" fmla="*/ 1812637 h 4664364"/>
                <a:gd name="connsiteX4" fmla="*/ 404091 w 7021946"/>
                <a:gd name="connsiteY4" fmla="*/ 2055091 h 4664364"/>
                <a:gd name="connsiteX5" fmla="*/ 0 w 7021946"/>
                <a:gd name="connsiteY5" fmla="*/ 1334655 h 4664364"/>
                <a:gd name="connsiteX6" fmla="*/ 787400 w 7021946"/>
                <a:gd name="connsiteY6" fmla="*/ 1473200 h 4664364"/>
                <a:gd name="connsiteX7" fmla="*/ 623455 w 7021946"/>
                <a:gd name="connsiteY7" fmla="*/ 1660237 h 4664364"/>
                <a:gd name="connsiteX8" fmla="*/ 2237509 w 7021946"/>
                <a:gd name="connsiteY8" fmla="*/ 2484582 h 4664364"/>
                <a:gd name="connsiteX9" fmla="*/ 1424709 w 7021946"/>
                <a:gd name="connsiteY9" fmla="*/ 1154546 h 4664364"/>
                <a:gd name="connsiteX10" fmla="*/ 1073727 w 7021946"/>
                <a:gd name="connsiteY10" fmla="*/ 1366982 h 4664364"/>
                <a:gd name="connsiteX11" fmla="*/ 1212273 w 7021946"/>
                <a:gd name="connsiteY11" fmla="*/ 544946 h 4664364"/>
                <a:gd name="connsiteX12" fmla="*/ 1951182 w 7021946"/>
                <a:gd name="connsiteY12" fmla="*/ 840510 h 4664364"/>
                <a:gd name="connsiteX13" fmla="*/ 1655618 w 7021946"/>
                <a:gd name="connsiteY13" fmla="*/ 1052946 h 4664364"/>
                <a:gd name="connsiteX14" fmla="*/ 2810164 w 7021946"/>
                <a:gd name="connsiteY14" fmla="*/ 2004291 h 4664364"/>
                <a:gd name="connsiteX15" fmla="*/ 2311400 w 7021946"/>
                <a:gd name="connsiteY15" fmla="*/ 646546 h 4664364"/>
                <a:gd name="connsiteX16" fmla="*/ 2034309 w 7021946"/>
                <a:gd name="connsiteY16" fmla="*/ 794328 h 4664364"/>
                <a:gd name="connsiteX17" fmla="*/ 2219036 w 7021946"/>
                <a:gd name="connsiteY17" fmla="*/ 0 h 4664364"/>
                <a:gd name="connsiteX18" fmla="*/ 2810164 w 7021946"/>
                <a:gd name="connsiteY18" fmla="*/ 498764 h 4664364"/>
                <a:gd name="connsiteX19" fmla="*/ 2597727 w 7021946"/>
                <a:gd name="connsiteY19" fmla="*/ 600364 h 4664364"/>
                <a:gd name="connsiteX20" fmla="*/ 3604491 w 7021946"/>
                <a:gd name="connsiteY20" fmla="*/ 1644073 h 4664364"/>
                <a:gd name="connsiteX21" fmla="*/ 7021946 w 7021946"/>
                <a:gd name="connsiteY21" fmla="*/ 2142837 h 4664364"/>
                <a:gd name="connsiteX0" fmla="*/ 7003473 w 7021946"/>
                <a:gd name="connsiteY0" fmla="*/ 4664364 h 4664364"/>
                <a:gd name="connsiteX1" fmla="*/ 6005946 w 7021946"/>
                <a:gd name="connsiteY1" fmla="*/ 4636655 h 4664364"/>
                <a:gd name="connsiteX2" fmla="*/ 1840346 w 7021946"/>
                <a:gd name="connsiteY2" fmla="*/ 2937164 h 4664364"/>
                <a:gd name="connsiteX3" fmla="*/ 505691 w 7021946"/>
                <a:gd name="connsiteY3" fmla="*/ 1812637 h 4664364"/>
                <a:gd name="connsiteX4" fmla="*/ 404091 w 7021946"/>
                <a:gd name="connsiteY4" fmla="*/ 2055091 h 4664364"/>
                <a:gd name="connsiteX5" fmla="*/ 0 w 7021946"/>
                <a:gd name="connsiteY5" fmla="*/ 1334655 h 4664364"/>
                <a:gd name="connsiteX6" fmla="*/ 787400 w 7021946"/>
                <a:gd name="connsiteY6" fmla="*/ 1473200 h 4664364"/>
                <a:gd name="connsiteX7" fmla="*/ 623455 w 7021946"/>
                <a:gd name="connsiteY7" fmla="*/ 1660237 h 4664364"/>
                <a:gd name="connsiteX8" fmla="*/ 2237509 w 7021946"/>
                <a:gd name="connsiteY8" fmla="*/ 2484582 h 4664364"/>
                <a:gd name="connsiteX9" fmla="*/ 1424709 w 7021946"/>
                <a:gd name="connsiteY9" fmla="*/ 1154546 h 4664364"/>
                <a:gd name="connsiteX10" fmla="*/ 921327 w 7021946"/>
                <a:gd name="connsiteY10" fmla="*/ 1443182 h 4664364"/>
                <a:gd name="connsiteX11" fmla="*/ 1212273 w 7021946"/>
                <a:gd name="connsiteY11" fmla="*/ 544946 h 4664364"/>
                <a:gd name="connsiteX12" fmla="*/ 1951182 w 7021946"/>
                <a:gd name="connsiteY12" fmla="*/ 840510 h 4664364"/>
                <a:gd name="connsiteX13" fmla="*/ 1655618 w 7021946"/>
                <a:gd name="connsiteY13" fmla="*/ 1052946 h 4664364"/>
                <a:gd name="connsiteX14" fmla="*/ 2810164 w 7021946"/>
                <a:gd name="connsiteY14" fmla="*/ 2004291 h 4664364"/>
                <a:gd name="connsiteX15" fmla="*/ 2311400 w 7021946"/>
                <a:gd name="connsiteY15" fmla="*/ 646546 h 4664364"/>
                <a:gd name="connsiteX16" fmla="*/ 2034309 w 7021946"/>
                <a:gd name="connsiteY16" fmla="*/ 794328 h 4664364"/>
                <a:gd name="connsiteX17" fmla="*/ 2219036 w 7021946"/>
                <a:gd name="connsiteY17" fmla="*/ 0 h 4664364"/>
                <a:gd name="connsiteX18" fmla="*/ 2810164 w 7021946"/>
                <a:gd name="connsiteY18" fmla="*/ 498764 h 4664364"/>
                <a:gd name="connsiteX19" fmla="*/ 2597727 w 7021946"/>
                <a:gd name="connsiteY19" fmla="*/ 600364 h 4664364"/>
                <a:gd name="connsiteX20" fmla="*/ 3604491 w 7021946"/>
                <a:gd name="connsiteY20" fmla="*/ 1644073 h 4664364"/>
                <a:gd name="connsiteX21" fmla="*/ 7021946 w 7021946"/>
                <a:gd name="connsiteY21" fmla="*/ 2142837 h 4664364"/>
                <a:gd name="connsiteX0" fmla="*/ 7003473 w 7021946"/>
                <a:gd name="connsiteY0" fmla="*/ 4664364 h 4664364"/>
                <a:gd name="connsiteX1" fmla="*/ 6005946 w 7021946"/>
                <a:gd name="connsiteY1" fmla="*/ 4636655 h 4664364"/>
                <a:gd name="connsiteX2" fmla="*/ 1840346 w 7021946"/>
                <a:gd name="connsiteY2" fmla="*/ 2937164 h 4664364"/>
                <a:gd name="connsiteX3" fmla="*/ 505691 w 7021946"/>
                <a:gd name="connsiteY3" fmla="*/ 1812637 h 4664364"/>
                <a:gd name="connsiteX4" fmla="*/ 404091 w 7021946"/>
                <a:gd name="connsiteY4" fmla="*/ 2055091 h 4664364"/>
                <a:gd name="connsiteX5" fmla="*/ 0 w 7021946"/>
                <a:gd name="connsiteY5" fmla="*/ 1334655 h 4664364"/>
                <a:gd name="connsiteX6" fmla="*/ 787400 w 7021946"/>
                <a:gd name="connsiteY6" fmla="*/ 1473200 h 4664364"/>
                <a:gd name="connsiteX7" fmla="*/ 623455 w 7021946"/>
                <a:gd name="connsiteY7" fmla="*/ 1660237 h 4664364"/>
                <a:gd name="connsiteX8" fmla="*/ 2237509 w 7021946"/>
                <a:gd name="connsiteY8" fmla="*/ 2484582 h 4664364"/>
                <a:gd name="connsiteX9" fmla="*/ 1888643 w 7021946"/>
                <a:gd name="connsiteY9" fmla="*/ 1925240 h 4664364"/>
                <a:gd name="connsiteX10" fmla="*/ 1424709 w 7021946"/>
                <a:gd name="connsiteY10" fmla="*/ 1154546 h 4664364"/>
                <a:gd name="connsiteX11" fmla="*/ 921327 w 7021946"/>
                <a:gd name="connsiteY11" fmla="*/ 1443182 h 4664364"/>
                <a:gd name="connsiteX12" fmla="*/ 1212273 w 7021946"/>
                <a:gd name="connsiteY12" fmla="*/ 544946 h 4664364"/>
                <a:gd name="connsiteX13" fmla="*/ 1951182 w 7021946"/>
                <a:gd name="connsiteY13" fmla="*/ 840510 h 4664364"/>
                <a:gd name="connsiteX14" fmla="*/ 1655618 w 7021946"/>
                <a:gd name="connsiteY14" fmla="*/ 1052946 h 4664364"/>
                <a:gd name="connsiteX15" fmla="*/ 2810164 w 7021946"/>
                <a:gd name="connsiteY15" fmla="*/ 2004291 h 4664364"/>
                <a:gd name="connsiteX16" fmla="*/ 2311400 w 7021946"/>
                <a:gd name="connsiteY16" fmla="*/ 646546 h 4664364"/>
                <a:gd name="connsiteX17" fmla="*/ 2034309 w 7021946"/>
                <a:gd name="connsiteY17" fmla="*/ 794328 h 4664364"/>
                <a:gd name="connsiteX18" fmla="*/ 2219036 w 7021946"/>
                <a:gd name="connsiteY18" fmla="*/ 0 h 4664364"/>
                <a:gd name="connsiteX19" fmla="*/ 2810164 w 7021946"/>
                <a:gd name="connsiteY19" fmla="*/ 498764 h 4664364"/>
                <a:gd name="connsiteX20" fmla="*/ 2597727 w 7021946"/>
                <a:gd name="connsiteY20" fmla="*/ 600364 h 4664364"/>
                <a:gd name="connsiteX21" fmla="*/ 3604491 w 7021946"/>
                <a:gd name="connsiteY21" fmla="*/ 1644073 h 4664364"/>
                <a:gd name="connsiteX22" fmla="*/ 7021946 w 7021946"/>
                <a:gd name="connsiteY22" fmla="*/ 2142837 h 4664364"/>
                <a:gd name="connsiteX0" fmla="*/ 7003473 w 7021946"/>
                <a:gd name="connsiteY0" fmla="*/ 4664364 h 4664364"/>
                <a:gd name="connsiteX1" fmla="*/ 6005946 w 7021946"/>
                <a:gd name="connsiteY1" fmla="*/ 4636655 h 4664364"/>
                <a:gd name="connsiteX2" fmla="*/ 1840346 w 7021946"/>
                <a:gd name="connsiteY2" fmla="*/ 2937164 h 4664364"/>
                <a:gd name="connsiteX3" fmla="*/ 505691 w 7021946"/>
                <a:gd name="connsiteY3" fmla="*/ 1812637 h 4664364"/>
                <a:gd name="connsiteX4" fmla="*/ 404091 w 7021946"/>
                <a:gd name="connsiteY4" fmla="*/ 2055091 h 4664364"/>
                <a:gd name="connsiteX5" fmla="*/ 0 w 7021946"/>
                <a:gd name="connsiteY5" fmla="*/ 1334655 h 4664364"/>
                <a:gd name="connsiteX6" fmla="*/ 787400 w 7021946"/>
                <a:gd name="connsiteY6" fmla="*/ 1473200 h 4664364"/>
                <a:gd name="connsiteX7" fmla="*/ 623455 w 7021946"/>
                <a:gd name="connsiteY7" fmla="*/ 1660237 h 4664364"/>
                <a:gd name="connsiteX8" fmla="*/ 2237509 w 7021946"/>
                <a:gd name="connsiteY8" fmla="*/ 2484582 h 4664364"/>
                <a:gd name="connsiteX9" fmla="*/ 1888643 w 7021946"/>
                <a:gd name="connsiteY9" fmla="*/ 1925240 h 4664364"/>
                <a:gd name="connsiteX10" fmla="*/ 1424709 w 7021946"/>
                <a:gd name="connsiteY10" fmla="*/ 1154546 h 4664364"/>
                <a:gd name="connsiteX11" fmla="*/ 921327 w 7021946"/>
                <a:gd name="connsiteY11" fmla="*/ 1443182 h 4664364"/>
                <a:gd name="connsiteX12" fmla="*/ 752028 w 7021946"/>
                <a:gd name="connsiteY12" fmla="*/ 718811 h 4664364"/>
                <a:gd name="connsiteX13" fmla="*/ 1212273 w 7021946"/>
                <a:gd name="connsiteY13" fmla="*/ 544946 h 4664364"/>
                <a:gd name="connsiteX14" fmla="*/ 1951182 w 7021946"/>
                <a:gd name="connsiteY14" fmla="*/ 840510 h 4664364"/>
                <a:gd name="connsiteX15" fmla="*/ 1655618 w 7021946"/>
                <a:gd name="connsiteY15" fmla="*/ 1052946 h 4664364"/>
                <a:gd name="connsiteX16" fmla="*/ 2810164 w 7021946"/>
                <a:gd name="connsiteY16" fmla="*/ 2004291 h 4664364"/>
                <a:gd name="connsiteX17" fmla="*/ 2311400 w 7021946"/>
                <a:gd name="connsiteY17" fmla="*/ 646546 h 4664364"/>
                <a:gd name="connsiteX18" fmla="*/ 2034309 w 7021946"/>
                <a:gd name="connsiteY18" fmla="*/ 794328 h 4664364"/>
                <a:gd name="connsiteX19" fmla="*/ 2219036 w 7021946"/>
                <a:gd name="connsiteY19" fmla="*/ 0 h 4664364"/>
                <a:gd name="connsiteX20" fmla="*/ 2810164 w 7021946"/>
                <a:gd name="connsiteY20" fmla="*/ 498764 h 4664364"/>
                <a:gd name="connsiteX21" fmla="*/ 2597727 w 7021946"/>
                <a:gd name="connsiteY21" fmla="*/ 600364 h 4664364"/>
                <a:gd name="connsiteX22" fmla="*/ 3604491 w 7021946"/>
                <a:gd name="connsiteY22" fmla="*/ 1644073 h 4664364"/>
                <a:gd name="connsiteX23" fmla="*/ 7021946 w 7021946"/>
                <a:gd name="connsiteY23" fmla="*/ 2142837 h 4664364"/>
                <a:gd name="connsiteX0" fmla="*/ 7003473 w 7021946"/>
                <a:gd name="connsiteY0" fmla="*/ 4664364 h 4664364"/>
                <a:gd name="connsiteX1" fmla="*/ 6005946 w 7021946"/>
                <a:gd name="connsiteY1" fmla="*/ 4636655 h 4664364"/>
                <a:gd name="connsiteX2" fmla="*/ 1840346 w 7021946"/>
                <a:gd name="connsiteY2" fmla="*/ 2937164 h 4664364"/>
                <a:gd name="connsiteX3" fmla="*/ 505691 w 7021946"/>
                <a:gd name="connsiteY3" fmla="*/ 1812637 h 4664364"/>
                <a:gd name="connsiteX4" fmla="*/ 404091 w 7021946"/>
                <a:gd name="connsiteY4" fmla="*/ 2055091 h 4664364"/>
                <a:gd name="connsiteX5" fmla="*/ 0 w 7021946"/>
                <a:gd name="connsiteY5" fmla="*/ 1334655 h 4664364"/>
                <a:gd name="connsiteX6" fmla="*/ 787400 w 7021946"/>
                <a:gd name="connsiteY6" fmla="*/ 1473200 h 4664364"/>
                <a:gd name="connsiteX7" fmla="*/ 623455 w 7021946"/>
                <a:gd name="connsiteY7" fmla="*/ 1660237 h 4664364"/>
                <a:gd name="connsiteX8" fmla="*/ 2237509 w 7021946"/>
                <a:gd name="connsiteY8" fmla="*/ 2484582 h 4664364"/>
                <a:gd name="connsiteX9" fmla="*/ 1888643 w 7021946"/>
                <a:gd name="connsiteY9" fmla="*/ 1925240 h 4664364"/>
                <a:gd name="connsiteX10" fmla="*/ 1424709 w 7021946"/>
                <a:gd name="connsiteY10" fmla="*/ 1154546 h 4664364"/>
                <a:gd name="connsiteX11" fmla="*/ 921327 w 7021946"/>
                <a:gd name="connsiteY11" fmla="*/ 1443182 h 4664364"/>
                <a:gd name="connsiteX12" fmla="*/ 752028 w 7021946"/>
                <a:gd name="connsiteY12" fmla="*/ 718811 h 4664364"/>
                <a:gd name="connsiteX13" fmla="*/ 1951182 w 7021946"/>
                <a:gd name="connsiteY13" fmla="*/ 840510 h 4664364"/>
                <a:gd name="connsiteX14" fmla="*/ 1655618 w 7021946"/>
                <a:gd name="connsiteY14" fmla="*/ 1052946 h 4664364"/>
                <a:gd name="connsiteX15" fmla="*/ 2810164 w 7021946"/>
                <a:gd name="connsiteY15" fmla="*/ 2004291 h 4664364"/>
                <a:gd name="connsiteX16" fmla="*/ 2311400 w 7021946"/>
                <a:gd name="connsiteY16" fmla="*/ 646546 h 4664364"/>
                <a:gd name="connsiteX17" fmla="*/ 2034309 w 7021946"/>
                <a:gd name="connsiteY17" fmla="*/ 794328 h 4664364"/>
                <a:gd name="connsiteX18" fmla="*/ 2219036 w 7021946"/>
                <a:gd name="connsiteY18" fmla="*/ 0 h 4664364"/>
                <a:gd name="connsiteX19" fmla="*/ 2810164 w 7021946"/>
                <a:gd name="connsiteY19" fmla="*/ 498764 h 4664364"/>
                <a:gd name="connsiteX20" fmla="*/ 2597727 w 7021946"/>
                <a:gd name="connsiteY20" fmla="*/ 600364 h 4664364"/>
                <a:gd name="connsiteX21" fmla="*/ 3604491 w 7021946"/>
                <a:gd name="connsiteY21" fmla="*/ 1644073 h 4664364"/>
                <a:gd name="connsiteX22" fmla="*/ 7021946 w 7021946"/>
                <a:gd name="connsiteY22" fmla="*/ 2142837 h 4664364"/>
                <a:gd name="connsiteX0" fmla="*/ 7003473 w 7021946"/>
                <a:gd name="connsiteY0" fmla="*/ 4664364 h 4664364"/>
                <a:gd name="connsiteX1" fmla="*/ 6005946 w 7021946"/>
                <a:gd name="connsiteY1" fmla="*/ 4636655 h 4664364"/>
                <a:gd name="connsiteX2" fmla="*/ 1840346 w 7021946"/>
                <a:gd name="connsiteY2" fmla="*/ 2937164 h 4664364"/>
                <a:gd name="connsiteX3" fmla="*/ 505691 w 7021946"/>
                <a:gd name="connsiteY3" fmla="*/ 1812637 h 4664364"/>
                <a:gd name="connsiteX4" fmla="*/ 404091 w 7021946"/>
                <a:gd name="connsiteY4" fmla="*/ 2055091 h 4664364"/>
                <a:gd name="connsiteX5" fmla="*/ 0 w 7021946"/>
                <a:gd name="connsiteY5" fmla="*/ 1334655 h 4664364"/>
                <a:gd name="connsiteX6" fmla="*/ 787400 w 7021946"/>
                <a:gd name="connsiteY6" fmla="*/ 1473200 h 4664364"/>
                <a:gd name="connsiteX7" fmla="*/ 623455 w 7021946"/>
                <a:gd name="connsiteY7" fmla="*/ 1660237 h 4664364"/>
                <a:gd name="connsiteX8" fmla="*/ 2237509 w 7021946"/>
                <a:gd name="connsiteY8" fmla="*/ 2484582 h 4664364"/>
                <a:gd name="connsiteX9" fmla="*/ 1888643 w 7021946"/>
                <a:gd name="connsiteY9" fmla="*/ 1925240 h 4664364"/>
                <a:gd name="connsiteX10" fmla="*/ 1424709 w 7021946"/>
                <a:gd name="connsiteY10" fmla="*/ 1154546 h 4664364"/>
                <a:gd name="connsiteX11" fmla="*/ 1118980 w 7021946"/>
                <a:gd name="connsiteY11" fmla="*/ 1306275 h 4664364"/>
                <a:gd name="connsiteX12" fmla="*/ 921327 w 7021946"/>
                <a:gd name="connsiteY12" fmla="*/ 1443182 h 4664364"/>
                <a:gd name="connsiteX13" fmla="*/ 752028 w 7021946"/>
                <a:gd name="connsiteY13" fmla="*/ 718811 h 4664364"/>
                <a:gd name="connsiteX14" fmla="*/ 1951182 w 7021946"/>
                <a:gd name="connsiteY14" fmla="*/ 840510 h 4664364"/>
                <a:gd name="connsiteX15" fmla="*/ 1655618 w 7021946"/>
                <a:gd name="connsiteY15" fmla="*/ 1052946 h 4664364"/>
                <a:gd name="connsiteX16" fmla="*/ 2810164 w 7021946"/>
                <a:gd name="connsiteY16" fmla="*/ 2004291 h 4664364"/>
                <a:gd name="connsiteX17" fmla="*/ 2311400 w 7021946"/>
                <a:gd name="connsiteY17" fmla="*/ 646546 h 4664364"/>
                <a:gd name="connsiteX18" fmla="*/ 2034309 w 7021946"/>
                <a:gd name="connsiteY18" fmla="*/ 794328 h 4664364"/>
                <a:gd name="connsiteX19" fmla="*/ 2219036 w 7021946"/>
                <a:gd name="connsiteY19" fmla="*/ 0 h 4664364"/>
                <a:gd name="connsiteX20" fmla="*/ 2810164 w 7021946"/>
                <a:gd name="connsiteY20" fmla="*/ 498764 h 4664364"/>
                <a:gd name="connsiteX21" fmla="*/ 2597727 w 7021946"/>
                <a:gd name="connsiteY21" fmla="*/ 600364 h 4664364"/>
                <a:gd name="connsiteX22" fmla="*/ 3604491 w 7021946"/>
                <a:gd name="connsiteY22" fmla="*/ 1644073 h 4664364"/>
                <a:gd name="connsiteX23" fmla="*/ 7021946 w 7021946"/>
                <a:gd name="connsiteY23" fmla="*/ 2142837 h 4664364"/>
                <a:gd name="connsiteX0" fmla="*/ 7003473 w 7021946"/>
                <a:gd name="connsiteY0" fmla="*/ 4664364 h 4664364"/>
                <a:gd name="connsiteX1" fmla="*/ 6005946 w 7021946"/>
                <a:gd name="connsiteY1" fmla="*/ 4636655 h 4664364"/>
                <a:gd name="connsiteX2" fmla="*/ 1840346 w 7021946"/>
                <a:gd name="connsiteY2" fmla="*/ 2937164 h 4664364"/>
                <a:gd name="connsiteX3" fmla="*/ 505691 w 7021946"/>
                <a:gd name="connsiteY3" fmla="*/ 1812637 h 4664364"/>
                <a:gd name="connsiteX4" fmla="*/ 404091 w 7021946"/>
                <a:gd name="connsiteY4" fmla="*/ 2055091 h 4664364"/>
                <a:gd name="connsiteX5" fmla="*/ 0 w 7021946"/>
                <a:gd name="connsiteY5" fmla="*/ 1334655 h 4664364"/>
                <a:gd name="connsiteX6" fmla="*/ 787400 w 7021946"/>
                <a:gd name="connsiteY6" fmla="*/ 1473200 h 4664364"/>
                <a:gd name="connsiteX7" fmla="*/ 623455 w 7021946"/>
                <a:gd name="connsiteY7" fmla="*/ 1660237 h 4664364"/>
                <a:gd name="connsiteX8" fmla="*/ 2237509 w 7021946"/>
                <a:gd name="connsiteY8" fmla="*/ 2484582 h 4664364"/>
                <a:gd name="connsiteX9" fmla="*/ 1888643 w 7021946"/>
                <a:gd name="connsiteY9" fmla="*/ 1925240 h 4664364"/>
                <a:gd name="connsiteX10" fmla="*/ 1424709 w 7021946"/>
                <a:gd name="connsiteY10" fmla="*/ 1154546 h 4664364"/>
                <a:gd name="connsiteX11" fmla="*/ 1118980 w 7021946"/>
                <a:gd name="connsiteY11" fmla="*/ 1306275 h 4664364"/>
                <a:gd name="connsiteX12" fmla="*/ 921327 w 7021946"/>
                <a:gd name="connsiteY12" fmla="*/ 1443182 h 4664364"/>
                <a:gd name="connsiteX13" fmla="*/ 752028 w 7021946"/>
                <a:gd name="connsiteY13" fmla="*/ 718811 h 4664364"/>
                <a:gd name="connsiteX14" fmla="*/ 1951182 w 7021946"/>
                <a:gd name="connsiteY14" fmla="*/ 840510 h 4664364"/>
                <a:gd name="connsiteX15" fmla="*/ 1655618 w 7021946"/>
                <a:gd name="connsiteY15" fmla="*/ 1052946 h 4664364"/>
                <a:gd name="connsiteX16" fmla="*/ 2810164 w 7021946"/>
                <a:gd name="connsiteY16" fmla="*/ 2004291 h 4664364"/>
                <a:gd name="connsiteX17" fmla="*/ 2311400 w 7021946"/>
                <a:gd name="connsiteY17" fmla="*/ 646546 h 4664364"/>
                <a:gd name="connsiteX18" fmla="*/ 2034309 w 7021946"/>
                <a:gd name="connsiteY18" fmla="*/ 794328 h 4664364"/>
                <a:gd name="connsiteX19" fmla="*/ 2219036 w 7021946"/>
                <a:gd name="connsiteY19" fmla="*/ 0 h 4664364"/>
                <a:gd name="connsiteX20" fmla="*/ 2810164 w 7021946"/>
                <a:gd name="connsiteY20" fmla="*/ 498764 h 4664364"/>
                <a:gd name="connsiteX21" fmla="*/ 2597727 w 7021946"/>
                <a:gd name="connsiteY21" fmla="*/ 600364 h 4664364"/>
                <a:gd name="connsiteX22" fmla="*/ 3604491 w 7021946"/>
                <a:gd name="connsiteY22" fmla="*/ 1644073 h 4664364"/>
                <a:gd name="connsiteX23" fmla="*/ 7021946 w 7021946"/>
                <a:gd name="connsiteY23" fmla="*/ 2142837 h 4664364"/>
                <a:gd name="connsiteX0" fmla="*/ 7003473 w 7021946"/>
                <a:gd name="connsiteY0" fmla="*/ 4664364 h 4664364"/>
                <a:gd name="connsiteX1" fmla="*/ 6005946 w 7021946"/>
                <a:gd name="connsiteY1" fmla="*/ 4636655 h 4664364"/>
                <a:gd name="connsiteX2" fmla="*/ 1840346 w 7021946"/>
                <a:gd name="connsiteY2" fmla="*/ 2937164 h 4664364"/>
                <a:gd name="connsiteX3" fmla="*/ 505691 w 7021946"/>
                <a:gd name="connsiteY3" fmla="*/ 1812637 h 4664364"/>
                <a:gd name="connsiteX4" fmla="*/ 404091 w 7021946"/>
                <a:gd name="connsiteY4" fmla="*/ 2055091 h 4664364"/>
                <a:gd name="connsiteX5" fmla="*/ 0 w 7021946"/>
                <a:gd name="connsiteY5" fmla="*/ 1334655 h 4664364"/>
                <a:gd name="connsiteX6" fmla="*/ 787400 w 7021946"/>
                <a:gd name="connsiteY6" fmla="*/ 1473200 h 4664364"/>
                <a:gd name="connsiteX7" fmla="*/ 623455 w 7021946"/>
                <a:gd name="connsiteY7" fmla="*/ 1660237 h 4664364"/>
                <a:gd name="connsiteX8" fmla="*/ 2237509 w 7021946"/>
                <a:gd name="connsiteY8" fmla="*/ 2484582 h 4664364"/>
                <a:gd name="connsiteX9" fmla="*/ 1888643 w 7021946"/>
                <a:gd name="connsiteY9" fmla="*/ 1925240 h 4664364"/>
                <a:gd name="connsiteX10" fmla="*/ 1424709 w 7021946"/>
                <a:gd name="connsiteY10" fmla="*/ 1154546 h 4664364"/>
                <a:gd name="connsiteX11" fmla="*/ 1118980 w 7021946"/>
                <a:gd name="connsiteY11" fmla="*/ 1306275 h 4664364"/>
                <a:gd name="connsiteX12" fmla="*/ 921327 w 7021946"/>
                <a:gd name="connsiteY12" fmla="*/ 1443182 h 4664364"/>
                <a:gd name="connsiteX13" fmla="*/ 752028 w 7021946"/>
                <a:gd name="connsiteY13" fmla="*/ 718811 h 4664364"/>
                <a:gd name="connsiteX14" fmla="*/ 1951182 w 7021946"/>
                <a:gd name="connsiteY14" fmla="*/ 840510 h 4664364"/>
                <a:gd name="connsiteX15" fmla="*/ 1655618 w 7021946"/>
                <a:gd name="connsiteY15" fmla="*/ 1052946 h 4664364"/>
                <a:gd name="connsiteX16" fmla="*/ 2810164 w 7021946"/>
                <a:gd name="connsiteY16" fmla="*/ 2004291 h 4664364"/>
                <a:gd name="connsiteX17" fmla="*/ 2311400 w 7021946"/>
                <a:gd name="connsiteY17" fmla="*/ 646546 h 4664364"/>
                <a:gd name="connsiteX18" fmla="*/ 2034309 w 7021946"/>
                <a:gd name="connsiteY18" fmla="*/ 794328 h 4664364"/>
                <a:gd name="connsiteX19" fmla="*/ 2219036 w 7021946"/>
                <a:gd name="connsiteY19" fmla="*/ 0 h 4664364"/>
                <a:gd name="connsiteX20" fmla="*/ 2810164 w 7021946"/>
                <a:gd name="connsiteY20" fmla="*/ 498764 h 4664364"/>
                <a:gd name="connsiteX21" fmla="*/ 2597727 w 7021946"/>
                <a:gd name="connsiteY21" fmla="*/ 600364 h 4664364"/>
                <a:gd name="connsiteX22" fmla="*/ 3604491 w 7021946"/>
                <a:gd name="connsiteY22" fmla="*/ 1644073 h 4664364"/>
                <a:gd name="connsiteX23" fmla="*/ 7021946 w 7021946"/>
                <a:gd name="connsiteY23" fmla="*/ 2142837 h 4664364"/>
                <a:gd name="connsiteX0" fmla="*/ 7003473 w 7021946"/>
                <a:gd name="connsiteY0" fmla="*/ 4664364 h 4664364"/>
                <a:gd name="connsiteX1" fmla="*/ 6005946 w 7021946"/>
                <a:gd name="connsiteY1" fmla="*/ 4636655 h 4664364"/>
                <a:gd name="connsiteX2" fmla="*/ 1840346 w 7021946"/>
                <a:gd name="connsiteY2" fmla="*/ 2937164 h 4664364"/>
                <a:gd name="connsiteX3" fmla="*/ 505691 w 7021946"/>
                <a:gd name="connsiteY3" fmla="*/ 1812637 h 4664364"/>
                <a:gd name="connsiteX4" fmla="*/ 404091 w 7021946"/>
                <a:gd name="connsiteY4" fmla="*/ 2055091 h 4664364"/>
                <a:gd name="connsiteX5" fmla="*/ 0 w 7021946"/>
                <a:gd name="connsiteY5" fmla="*/ 1334655 h 4664364"/>
                <a:gd name="connsiteX6" fmla="*/ 787400 w 7021946"/>
                <a:gd name="connsiteY6" fmla="*/ 1473200 h 4664364"/>
                <a:gd name="connsiteX7" fmla="*/ 623455 w 7021946"/>
                <a:gd name="connsiteY7" fmla="*/ 1660237 h 4664364"/>
                <a:gd name="connsiteX8" fmla="*/ 2237509 w 7021946"/>
                <a:gd name="connsiteY8" fmla="*/ 2484582 h 4664364"/>
                <a:gd name="connsiteX9" fmla="*/ 1888643 w 7021946"/>
                <a:gd name="connsiteY9" fmla="*/ 1925240 h 4664364"/>
                <a:gd name="connsiteX10" fmla="*/ 1424709 w 7021946"/>
                <a:gd name="connsiteY10" fmla="*/ 1154546 h 4664364"/>
                <a:gd name="connsiteX11" fmla="*/ 1118980 w 7021946"/>
                <a:gd name="connsiteY11" fmla="*/ 1306275 h 4664364"/>
                <a:gd name="connsiteX12" fmla="*/ 921327 w 7021946"/>
                <a:gd name="connsiteY12" fmla="*/ 1443182 h 4664364"/>
                <a:gd name="connsiteX13" fmla="*/ 752028 w 7021946"/>
                <a:gd name="connsiteY13" fmla="*/ 718811 h 4664364"/>
                <a:gd name="connsiteX14" fmla="*/ 1951182 w 7021946"/>
                <a:gd name="connsiteY14" fmla="*/ 840510 h 4664364"/>
                <a:gd name="connsiteX15" fmla="*/ 1655618 w 7021946"/>
                <a:gd name="connsiteY15" fmla="*/ 1052946 h 4664364"/>
                <a:gd name="connsiteX16" fmla="*/ 2810164 w 7021946"/>
                <a:gd name="connsiteY16" fmla="*/ 2004291 h 4664364"/>
                <a:gd name="connsiteX17" fmla="*/ 2311400 w 7021946"/>
                <a:gd name="connsiteY17" fmla="*/ 646546 h 4664364"/>
                <a:gd name="connsiteX18" fmla="*/ 2034309 w 7021946"/>
                <a:gd name="connsiteY18" fmla="*/ 794328 h 4664364"/>
                <a:gd name="connsiteX19" fmla="*/ 2219036 w 7021946"/>
                <a:gd name="connsiteY19" fmla="*/ 0 h 4664364"/>
                <a:gd name="connsiteX20" fmla="*/ 2810164 w 7021946"/>
                <a:gd name="connsiteY20" fmla="*/ 498764 h 4664364"/>
                <a:gd name="connsiteX21" fmla="*/ 2597727 w 7021946"/>
                <a:gd name="connsiteY21" fmla="*/ 600364 h 4664364"/>
                <a:gd name="connsiteX22" fmla="*/ 3604491 w 7021946"/>
                <a:gd name="connsiteY22" fmla="*/ 1644073 h 4664364"/>
                <a:gd name="connsiteX23" fmla="*/ 7021946 w 7021946"/>
                <a:gd name="connsiteY23" fmla="*/ 2142837 h 4664364"/>
                <a:gd name="connsiteX0" fmla="*/ 7003473 w 7021946"/>
                <a:gd name="connsiteY0" fmla="*/ 4664364 h 4664364"/>
                <a:gd name="connsiteX1" fmla="*/ 6005946 w 7021946"/>
                <a:gd name="connsiteY1" fmla="*/ 4636655 h 4664364"/>
                <a:gd name="connsiteX2" fmla="*/ 1840346 w 7021946"/>
                <a:gd name="connsiteY2" fmla="*/ 2937164 h 4664364"/>
                <a:gd name="connsiteX3" fmla="*/ 505691 w 7021946"/>
                <a:gd name="connsiteY3" fmla="*/ 1812637 h 4664364"/>
                <a:gd name="connsiteX4" fmla="*/ 404091 w 7021946"/>
                <a:gd name="connsiteY4" fmla="*/ 2055091 h 4664364"/>
                <a:gd name="connsiteX5" fmla="*/ 0 w 7021946"/>
                <a:gd name="connsiteY5" fmla="*/ 1334655 h 4664364"/>
                <a:gd name="connsiteX6" fmla="*/ 787400 w 7021946"/>
                <a:gd name="connsiteY6" fmla="*/ 1473200 h 4664364"/>
                <a:gd name="connsiteX7" fmla="*/ 623455 w 7021946"/>
                <a:gd name="connsiteY7" fmla="*/ 1660237 h 4664364"/>
                <a:gd name="connsiteX8" fmla="*/ 2237509 w 7021946"/>
                <a:gd name="connsiteY8" fmla="*/ 2484582 h 4664364"/>
                <a:gd name="connsiteX9" fmla="*/ 1888643 w 7021946"/>
                <a:gd name="connsiteY9" fmla="*/ 1925240 h 4664364"/>
                <a:gd name="connsiteX10" fmla="*/ 1424709 w 7021946"/>
                <a:gd name="connsiteY10" fmla="*/ 1154546 h 4664364"/>
                <a:gd name="connsiteX11" fmla="*/ 1118980 w 7021946"/>
                <a:gd name="connsiteY11" fmla="*/ 1306275 h 4664364"/>
                <a:gd name="connsiteX12" fmla="*/ 921327 w 7021946"/>
                <a:gd name="connsiteY12" fmla="*/ 1443182 h 4664364"/>
                <a:gd name="connsiteX13" fmla="*/ 752028 w 7021946"/>
                <a:gd name="connsiteY13" fmla="*/ 718811 h 4664364"/>
                <a:gd name="connsiteX14" fmla="*/ 1951182 w 7021946"/>
                <a:gd name="connsiteY14" fmla="*/ 840510 h 4664364"/>
                <a:gd name="connsiteX15" fmla="*/ 1655618 w 7021946"/>
                <a:gd name="connsiteY15" fmla="*/ 1052946 h 4664364"/>
                <a:gd name="connsiteX16" fmla="*/ 2810164 w 7021946"/>
                <a:gd name="connsiteY16" fmla="*/ 2004291 h 4664364"/>
                <a:gd name="connsiteX17" fmla="*/ 2311400 w 7021946"/>
                <a:gd name="connsiteY17" fmla="*/ 646546 h 4664364"/>
                <a:gd name="connsiteX18" fmla="*/ 2034309 w 7021946"/>
                <a:gd name="connsiteY18" fmla="*/ 794328 h 4664364"/>
                <a:gd name="connsiteX19" fmla="*/ 2219036 w 7021946"/>
                <a:gd name="connsiteY19" fmla="*/ 0 h 4664364"/>
                <a:gd name="connsiteX20" fmla="*/ 2810164 w 7021946"/>
                <a:gd name="connsiteY20" fmla="*/ 498764 h 4664364"/>
                <a:gd name="connsiteX21" fmla="*/ 2597727 w 7021946"/>
                <a:gd name="connsiteY21" fmla="*/ 600364 h 4664364"/>
                <a:gd name="connsiteX22" fmla="*/ 3604491 w 7021946"/>
                <a:gd name="connsiteY22" fmla="*/ 1644073 h 4664364"/>
                <a:gd name="connsiteX23" fmla="*/ 7021946 w 7021946"/>
                <a:gd name="connsiteY23" fmla="*/ 2142837 h 4664364"/>
                <a:gd name="connsiteX0" fmla="*/ 7003473 w 7021946"/>
                <a:gd name="connsiteY0" fmla="*/ 4664364 h 4664364"/>
                <a:gd name="connsiteX1" fmla="*/ 6005946 w 7021946"/>
                <a:gd name="connsiteY1" fmla="*/ 4636655 h 4664364"/>
                <a:gd name="connsiteX2" fmla="*/ 1840346 w 7021946"/>
                <a:gd name="connsiteY2" fmla="*/ 2937164 h 4664364"/>
                <a:gd name="connsiteX3" fmla="*/ 505691 w 7021946"/>
                <a:gd name="connsiteY3" fmla="*/ 1812637 h 4664364"/>
                <a:gd name="connsiteX4" fmla="*/ 404091 w 7021946"/>
                <a:gd name="connsiteY4" fmla="*/ 2055091 h 4664364"/>
                <a:gd name="connsiteX5" fmla="*/ 0 w 7021946"/>
                <a:gd name="connsiteY5" fmla="*/ 1334655 h 4664364"/>
                <a:gd name="connsiteX6" fmla="*/ 787400 w 7021946"/>
                <a:gd name="connsiteY6" fmla="*/ 1473200 h 4664364"/>
                <a:gd name="connsiteX7" fmla="*/ 623455 w 7021946"/>
                <a:gd name="connsiteY7" fmla="*/ 1660237 h 4664364"/>
                <a:gd name="connsiteX8" fmla="*/ 2237509 w 7021946"/>
                <a:gd name="connsiteY8" fmla="*/ 2484582 h 4664364"/>
                <a:gd name="connsiteX9" fmla="*/ 1888643 w 7021946"/>
                <a:gd name="connsiteY9" fmla="*/ 1925240 h 4664364"/>
                <a:gd name="connsiteX10" fmla="*/ 1424709 w 7021946"/>
                <a:gd name="connsiteY10" fmla="*/ 1154546 h 4664364"/>
                <a:gd name="connsiteX11" fmla="*/ 1118980 w 7021946"/>
                <a:gd name="connsiteY11" fmla="*/ 1306275 h 4664364"/>
                <a:gd name="connsiteX12" fmla="*/ 921327 w 7021946"/>
                <a:gd name="connsiteY12" fmla="*/ 1443182 h 4664364"/>
                <a:gd name="connsiteX13" fmla="*/ 752028 w 7021946"/>
                <a:gd name="connsiteY13" fmla="*/ 718811 h 4664364"/>
                <a:gd name="connsiteX14" fmla="*/ 1951182 w 7021946"/>
                <a:gd name="connsiteY14" fmla="*/ 840510 h 4664364"/>
                <a:gd name="connsiteX15" fmla="*/ 1655618 w 7021946"/>
                <a:gd name="connsiteY15" fmla="*/ 1052946 h 4664364"/>
                <a:gd name="connsiteX16" fmla="*/ 2810164 w 7021946"/>
                <a:gd name="connsiteY16" fmla="*/ 2004291 h 4664364"/>
                <a:gd name="connsiteX17" fmla="*/ 2311400 w 7021946"/>
                <a:gd name="connsiteY17" fmla="*/ 646546 h 4664364"/>
                <a:gd name="connsiteX18" fmla="*/ 2034309 w 7021946"/>
                <a:gd name="connsiteY18" fmla="*/ 794328 h 4664364"/>
                <a:gd name="connsiteX19" fmla="*/ 2219036 w 7021946"/>
                <a:gd name="connsiteY19" fmla="*/ 0 h 4664364"/>
                <a:gd name="connsiteX20" fmla="*/ 2810164 w 7021946"/>
                <a:gd name="connsiteY20" fmla="*/ 498764 h 4664364"/>
                <a:gd name="connsiteX21" fmla="*/ 2597727 w 7021946"/>
                <a:gd name="connsiteY21" fmla="*/ 600364 h 4664364"/>
                <a:gd name="connsiteX22" fmla="*/ 3604491 w 7021946"/>
                <a:gd name="connsiteY22" fmla="*/ 1644073 h 4664364"/>
                <a:gd name="connsiteX23" fmla="*/ 7021946 w 7021946"/>
                <a:gd name="connsiteY23" fmla="*/ 2142837 h 4664364"/>
                <a:gd name="connsiteX0" fmla="*/ 7003473 w 7021946"/>
                <a:gd name="connsiteY0" fmla="*/ 4664364 h 4664364"/>
                <a:gd name="connsiteX1" fmla="*/ 6005946 w 7021946"/>
                <a:gd name="connsiteY1" fmla="*/ 4636655 h 4664364"/>
                <a:gd name="connsiteX2" fmla="*/ 1840346 w 7021946"/>
                <a:gd name="connsiteY2" fmla="*/ 2937164 h 4664364"/>
                <a:gd name="connsiteX3" fmla="*/ 505691 w 7021946"/>
                <a:gd name="connsiteY3" fmla="*/ 1812637 h 4664364"/>
                <a:gd name="connsiteX4" fmla="*/ 404091 w 7021946"/>
                <a:gd name="connsiteY4" fmla="*/ 2055091 h 4664364"/>
                <a:gd name="connsiteX5" fmla="*/ 0 w 7021946"/>
                <a:gd name="connsiteY5" fmla="*/ 1334655 h 4664364"/>
                <a:gd name="connsiteX6" fmla="*/ 787400 w 7021946"/>
                <a:gd name="connsiteY6" fmla="*/ 1473200 h 4664364"/>
                <a:gd name="connsiteX7" fmla="*/ 623455 w 7021946"/>
                <a:gd name="connsiteY7" fmla="*/ 1660237 h 4664364"/>
                <a:gd name="connsiteX8" fmla="*/ 2237509 w 7021946"/>
                <a:gd name="connsiteY8" fmla="*/ 2484582 h 4664364"/>
                <a:gd name="connsiteX9" fmla="*/ 1903968 w 7021946"/>
                <a:gd name="connsiteY9" fmla="*/ 1950782 h 4664364"/>
                <a:gd name="connsiteX10" fmla="*/ 1888643 w 7021946"/>
                <a:gd name="connsiteY10" fmla="*/ 1925240 h 4664364"/>
                <a:gd name="connsiteX11" fmla="*/ 1424709 w 7021946"/>
                <a:gd name="connsiteY11" fmla="*/ 1154546 h 4664364"/>
                <a:gd name="connsiteX12" fmla="*/ 1118980 w 7021946"/>
                <a:gd name="connsiteY12" fmla="*/ 1306275 h 4664364"/>
                <a:gd name="connsiteX13" fmla="*/ 921327 w 7021946"/>
                <a:gd name="connsiteY13" fmla="*/ 1443182 h 4664364"/>
                <a:gd name="connsiteX14" fmla="*/ 752028 w 7021946"/>
                <a:gd name="connsiteY14" fmla="*/ 718811 h 4664364"/>
                <a:gd name="connsiteX15" fmla="*/ 1951182 w 7021946"/>
                <a:gd name="connsiteY15" fmla="*/ 840510 h 4664364"/>
                <a:gd name="connsiteX16" fmla="*/ 1655618 w 7021946"/>
                <a:gd name="connsiteY16" fmla="*/ 1052946 h 4664364"/>
                <a:gd name="connsiteX17" fmla="*/ 2810164 w 7021946"/>
                <a:gd name="connsiteY17" fmla="*/ 2004291 h 4664364"/>
                <a:gd name="connsiteX18" fmla="*/ 2311400 w 7021946"/>
                <a:gd name="connsiteY18" fmla="*/ 646546 h 4664364"/>
                <a:gd name="connsiteX19" fmla="*/ 2034309 w 7021946"/>
                <a:gd name="connsiteY19" fmla="*/ 794328 h 4664364"/>
                <a:gd name="connsiteX20" fmla="*/ 2219036 w 7021946"/>
                <a:gd name="connsiteY20" fmla="*/ 0 h 4664364"/>
                <a:gd name="connsiteX21" fmla="*/ 2810164 w 7021946"/>
                <a:gd name="connsiteY21" fmla="*/ 498764 h 4664364"/>
                <a:gd name="connsiteX22" fmla="*/ 2597727 w 7021946"/>
                <a:gd name="connsiteY22" fmla="*/ 600364 h 4664364"/>
                <a:gd name="connsiteX23" fmla="*/ 3604491 w 7021946"/>
                <a:gd name="connsiteY23" fmla="*/ 1644073 h 4664364"/>
                <a:gd name="connsiteX24" fmla="*/ 7021946 w 7021946"/>
                <a:gd name="connsiteY24" fmla="*/ 2142837 h 4664364"/>
                <a:gd name="connsiteX0" fmla="*/ 7003473 w 7021946"/>
                <a:gd name="connsiteY0" fmla="*/ 4664364 h 4664364"/>
                <a:gd name="connsiteX1" fmla="*/ 6005946 w 7021946"/>
                <a:gd name="connsiteY1" fmla="*/ 4636655 h 4664364"/>
                <a:gd name="connsiteX2" fmla="*/ 1840346 w 7021946"/>
                <a:gd name="connsiteY2" fmla="*/ 2937164 h 4664364"/>
                <a:gd name="connsiteX3" fmla="*/ 505691 w 7021946"/>
                <a:gd name="connsiteY3" fmla="*/ 1812637 h 4664364"/>
                <a:gd name="connsiteX4" fmla="*/ 404091 w 7021946"/>
                <a:gd name="connsiteY4" fmla="*/ 2055091 h 4664364"/>
                <a:gd name="connsiteX5" fmla="*/ 0 w 7021946"/>
                <a:gd name="connsiteY5" fmla="*/ 1334655 h 4664364"/>
                <a:gd name="connsiteX6" fmla="*/ 787400 w 7021946"/>
                <a:gd name="connsiteY6" fmla="*/ 1473200 h 4664364"/>
                <a:gd name="connsiteX7" fmla="*/ 623455 w 7021946"/>
                <a:gd name="connsiteY7" fmla="*/ 1660237 h 4664364"/>
                <a:gd name="connsiteX8" fmla="*/ 2237509 w 7021946"/>
                <a:gd name="connsiteY8" fmla="*/ 2484582 h 4664364"/>
                <a:gd name="connsiteX9" fmla="*/ 1903968 w 7021946"/>
                <a:gd name="connsiteY9" fmla="*/ 1950782 h 4664364"/>
                <a:gd name="connsiteX10" fmla="*/ 1888643 w 7021946"/>
                <a:gd name="connsiteY10" fmla="*/ 1925240 h 4664364"/>
                <a:gd name="connsiteX11" fmla="*/ 1119909 w 7021946"/>
                <a:gd name="connsiteY11" fmla="*/ 1306946 h 4664364"/>
                <a:gd name="connsiteX12" fmla="*/ 1118980 w 7021946"/>
                <a:gd name="connsiteY12" fmla="*/ 1306275 h 4664364"/>
                <a:gd name="connsiteX13" fmla="*/ 921327 w 7021946"/>
                <a:gd name="connsiteY13" fmla="*/ 1443182 h 4664364"/>
                <a:gd name="connsiteX14" fmla="*/ 752028 w 7021946"/>
                <a:gd name="connsiteY14" fmla="*/ 718811 h 4664364"/>
                <a:gd name="connsiteX15" fmla="*/ 1951182 w 7021946"/>
                <a:gd name="connsiteY15" fmla="*/ 840510 h 4664364"/>
                <a:gd name="connsiteX16" fmla="*/ 1655618 w 7021946"/>
                <a:gd name="connsiteY16" fmla="*/ 1052946 h 4664364"/>
                <a:gd name="connsiteX17" fmla="*/ 2810164 w 7021946"/>
                <a:gd name="connsiteY17" fmla="*/ 2004291 h 4664364"/>
                <a:gd name="connsiteX18" fmla="*/ 2311400 w 7021946"/>
                <a:gd name="connsiteY18" fmla="*/ 646546 h 4664364"/>
                <a:gd name="connsiteX19" fmla="*/ 2034309 w 7021946"/>
                <a:gd name="connsiteY19" fmla="*/ 794328 h 4664364"/>
                <a:gd name="connsiteX20" fmla="*/ 2219036 w 7021946"/>
                <a:gd name="connsiteY20" fmla="*/ 0 h 4664364"/>
                <a:gd name="connsiteX21" fmla="*/ 2810164 w 7021946"/>
                <a:gd name="connsiteY21" fmla="*/ 498764 h 4664364"/>
                <a:gd name="connsiteX22" fmla="*/ 2597727 w 7021946"/>
                <a:gd name="connsiteY22" fmla="*/ 600364 h 4664364"/>
                <a:gd name="connsiteX23" fmla="*/ 3604491 w 7021946"/>
                <a:gd name="connsiteY23" fmla="*/ 1644073 h 4664364"/>
                <a:gd name="connsiteX24" fmla="*/ 7021946 w 7021946"/>
                <a:gd name="connsiteY24" fmla="*/ 2142837 h 4664364"/>
                <a:gd name="connsiteX0" fmla="*/ 7003473 w 7021946"/>
                <a:gd name="connsiteY0" fmla="*/ 4664364 h 4664364"/>
                <a:gd name="connsiteX1" fmla="*/ 6005946 w 7021946"/>
                <a:gd name="connsiteY1" fmla="*/ 4636655 h 4664364"/>
                <a:gd name="connsiteX2" fmla="*/ 1840346 w 7021946"/>
                <a:gd name="connsiteY2" fmla="*/ 2937164 h 4664364"/>
                <a:gd name="connsiteX3" fmla="*/ 505691 w 7021946"/>
                <a:gd name="connsiteY3" fmla="*/ 1812637 h 4664364"/>
                <a:gd name="connsiteX4" fmla="*/ 404091 w 7021946"/>
                <a:gd name="connsiteY4" fmla="*/ 2055091 h 4664364"/>
                <a:gd name="connsiteX5" fmla="*/ 0 w 7021946"/>
                <a:gd name="connsiteY5" fmla="*/ 1334655 h 4664364"/>
                <a:gd name="connsiteX6" fmla="*/ 787400 w 7021946"/>
                <a:gd name="connsiteY6" fmla="*/ 1473200 h 4664364"/>
                <a:gd name="connsiteX7" fmla="*/ 623455 w 7021946"/>
                <a:gd name="connsiteY7" fmla="*/ 1660237 h 4664364"/>
                <a:gd name="connsiteX8" fmla="*/ 2237509 w 7021946"/>
                <a:gd name="connsiteY8" fmla="*/ 2484582 h 4664364"/>
                <a:gd name="connsiteX9" fmla="*/ 1903968 w 7021946"/>
                <a:gd name="connsiteY9" fmla="*/ 1950782 h 4664364"/>
                <a:gd name="connsiteX10" fmla="*/ 1888643 w 7021946"/>
                <a:gd name="connsiteY10" fmla="*/ 1925240 h 4664364"/>
                <a:gd name="connsiteX11" fmla="*/ 1119909 w 7021946"/>
                <a:gd name="connsiteY11" fmla="*/ 1306946 h 4664364"/>
                <a:gd name="connsiteX12" fmla="*/ 1118980 w 7021946"/>
                <a:gd name="connsiteY12" fmla="*/ 1306275 h 4664364"/>
                <a:gd name="connsiteX13" fmla="*/ 921327 w 7021946"/>
                <a:gd name="connsiteY13" fmla="*/ 1443182 h 4664364"/>
                <a:gd name="connsiteX14" fmla="*/ 752028 w 7021946"/>
                <a:gd name="connsiteY14" fmla="*/ 718811 h 4664364"/>
                <a:gd name="connsiteX15" fmla="*/ 1951182 w 7021946"/>
                <a:gd name="connsiteY15" fmla="*/ 840510 h 4664364"/>
                <a:gd name="connsiteX16" fmla="*/ 1503218 w 7021946"/>
                <a:gd name="connsiteY16" fmla="*/ 1052946 h 4664364"/>
                <a:gd name="connsiteX17" fmla="*/ 2810164 w 7021946"/>
                <a:gd name="connsiteY17" fmla="*/ 2004291 h 4664364"/>
                <a:gd name="connsiteX18" fmla="*/ 2311400 w 7021946"/>
                <a:gd name="connsiteY18" fmla="*/ 646546 h 4664364"/>
                <a:gd name="connsiteX19" fmla="*/ 2034309 w 7021946"/>
                <a:gd name="connsiteY19" fmla="*/ 794328 h 4664364"/>
                <a:gd name="connsiteX20" fmla="*/ 2219036 w 7021946"/>
                <a:gd name="connsiteY20" fmla="*/ 0 h 4664364"/>
                <a:gd name="connsiteX21" fmla="*/ 2810164 w 7021946"/>
                <a:gd name="connsiteY21" fmla="*/ 498764 h 4664364"/>
                <a:gd name="connsiteX22" fmla="*/ 2597727 w 7021946"/>
                <a:gd name="connsiteY22" fmla="*/ 600364 h 4664364"/>
                <a:gd name="connsiteX23" fmla="*/ 3604491 w 7021946"/>
                <a:gd name="connsiteY23" fmla="*/ 1644073 h 4664364"/>
                <a:gd name="connsiteX24" fmla="*/ 7021946 w 7021946"/>
                <a:gd name="connsiteY24" fmla="*/ 2142837 h 4664364"/>
                <a:gd name="connsiteX0" fmla="*/ 7003473 w 7021946"/>
                <a:gd name="connsiteY0" fmla="*/ 4664364 h 4664364"/>
                <a:gd name="connsiteX1" fmla="*/ 6005946 w 7021946"/>
                <a:gd name="connsiteY1" fmla="*/ 4636655 h 4664364"/>
                <a:gd name="connsiteX2" fmla="*/ 1840346 w 7021946"/>
                <a:gd name="connsiteY2" fmla="*/ 2937164 h 4664364"/>
                <a:gd name="connsiteX3" fmla="*/ 505691 w 7021946"/>
                <a:gd name="connsiteY3" fmla="*/ 1812637 h 4664364"/>
                <a:gd name="connsiteX4" fmla="*/ 404091 w 7021946"/>
                <a:gd name="connsiteY4" fmla="*/ 2055091 h 4664364"/>
                <a:gd name="connsiteX5" fmla="*/ 0 w 7021946"/>
                <a:gd name="connsiteY5" fmla="*/ 1334655 h 4664364"/>
                <a:gd name="connsiteX6" fmla="*/ 787400 w 7021946"/>
                <a:gd name="connsiteY6" fmla="*/ 1473200 h 4664364"/>
                <a:gd name="connsiteX7" fmla="*/ 623455 w 7021946"/>
                <a:gd name="connsiteY7" fmla="*/ 1660237 h 4664364"/>
                <a:gd name="connsiteX8" fmla="*/ 2237509 w 7021946"/>
                <a:gd name="connsiteY8" fmla="*/ 2484582 h 4664364"/>
                <a:gd name="connsiteX9" fmla="*/ 1903968 w 7021946"/>
                <a:gd name="connsiteY9" fmla="*/ 1950782 h 4664364"/>
                <a:gd name="connsiteX10" fmla="*/ 1888643 w 7021946"/>
                <a:gd name="connsiteY10" fmla="*/ 1925240 h 4664364"/>
                <a:gd name="connsiteX11" fmla="*/ 1119909 w 7021946"/>
                <a:gd name="connsiteY11" fmla="*/ 1306946 h 4664364"/>
                <a:gd name="connsiteX12" fmla="*/ 1118980 w 7021946"/>
                <a:gd name="connsiteY12" fmla="*/ 1306275 h 4664364"/>
                <a:gd name="connsiteX13" fmla="*/ 921327 w 7021946"/>
                <a:gd name="connsiteY13" fmla="*/ 1443182 h 4664364"/>
                <a:gd name="connsiteX14" fmla="*/ 752028 w 7021946"/>
                <a:gd name="connsiteY14" fmla="*/ 718811 h 4664364"/>
                <a:gd name="connsiteX15" fmla="*/ 1951182 w 7021946"/>
                <a:gd name="connsiteY15" fmla="*/ 840510 h 4664364"/>
                <a:gd name="connsiteX16" fmla="*/ 1350818 w 7021946"/>
                <a:gd name="connsiteY16" fmla="*/ 1129146 h 4664364"/>
                <a:gd name="connsiteX17" fmla="*/ 2810164 w 7021946"/>
                <a:gd name="connsiteY17" fmla="*/ 2004291 h 4664364"/>
                <a:gd name="connsiteX18" fmla="*/ 2311400 w 7021946"/>
                <a:gd name="connsiteY18" fmla="*/ 646546 h 4664364"/>
                <a:gd name="connsiteX19" fmla="*/ 2034309 w 7021946"/>
                <a:gd name="connsiteY19" fmla="*/ 794328 h 4664364"/>
                <a:gd name="connsiteX20" fmla="*/ 2219036 w 7021946"/>
                <a:gd name="connsiteY20" fmla="*/ 0 h 4664364"/>
                <a:gd name="connsiteX21" fmla="*/ 2810164 w 7021946"/>
                <a:gd name="connsiteY21" fmla="*/ 498764 h 4664364"/>
                <a:gd name="connsiteX22" fmla="*/ 2597727 w 7021946"/>
                <a:gd name="connsiteY22" fmla="*/ 600364 h 4664364"/>
                <a:gd name="connsiteX23" fmla="*/ 3604491 w 7021946"/>
                <a:gd name="connsiteY23" fmla="*/ 1644073 h 4664364"/>
                <a:gd name="connsiteX24" fmla="*/ 7021946 w 7021946"/>
                <a:gd name="connsiteY24" fmla="*/ 2142837 h 4664364"/>
                <a:gd name="connsiteX0" fmla="*/ 7003473 w 7021946"/>
                <a:gd name="connsiteY0" fmla="*/ 4664364 h 4664364"/>
                <a:gd name="connsiteX1" fmla="*/ 6005946 w 7021946"/>
                <a:gd name="connsiteY1" fmla="*/ 4636655 h 4664364"/>
                <a:gd name="connsiteX2" fmla="*/ 1840346 w 7021946"/>
                <a:gd name="connsiteY2" fmla="*/ 2937164 h 4664364"/>
                <a:gd name="connsiteX3" fmla="*/ 505691 w 7021946"/>
                <a:gd name="connsiteY3" fmla="*/ 1812637 h 4664364"/>
                <a:gd name="connsiteX4" fmla="*/ 404091 w 7021946"/>
                <a:gd name="connsiteY4" fmla="*/ 2055091 h 4664364"/>
                <a:gd name="connsiteX5" fmla="*/ 0 w 7021946"/>
                <a:gd name="connsiteY5" fmla="*/ 1334655 h 4664364"/>
                <a:gd name="connsiteX6" fmla="*/ 787400 w 7021946"/>
                <a:gd name="connsiteY6" fmla="*/ 1473200 h 4664364"/>
                <a:gd name="connsiteX7" fmla="*/ 623455 w 7021946"/>
                <a:gd name="connsiteY7" fmla="*/ 1660237 h 4664364"/>
                <a:gd name="connsiteX8" fmla="*/ 2237509 w 7021946"/>
                <a:gd name="connsiteY8" fmla="*/ 2484582 h 4664364"/>
                <a:gd name="connsiteX9" fmla="*/ 1903968 w 7021946"/>
                <a:gd name="connsiteY9" fmla="*/ 1950782 h 4664364"/>
                <a:gd name="connsiteX10" fmla="*/ 1888643 w 7021946"/>
                <a:gd name="connsiteY10" fmla="*/ 1925240 h 4664364"/>
                <a:gd name="connsiteX11" fmla="*/ 1119909 w 7021946"/>
                <a:gd name="connsiteY11" fmla="*/ 1306946 h 4664364"/>
                <a:gd name="connsiteX12" fmla="*/ 1118980 w 7021946"/>
                <a:gd name="connsiteY12" fmla="*/ 1306275 h 4664364"/>
                <a:gd name="connsiteX13" fmla="*/ 921327 w 7021946"/>
                <a:gd name="connsiteY13" fmla="*/ 1443182 h 4664364"/>
                <a:gd name="connsiteX14" fmla="*/ 752028 w 7021946"/>
                <a:gd name="connsiteY14" fmla="*/ 718811 h 4664364"/>
                <a:gd name="connsiteX15" fmla="*/ 1570182 w 7021946"/>
                <a:gd name="connsiteY15" fmla="*/ 992910 h 4664364"/>
                <a:gd name="connsiteX16" fmla="*/ 1350818 w 7021946"/>
                <a:gd name="connsiteY16" fmla="*/ 1129146 h 4664364"/>
                <a:gd name="connsiteX17" fmla="*/ 2810164 w 7021946"/>
                <a:gd name="connsiteY17" fmla="*/ 2004291 h 4664364"/>
                <a:gd name="connsiteX18" fmla="*/ 2311400 w 7021946"/>
                <a:gd name="connsiteY18" fmla="*/ 646546 h 4664364"/>
                <a:gd name="connsiteX19" fmla="*/ 2034309 w 7021946"/>
                <a:gd name="connsiteY19" fmla="*/ 794328 h 4664364"/>
                <a:gd name="connsiteX20" fmla="*/ 2219036 w 7021946"/>
                <a:gd name="connsiteY20" fmla="*/ 0 h 4664364"/>
                <a:gd name="connsiteX21" fmla="*/ 2810164 w 7021946"/>
                <a:gd name="connsiteY21" fmla="*/ 498764 h 4664364"/>
                <a:gd name="connsiteX22" fmla="*/ 2597727 w 7021946"/>
                <a:gd name="connsiteY22" fmla="*/ 600364 h 4664364"/>
                <a:gd name="connsiteX23" fmla="*/ 3604491 w 7021946"/>
                <a:gd name="connsiteY23" fmla="*/ 1644073 h 4664364"/>
                <a:gd name="connsiteX24" fmla="*/ 7021946 w 7021946"/>
                <a:gd name="connsiteY24" fmla="*/ 2142837 h 4664364"/>
                <a:gd name="connsiteX0" fmla="*/ 7003473 w 7021946"/>
                <a:gd name="connsiteY0" fmla="*/ 4664364 h 4664364"/>
                <a:gd name="connsiteX1" fmla="*/ 6005946 w 7021946"/>
                <a:gd name="connsiteY1" fmla="*/ 4636655 h 4664364"/>
                <a:gd name="connsiteX2" fmla="*/ 1840346 w 7021946"/>
                <a:gd name="connsiteY2" fmla="*/ 2937164 h 4664364"/>
                <a:gd name="connsiteX3" fmla="*/ 505691 w 7021946"/>
                <a:gd name="connsiteY3" fmla="*/ 1812637 h 4664364"/>
                <a:gd name="connsiteX4" fmla="*/ 404091 w 7021946"/>
                <a:gd name="connsiteY4" fmla="*/ 2055091 h 4664364"/>
                <a:gd name="connsiteX5" fmla="*/ 0 w 7021946"/>
                <a:gd name="connsiteY5" fmla="*/ 1334655 h 4664364"/>
                <a:gd name="connsiteX6" fmla="*/ 787400 w 7021946"/>
                <a:gd name="connsiteY6" fmla="*/ 1473200 h 4664364"/>
                <a:gd name="connsiteX7" fmla="*/ 623455 w 7021946"/>
                <a:gd name="connsiteY7" fmla="*/ 1660237 h 4664364"/>
                <a:gd name="connsiteX8" fmla="*/ 2237509 w 7021946"/>
                <a:gd name="connsiteY8" fmla="*/ 2484582 h 4664364"/>
                <a:gd name="connsiteX9" fmla="*/ 1903968 w 7021946"/>
                <a:gd name="connsiteY9" fmla="*/ 1950782 h 4664364"/>
                <a:gd name="connsiteX10" fmla="*/ 1888643 w 7021946"/>
                <a:gd name="connsiteY10" fmla="*/ 1925240 h 4664364"/>
                <a:gd name="connsiteX11" fmla="*/ 1119909 w 7021946"/>
                <a:gd name="connsiteY11" fmla="*/ 1306946 h 4664364"/>
                <a:gd name="connsiteX12" fmla="*/ 1118980 w 7021946"/>
                <a:gd name="connsiteY12" fmla="*/ 1306275 h 4664364"/>
                <a:gd name="connsiteX13" fmla="*/ 921327 w 7021946"/>
                <a:gd name="connsiteY13" fmla="*/ 1443182 h 4664364"/>
                <a:gd name="connsiteX14" fmla="*/ 752028 w 7021946"/>
                <a:gd name="connsiteY14" fmla="*/ 718811 h 4664364"/>
                <a:gd name="connsiteX15" fmla="*/ 1570182 w 7021946"/>
                <a:gd name="connsiteY15" fmla="*/ 992910 h 4664364"/>
                <a:gd name="connsiteX16" fmla="*/ 1350818 w 7021946"/>
                <a:gd name="connsiteY16" fmla="*/ 1129146 h 4664364"/>
                <a:gd name="connsiteX17" fmla="*/ 2810164 w 7021946"/>
                <a:gd name="connsiteY17" fmla="*/ 2004291 h 4664364"/>
                <a:gd name="connsiteX18" fmla="*/ 2311400 w 7021946"/>
                <a:gd name="connsiteY18" fmla="*/ 646546 h 4664364"/>
                <a:gd name="connsiteX19" fmla="*/ 2034309 w 7021946"/>
                <a:gd name="connsiteY19" fmla="*/ 794328 h 4664364"/>
                <a:gd name="connsiteX20" fmla="*/ 2219036 w 7021946"/>
                <a:gd name="connsiteY20" fmla="*/ 0 h 4664364"/>
                <a:gd name="connsiteX21" fmla="*/ 2007466 w 7021946"/>
                <a:gd name="connsiteY21" fmla="*/ 156730 h 4664364"/>
                <a:gd name="connsiteX22" fmla="*/ 2810164 w 7021946"/>
                <a:gd name="connsiteY22" fmla="*/ 498764 h 4664364"/>
                <a:gd name="connsiteX23" fmla="*/ 2597727 w 7021946"/>
                <a:gd name="connsiteY23" fmla="*/ 600364 h 4664364"/>
                <a:gd name="connsiteX24" fmla="*/ 3604491 w 7021946"/>
                <a:gd name="connsiteY24" fmla="*/ 1644073 h 4664364"/>
                <a:gd name="connsiteX25" fmla="*/ 7021946 w 7021946"/>
                <a:gd name="connsiteY25" fmla="*/ 2142837 h 4664364"/>
                <a:gd name="connsiteX0" fmla="*/ 7003473 w 7021946"/>
                <a:gd name="connsiteY0" fmla="*/ 4664364 h 4664364"/>
                <a:gd name="connsiteX1" fmla="*/ 6005946 w 7021946"/>
                <a:gd name="connsiteY1" fmla="*/ 4636655 h 4664364"/>
                <a:gd name="connsiteX2" fmla="*/ 1840346 w 7021946"/>
                <a:gd name="connsiteY2" fmla="*/ 2937164 h 4664364"/>
                <a:gd name="connsiteX3" fmla="*/ 505691 w 7021946"/>
                <a:gd name="connsiteY3" fmla="*/ 1812637 h 4664364"/>
                <a:gd name="connsiteX4" fmla="*/ 404091 w 7021946"/>
                <a:gd name="connsiteY4" fmla="*/ 2055091 h 4664364"/>
                <a:gd name="connsiteX5" fmla="*/ 0 w 7021946"/>
                <a:gd name="connsiteY5" fmla="*/ 1334655 h 4664364"/>
                <a:gd name="connsiteX6" fmla="*/ 787400 w 7021946"/>
                <a:gd name="connsiteY6" fmla="*/ 1473200 h 4664364"/>
                <a:gd name="connsiteX7" fmla="*/ 623455 w 7021946"/>
                <a:gd name="connsiteY7" fmla="*/ 1660237 h 4664364"/>
                <a:gd name="connsiteX8" fmla="*/ 2237509 w 7021946"/>
                <a:gd name="connsiteY8" fmla="*/ 2484582 h 4664364"/>
                <a:gd name="connsiteX9" fmla="*/ 1903968 w 7021946"/>
                <a:gd name="connsiteY9" fmla="*/ 1950782 h 4664364"/>
                <a:gd name="connsiteX10" fmla="*/ 1888643 w 7021946"/>
                <a:gd name="connsiteY10" fmla="*/ 1925240 h 4664364"/>
                <a:gd name="connsiteX11" fmla="*/ 1119909 w 7021946"/>
                <a:gd name="connsiteY11" fmla="*/ 1306946 h 4664364"/>
                <a:gd name="connsiteX12" fmla="*/ 1118980 w 7021946"/>
                <a:gd name="connsiteY12" fmla="*/ 1306275 h 4664364"/>
                <a:gd name="connsiteX13" fmla="*/ 921327 w 7021946"/>
                <a:gd name="connsiteY13" fmla="*/ 1443182 h 4664364"/>
                <a:gd name="connsiteX14" fmla="*/ 752028 w 7021946"/>
                <a:gd name="connsiteY14" fmla="*/ 718811 h 4664364"/>
                <a:gd name="connsiteX15" fmla="*/ 1570182 w 7021946"/>
                <a:gd name="connsiteY15" fmla="*/ 992910 h 4664364"/>
                <a:gd name="connsiteX16" fmla="*/ 1350818 w 7021946"/>
                <a:gd name="connsiteY16" fmla="*/ 1129146 h 4664364"/>
                <a:gd name="connsiteX17" fmla="*/ 2810164 w 7021946"/>
                <a:gd name="connsiteY17" fmla="*/ 2004291 h 4664364"/>
                <a:gd name="connsiteX18" fmla="*/ 2311400 w 7021946"/>
                <a:gd name="connsiteY18" fmla="*/ 646546 h 4664364"/>
                <a:gd name="connsiteX19" fmla="*/ 2034309 w 7021946"/>
                <a:gd name="connsiteY19" fmla="*/ 794328 h 4664364"/>
                <a:gd name="connsiteX20" fmla="*/ 2219036 w 7021946"/>
                <a:gd name="connsiteY20" fmla="*/ 0 h 4664364"/>
                <a:gd name="connsiteX21" fmla="*/ 2007466 w 7021946"/>
                <a:gd name="connsiteY21" fmla="*/ 156730 h 4664364"/>
                <a:gd name="connsiteX22" fmla="*/ 2810164 w 7021946"/>
                <a:gd name="connsiteY22" fmla="*/ 498764 h 4664364"/>
                <a:gd name="connsiteX23" fmla="*/ 2597727 w 7021946"/>
                <a:gd name="connsiteY23" fmla="*/ 600364 h 4664364"/>
                <a:gd name="connsiteX24" fmla="*/ 3604491 w 7021946"/>
                <a:gd name="connsiteY24" fmla="*/ 1644073 h 4664364"/>
                <a:gd name="connsiteX25" fmla="*/ 7021946 w 7021946"/>
                <a:gd name="connsiteY25" fmla="*/ 2142837 h 4664364"/>
                <a:gd name="connsiteX0" fmla="*/ 7003473 w 7021946"/>
                <a:gd name="connsiteY0" fmla="*/ 4507634 h 4507634"/>
                <a:gd name="connsiteX1" fmla="*/ 6005946 w 7021946"/>
                <a:gd name="connsiteY1" fmla="*/ 4479925 h 4507634"/>
                <a:gd name="connsiteX2" fmla="*/ 1840346 w 7021946"/>
                <a:gd name="connsiteY2" fmla="*/ 2780434 h 4507634"/>
                <a:gd name="connsiteX3" fmla="*/ 505691 w 7021946"/>
                <a:gd name="connsiteY3" fmla="*/ 1655907 h 4507634"/>
                <a:gd name="connsiteX4" fmla="*/ 404091 w 7021946"/>
                <a:gd name="connsiteY4" fmla="*/ 1898361 h 4507634"/>
                <a:gd name="connsiteX5" fmla="*/ 0 w 7021946"/>
                <a:gd name="connsiteY5" fmla="*/ 1177925 h 4507634"/>
                <a:gd name="connsiteX6" fmla="*/ 787400 w 7021946"/>
                <a:gd name="connsiteY6" fmla="*/ 1316470 h 4507634"/>
                <a:gd name="connsiteX7" fmla="*/ 623455 w 7021946"/>
                <a:gd name="connsiteY7" fmla="*/ 1503507 h 4507634"/>
                <a:gd name="connsiteX8" fmla="*/ 2237509 w 7021946"/>
                <a:gd name="connsiteY8" fmla="*/ 2327852 h 4507634"/>
                <a:gd name="connsiteX9" fmla="*/ 1903968 w 7021946"/>
                <a:gd name="connsiteY9" fmla="*/ 1794052 h 4507634"/>
                <a:gd name="connsiteX10" fmla="*/ 1888643 w 7021946"/>
                <a:gd name="connsiteY10" fmla="*/ 1768510 h 4507634"/>
                <a:gd name="connsiteX11" fmla="*/ 1119909 w 7021946"/>
                <a:gd name="connsiteY11" fmla="*/ 1150216 h 4507634"/>
                <a:gd name="connsiteX12" fmla="*/ 1118980 w 7021946"/>
                <a:gd name="connsiteY12" fmla="*/ 1149545 h 4507634"/>
                <a:gd name="connsiteX13" fmla="*/ 921327 w 7021946"/>
                <a:gd name="connsiteY13" fmla="*/ 1286452 h 4507634"/>
                <a:gd name="connsiteX14" fmla="*/ 752028 w 7021946"/>
                <a:gd name="connsiteY14" fmla="*/ 562081 h 4507634"/>
                <a:gd name="connsiteX15" fmla="*/ 1570182 w 7021946"/>
                <a:gd name="connsiteY15" fmla="*/ 836180 h 4507634"/>
                <a:gd name="connsiteX16" fmla="*/ 1350818 w 7021946"/>
                <a:gd name="connsiteY16" fmla="*/ 972416 h 4507634"/>
                <a:gd name="connsiteX17" fmla="*/ 2810164 w 7021946"/>
                <a:gd name="connsiteY17" fmla="*/ 1847561 h 4507634"/>
                <a:gd name="connsiteX18" fmla="*/ 2311400 w 7021946"/>
                <a:gd name="connsiteY18" fmla="*/ 489816 h 4507634"/>
                <a:gd name="connsiteX19" fmla="*/ 2034309 w 7021946"/>
                <a:gd name="connsiteY19" fmla="*/ 637598 h 4507634"/>
                <a:gd name="connsiteX20" fmla="*/ 2007466 w 7021946"/>
                <a:gd name="connsiteY20" fmla="*/ 0 h 4507634"/>
                <a:gd name="connsiteX21" fmla="*/ 2810164 w 7021946"/>
                <a:gd name="connsiteY21" fmla="*/ 342034 h 4507634"/>
                <a:gd name="connsiteX22" fmla="*/ 2597727 w 7021946"/>
                <a:gd name="connsiteY22" fmla="*/ 443634 h 4507634"/>
                <a:gd name="connsiteX23" fmla="*/ 3604491 w 7021946"/>
                <a:gd name="connsiteY23" fmla="*/ 1487343 h 4507634"/>
                <a:gd name="connsiteX24" fmla="*/ 7021946 w 7021946"/>
                <a:gd name="connsiteY24" fmla="*/ 1986107 h 4507634"/>
                <a:gd name="connsiteX0" fmla="*/ 7003473 w 7021946"/>
                <a:gd name="connsiteY0" fmla="*/ 4507634 h 4507634"/>
                <a:gd name="connsiteX1" fmla="*/ 6005946 w 7021946"/>
                <a:gd name="connsiteY1" fmla="*/ 4479925 h 4507634"/>
                <a:gd name="connsiteX2" fmla="*/ 1840346 w 7021946"/>
                <a:gd name="connsiteY2" fmla="*/ 2780434 h 4507634"/>
                <a:gd name="connsiteX3" fmla="*/ 505691 w 7021946"/>
                <a:gd name="connsiteY3" fmla="*/ 1655907 h 4507634"/>
                <a:gd name="connsiteX4" fmla="*/ 404091 w 7021946"/>
                <a:gd name="connsiteY4" fmla="*/ 1898361 h 4507634"/>
                <a:gd name="connsiteX5" fmla="*/ 0 w 7021946"/>
                <a:gd name="connsiteY5" fmla="*/ 1177925 h 4507634"/>
                <a:gd name="connsiteX6" fmla="*/ 787400 w 7021946"/>
                <a:gd name="connsiteY6" fmla="*/ 1316470 h 4507634"/>
                <a:gd name="connsiteX7" fmla="*/ 623455 w 7021946"/>
                <a:gd name="connsiteY7" fmla="*/ 1503507 h 4507634"/>
                <a:gd name="connsiteX8" fmla="*/ 2237509 w 7021946"/>
                <a:gd name="connsiteY8" fmla="*/ 2327852 h 4507634"/>
                <a:gd name="connsiteX9" fmla="*/ 1903968 w 7021946"/>
                <a:gd name="connsiteY9" fmla="*/ 1794052 h 4507634"/>
                <a:gd name="connsiteX10" fmla="*/ 1888643 w 7021946"/>
                <a:gd name="connsiteY10" fmla="*/ 1768510 h 4507634"/>
                <a:gd name="connsiteX11" fmla="*/ 1119909 w 7021946"/>
                <a:gd name="connsiteY11" fmla="*/ 1150216 h 4507634"/>
                <a:gd name="connsiteX12" fmla="*/ 1118980 w 7021946"/>
                <a:gd name="connsiteY12" fmla="*/ 1149545 h 4507634"/>
                <a:gd name="connsiteX13" fmla="*/ 921327 w 7021946"/>
                <a:gd name="connsiteY13" fmla="*/ 1286452 h 4507634"/>
                <a:gd name="connsiteX14" fmla="*/ 752028 w 7021946"/>
                <a:gd name="connsiteY14" fmla="*/ 562081 h 4507634"/>
                <a:gd name="connsiteX15" fmla="*/ 1570182 w 7021946"/>
                <a:gd name="connsiteY15" fmla="*/ 836180 h 4507634"/>
                <a:gd name="connsiteX16" fmla="*/ 1350818 w 7021946"/>
                <a:gd name="connsiteY16" fmla="*/ 972416 h 4507634"/>
                <a:gd name="connsiteX17" fmla="*/ 2810164 w 7021946"/>
                <a:gd name="connsiteY17" fmla="*/ 1847561 h 4507634"/>
                <a:gd name="connsiteX18" fmla="*/ 2311400 w 7021946"/>
                <a:gd name="connsiteY18" fmla="*/ 489816 h 4507634"/>
                <a:gd name="connsiteX19" fmla="*/ 2034309 w 7021946"/>
                <a:gd name="connsiteY19" fmla="*/ 637598 h 4507634"/>
                <a:gd name="connsiteX20" fmla="*/ 2007466 w 7021946"/>
                <a:gd name="connsiteY20" fmla="*/ 0 h 4507634"/>
                <a:gd name="connsiteX21" fmla="*/ 2810164 w 7021946"/>
                <a:gd name="connsiteY21" fmla="*/ 342034 h 4507634"/>
                <a:gd name="connsiteX22" fmla="*/ 2636116 w 7021946"/>
                <a:gd name="connsiteY22" fmla="*/ 266700 h 4507634"/>
                <a:gd name="connsiteX23" fmla="*/ 2597727 w 7021946"/>
                <a:gd name="connsiteY23" fmla="*/ 443634 h 4507634"/>
                <a:gd name="connsiteX24" fmla="*/ 3604491 w 7021946"/>
                <a:gd name="connsiteY24" fmla="*/ 1487343 h 4507634"/>
                <a:gd name="connsiteX25" fmla="*/ 7021946 w 7021946"/>
                <a:gd name="connsiteY25" fmla="*/ 1986107 h 4507634"/>
                <a:gd name="connsiteX0" fmla="*/ 7003473 w 7021946"/>
                <a:gd name="connsiteY0" fmla="*/ 4507634 h 4507634"/>
                <a:gd name="connsiteX1" fmla="*/ 6005946 w 7021946"/>
                <a:gd name="connsiteY1" fmla="*/ 4479925 h 4507634"/>
                <a:gd name="connsiteX2" fmla="*/ 1840346 w 7021946"/>
                <a:gd name="connsiteY2" fmla="*/ 2780434 h 4507634"/>
                <a:gd name="connsiteX3" fmla="*/ 505691 w 7021946"/>
                <a:gd name="connsiteY3" fmla="*/ 1655907 h 4507634"/>
                <a:gd name="connsiteX4" fmla="*/ 404091 w 7021946"/>
                <a:gd name="connsiteY4" fmla="*/ 1898361 h 4507634"/>
                <a:gd name="connsiteX5" fmla="*/ 0 w 7021946"/>
                <a:gd name="connsiteY5" fmla="*/ 1177925 h 4507634"/>
                <a:gd name="connsiteX6" fmla="*/ 787400 w 7021946"/>
                <a:gd name="connsiteY6" fmla="*/ 1316470 h 4507634"/>
                <a:gd name="connsiteX7" fmla="*/ 623455 w 7021946"/>
                <a:gd name="connsiteY7" fmla="*/ 1503507 h 4507634"/>
                <a:gd name="connsiteX8" fmla="*/ 2237509 w 7021946"/>
                <a:gd name="connsiteY8" fmla="*/ 2327852 h 4507634"/>
                <a:gd name="connsiteX9" fmla="*/ 1903968 w 7021946"/>
                <a:gd name="connsiteY9" fmla="*/ 1794052 h 4507634"/>
                <a:gd name="connsiteX10" fmla="*/ 1888643 w 7021946"/>
                <a:gd name="connsiteY10" fmla="*/ 1768510 h 4507634"/>
                <a:gd name="connsiteX11" fmla="*/ 1119909 w 7021946"/>
                <a:gd name="connsiteY11" fmla="*/ 1150216 h 4507634"/>
                <a:gd name="connsiteX12" fmla="*/ 1118980 w 7021946"/>
                <a:gd name="connsiteY12" fmla="*/ 1149545 h 4507634"/>
                <a:gd name="connsiteX13" fmla="*/ 921327 w 7021946"/>
                <a:gd name="connsiteY13" fmla="*/ 1286452 h 4507634"/>
                <a:gd name="connsiteX14" fmla="*/ 752028 w 7021946"/>
                <a:gd name="connsiteY14" fmla="*/ 562081 h 4507634"/>
                <a:gd name="connsiteX15" fmla="*/ 1570182 w 7021946"/>
                <a:gd name="connsiteY15" fmla="*/ 836180 h 4507634"/>
                <a:gd name="connsiteX16" fmla="*/ 1350818 w 7021946"/>
                <a:gd name="connsiteY16" fmla="*/ 972416 h 4507634"/>
                <a:gd name="connsiteX17" fmla="*/ 2810164 w 7021946"/>
                <a:gd name="connsiteY17" fmla="*/ 1847561 h 4507634"/>
                <a:gd name="connsiteX18" fmla="*/ 2311400 w 7021946"/>
                <a:gd name="connsiteY18" fmla="*/ 489816 h 4507634"/>
                <a:gd name="connsiteX19" fmla="*/ 2034309 w 7021946"/>
                <a:gd name="connsiteY19" fmla="*/ 637598 h 4507634"/>
                <a:gd name="connsiteX20" fmla="*/ 2007466 w 7021946"/>
                <a:gd name="connsiteY20" fmla="*/ 0 h 4507634"/>
                <a:gd name="connsiteX21" fmla="*/ 2810164 w 7021946"/>
                <a:gd name="connsiteY21" fmla="*/ 342034 h 4507634"/>
                <a:gd name="connsiteX22" fmla="*/ 2798041 w 7021946"/>
                <a:gd name="connsiteY22" fmla="*/ 342900 h 4507634"/>
                <a:gd name="connsiteX23" fmla="*/ 2636116 w 7021946"/>
                <a:gd name="connsiteY23" fmla="*/ 266700 h 4507634"/>
                <a:gd name="connsiteX24" fmla="*/ 2597727 w 7021946"/>
                <a:gd name="connsiteY24" fmla="*/ 443634 h 4507634"/>
                <a:gd name="connsiteX25" fmla="*/ 3604491 w 7021946"/>
                <a:gd name="connsiteY25" fmla="*/ 1487343 h 4507634"/>
                <a:gd name="connsiteX26" fmla="*/ 7021946 w 7021946"/>
                <a:gd name="connsiteY26" fmla="*/ 1986107 h 4507634"/>
                <a:gd name="connsiteX0" fmla="*/ 7003473 w 7021946"/>
                <a:gd name="connsiteY0" fmla="*/ 4507634 h 4507634"/>
                <a:gd name="connsiteX1" fmla="*/ 6005946 w 7021946"/>
                <a:gd name="connsiteY1" fmla="*/ 4479925 h 4507634"/>
                <a:gd name="connsiteX2" fmla="*/ 1840346 w 7021946"/>
                <a:gd name="connsiteY2" fmla="*/ 2780434 h 4507634"/>
                <a:gd name="connsiteX3" fmla="*/ 505691 w 7021946"/>
                <a:gd name="connsiteY3" fmla="*/ 1655907 h 4507634"/>
                <a:gd name="connsiteX4" fmla="*/ 404091 w 7021946"/>
                <a:gd name="connsiteY4" fmla="*/ 1898361 h 4507634"/>
                <a:gd name="connsiteX5" fmla="*/ 0 w 7021946"/>
                <a:gd name="connsiteY5" fmla="*/ 1177925 h 4507634"/>
                <a:gd name="connsiteX6" fmla="*/ 787400 w 7021946"/>
                <a:gd name="connsiteY6" fmla="*/ 1316470 h 4507634"/>
                <a:gd name="connsiteX7" fmla="*/ 623455 w 7021946"/>
                <a:gd name="connsiteY7" fmla="*/ 1503507 h 4507634"/>
                <a:gd name="connsiteX8" fmla="*/ 2237509 w 7021946"/>
                <a:gd name="connsiteY8" fmla="*/ 2327852 h 4507634"/>
                <a:gd name="connsiteX9" fmla="*/ 1903968 w 7021946"/>
                <a:gd name="connsiteY9" fmla="*/ 1794052 h 4507634"/>
                <a:gd name="connsiteX10" fmla="*/ 1888643 w 7021946"/>
                <a:gd name="connsiteY10" fmla="*/ 1768510 h 4507634"/>
                <a:gd name="connsiteX11" fmla="*/ 1119909 w 7021946"/>
                <a:gd name="connsiteY11" fmla="*/ 1150216 h 4507634"/>
                <a:gd name="connsiteX12" fmla="*/ 1118980 w 7021946"/>
                <a:gd name="connsiteY12" fmla="*/ 1149545 h 4507634"/>
                <a:gd name="connsiteX13" fmla="*/ 921327 w 7021946"/>
                <a:gd name="connsiteY13" fmla="*/ 1286452 h 4507634"/>
                <a:gd name="connsiteX14" fmla="*/ 752028 w 7021946"/>
                <a:gd name="connsiteY14" fmla="*/ 562081 h 4507634"/>
                <a:gd name="connsiteX15" fmla="*/ 1570182 w 7021946"/>
                <a:gd name="connsiteY15" fmla="*/ 836180 h 4507634"/>
                <a:gd name="connsiteX16" fmla="*/ 1350818 w 7021946"/>
                <a:gd name="connsiteY16" fmla="*/ 972416 h 4507634"/>
                <a:gd name="connsiteX17" fmla="*/ 2810164 w 7021946"/>
                <a:gd name="connsiteY17" fmla="*/ 1847561 h 4507634"/>
                <a:gd name="connsiteX18" fmla="*/ 2311400 w 7021946"/>
                <a:gd name="connsiteY18" fmla="*/ 489816 h 4507634"/>
                <a:gd name="connsiteX19" fmla="*/ 2034309 w 7021946"/>
                <a:gd name="connsiteY19" fmla="*/ 637598 h 4507634"/>
                <a:gd name="connsiteX20" fmla="*/ 2007466 w 7021946"/>
                <a:gd name="connsiteY20" fmla="*/ 0 h 4507634"/>
                <a:gd name="connsiteX21" fmla="*/ 2810164 w 7021946"/>
                <a:gd name="connsiteY21" fmla="*/ 342034 h 4507634"/>
                <a:gd name="connsiteX22" fmla="*/ 2636116 w 7021946"/>
                <a:gd name="connsiteY22" fmla="*/ 266700 h 4507634"/>
                <a:gd name="connsiteX23" fmla="*/ 2597727 w 7021946"/>
                <a:gd name="connsiteY23" fmla="*/ 443634 h 4507634"/>
                <a:gd name="connsiteX24" fmla="*/ 3604491 w 7021946"/>
                <a:gd name="connsiteY24" fmla="*/ 1487343 h 4507634"/>
                <a:gd name="connsiteX25" fmla="*/ 7021946 w 7021946"/>
                <a:gd name="connsiteY25" fmla="*/ 1986107 h 4507634"/>
                <a:gd name="connsiteX0" fmla="*/ 7003473 w 7021946"/>
                <a:gd name="connsiteY0" fmla="*/ 4507634 h 4507634"/>
                <a:gd name="connsiteX1" fmla="*/ 6005946 w 7021946"/>
                <a:gd name="connsiteY1" fmla="*/ 4479925 h 4507634"/>
                <a:gd name="connsiteX2" fmla="*/ 1840346 w 7021946"/>
                <a:gd name="connsiteY2" fmla="*/ 2780434 h 4507634"/>
                <a:gd name="connsiteX3" fmla="*/ 505691 w 7021946"/>
                <a:gd name="connsiteY3" fmla="*/ 1655907 h 4507634"/>
                <a:gd name="connsiteX4" fmla="*/ 404091 w 7021946"/>
                <a:gd name="connsiteY4" fmla="*/ 1898361 h 4507634"/>
                <a:gd name="connsiteX5" fmla="*/ 0 w 7021946"/>
                <a:gd name="connsiteY5" fmla="*/ 1177925 h 4507634"/>
                <a:gd name="connsiteX6" fmla="*/ 787400 w 7021946"/>
                <a:gd name="connsiteY6" fmla="*/ 1316470 h 4507634"/>
                <a:gd name="connsiteX7" fmla="*/ 623455 w 7021946"/>
                <a:gd name="connsiteY7" fmla="*/ 1503507 h 4507634"/>
                <a:gd name="connsiteX8" fmla="*/ 2237509 w 7021946"/>
                <a:gd name="connsiteY8" fmla="*/ 2327852 h 4507634"/>
                <a:gd name="connsiteX9" fmla="*/ 1903968 w 7021946"/>
                <a:gd name="connsiteY9" fmla="*/ 1794052 h 4507634"/>
                <a:gd name="connsiteX10" fmla="*/ 1888643 w 7021946"/>
                <a:gd name="connsiteY10" fmla="*/ 1768510 h 4507634"/>
                <a:gd name="connsiteX11" fmla="*/ 1119909 w 7021946"/>
                <a:gd name="connsiteY11" fmla="*/ 1150216 h 4507634"/>
                <a:gd name="connsiteX12" fmla="*/ 1118980 w 7021946"/>
                <a:gd name="connsiteY12" fmla="*/ 1149545 h 4507634"/>
                <a:gd name="connsiteX13" fmla="*/ 921327 w 7021946"/>
                <a:gd name="connsiteY13" fmla="*/ 1286452 h 4507634"/>
                <a:gd name="connsiteX14" fmla="*/ 752028 w 7021946"/>
                <a:gd name="connsiteY14" fmla="*/ 562081 h 4507634"/>
                <a:gd name="connsiteX15" fmla="*/ 1570182 w 7021946"/>
                <a:gd name="connsiteY15" fmla="*/ 836180 h 4507634"/>
                <a:gd name="connsiteX16" fmla="*/ 1350818 w 7021946"/>
                <a:gd name="connsiteY16" fmla="*/ 972416 h 4507634"/>
                <a:gd name="connsiteX17" fmla="*/ 2810164 w 7021946"/>
                <a:gd name="connsiteY17" fmla="*/ 1847561 h 4507634"/>
                <a:gd name="connsiteX18" fmla="*/ 2311400 w 7021946"/>
                <a:gd name="connsiteY18" fmla="*/ 489816 h 4507634"/>
                <a:gd name="connsiteX19" fmla="*/ 2034309 w 7021946"/>
                <a:gd name="connsiteY19" fmla="*/ 637598 h 4507634"/>
                <a:gd name="connsiteX20" fmla="*/ 2007466 w 7021946"/>
                <a:gd name="connsiteY20" fmla="*/ 0 h 4507634"/>
                <a:gd name="connsiteX21" fmla="*/ 2810164 w 7021946"/>
                <a:gd name="connsiteY21" fmla="*/ 342034 h 4507634"/>
                <a:gd name="connsiteX22" fmla="*/ 2636116 w 7021946"/>
                <a:gd name="connsiteY22" fmla="*/ 266700 h 4507634"/>
                <a:gd name="connsiteX23" fmla="*/ 2597727 w 7021946"/>
                <a:gd name="connsiteY23" fmla="*/ 443634 h 4507634"/>
                <a:gd name="connsiteX24" fmla="*/ 3604491 w 7021946"/>
                <a:gd name="connsiteY24" fmla="*/ 1487343 h 4507634"/>
                <a:gd name="connsiteX25" fmla="*/ 7021946 w 7021946"/>
                <a:gd name="connsiteY25" fmla="*/ 1986107 h 4507634"/>
                <a:gd name="connsiteX0" fmla="*/ 7003473 w 7021946"/>
                <a:gd name="connsiteY0" fmla="*/ 4507634 h 4507634"/>
                <a:gd name="connsiteX1" fmla="*/ 6005946 w 7021946"/>
                <a:gd name="connsiteY1" fmla="*/ 4479925 h 4507634"/>
                <a:gd name="connsiteX2" fmla="*/ 1840346 w 7021946"/>
                <a:gd name="connsiteY2" fmla="*/ 2780434 h 4507634"/>
                <a:gd name="connsiteX3" fmla="*/ 505691 w 7021946"/>
                <a:gd name="connsiteY3" fmla="*/ 1655907 h 4507634"/>
                <a:gd name="connsiteX4" fmla="*/ 404091 w 7021946"/>
                <a:gd name="connsiteY4" fmla="*/ 1898361 h 4507634"/>
                <a:gd name="connsiteX5" fmla="*/ 0 w 7021946"/>
                <a:gd name="connsiteY5" fmla="*/ 1177925 h 4507634"/>
                <a:gd name="connsiteX6" fmla="*/ 787400 w 7021946"/>
                <a:gd name="connsiteY6" fmla="*/ 1316470 h 4507634"/>
                <a:gd name="connsiteX7" fmla="*/ 623455 w 7021946"/>
                <a:gd name="connsiteY7" fmla="*/ 1503507 h 4507634"/>
                <a:gd name="connsiteX8" fmla="*/ 2237509 w 7021946"/>
                <a:gd name="connsiteY8" fmla="*/ 2327852 h 4507634"/>
                <a:gd name="connsiteX9" fmla="*/ 1903968 w 7021946"/>
                <a:gd name="connsiteY9" fmla="*/ 1794052 h 4507634"/>
                <a:gd name="connsiteX10" fmla="*/ 1888643 w 7021946"/>
                <a:gd name="connsiteY10" fmla="*/ 1768510 h 4507634"/>
                <a:gd name="connsiteX11" fmla="*/ 1119909 w 7021946"/>
                <a:gd name="connsiteY11" fmla="*/ 1150216 h 4507634"/>
                <a:gd name="connsiteX12" fmla="*/ 1118980 w 7021946"/>
                <a:gd name="connsiteY12" fmla="*/ 1149545 h 4507634"/>
                <a:gd name="connsiteX13" fmla="*/ 921327 w 7021946"/>
                <a:gd name="connsiteY13" fmla="*/ 1286452 h 4507634"/>
                <a:gd name="connsiteX14" fmla="*/ 752028 w 7021946"/>
                <a:gd name="connsiteY14" fmla="*/ 562081 h 4507634"/>
                <a:gd name="connsiteX15" fmla="*/ 1570182 w 7021946"/>
                <a:gd name="connsiteY15" fmla="*/ 836180 h 4507634"/>
                <a:gd name="connsiteX16" fmla="*/ 1350818 w 7021946"/>
                <a:gd name="connsiteY16" fmla="*/ 972416 h 4507634"/>
                <a:gd name="connsiteX17" fmla="*/ 2810164 w 7021946"/>
                <a:gd name="connsiteY17" fmla="*/ 1847561 h 4507634"/>
                <a:gd name="connsiteX18" fmla="*/ 2311400 w 7021946"/>
                <a:gd name="connsiteY18" fmla="*/ 489816 h 4507634"/>
                <a:gd name="connsiteX19" fmla="*/ 2034309 w 7021946"/>
                <a:gd name="connsiteY19" fmla="*/ 637598 h 4507634"/>
                <a:gd name="connsiteX20" fmla="*/ 2007466 w 7021946"/>
                <a:gd name="connsiteY20" fmla="*/ 0 h 4507634"/>
                <a:gd name="connsiteX21" fmla="*/ 2636116 w 7021946"/>
                <a:gd name="connsiteY21" fmla="*/ 266700 h 4507634"/>
                <a:gd name="connsiteX22" fmla="*/ 2597727 w 7021946"/>
                <a:gd name="connsiteY22" fmla="*/ 443634 h 4507634"/>
                <a:gd name="connsiteX23" fmla="*/ 3604491 w 7021946"/>
                <a:gd name="connsiteY23" fmla="*/ 1487343 h 4507634"/>
                <a:gd name="connsiteX24" fmla="*/ 7021946 w 7021946"/>
                <a:gd name="connsiteY24" fmla="*/ 1986107 h 4507634"/>
                <a:gd name="connsiteX0" fmla="*/ 7003473 w 7021946"/>
                <a:gd name="connsiteY0" fmla="*/ 4507634 h 4507634"/>
                <a:gd name="connsiteX1" fmla="*/ 6005946 w 7021946"/>
                <a:gd name="connsiteY1" fmla="*/ 4479925 h 4507634"/>
                <a:gd name="connsiteX2" fmla="*/ 1840346 w 7021946"/>
                <a:gd name="connsiteY2" fmla="*/ 2780434 h 4507634"/>
                <a:gd name="connsiteX3" fmla="*/ 505691 w 7021946"/>
                <a:gd name="connsiteY3" fmla="*/ 1655907 h 4507634"/>
                <a:gd name="connsiteX4" fmla="*/ 404091 w 7021946"/>
                <a:gd name="connsiteY4" fmla="*/ 1898361 h 4507634"/>
                <a:gd name="connsiteX5" fmla="*/ 0 w 7021946"/>
                <a:gd name="connsiteY5" fmla="*/ 1177925 h 4507634"/>
                <a:gd name="connsiteX6" fmla="*/ 787400 w 7021946"/>
                <a:gd name="connsiteY6" fmla="*/ 1316470 h 4507634"/>
                <a:gd name="connsiteX7" fmla="*/ 623455 w 7021946"/>
                <a:gd name="connsiteY7" fmla="*/ 1503507 h 4507634"/>
                <a:gd name="connsiteX8" fmla="*/ 2237509 w 7021946"/>
                <a:gd name="connsiteY8" fmla="*/ 2327852 h 4507634"/>
                <a:gd name="connsiteX9" fmla="*/ 1903968 w 7021946"/>
                <a:gd name="connsiteY9" fmla="*/ 1794052 h 4507634"/>
                <a:gd name="connsiteX10" fmla="*/ 1888643 w 7021946"/>
                <a:gd name="connsiteY10" fmla="*/ 1768510 h 4507634"/>
                <a:gd name="connsiteX11" fmla="*/ 1119909 w 7021946"/>
                <a:gd name="connsiteY11" fmla="*/ 1150216 h 4507634"/>
                <a:gd name="connsiteX12" fmla="*/ 1118980 w 7021946"/>
                <a:gd name="connsiteY12" fmla="*/ 1149545 h 4507634"/>
                <a:gd name="connsiteX13" fmla="*/ 921327 w 7021946"/>
                <a:gd name="connsiteY13" fmla="*/ 1286452 h 4507634"/>
                <a:gd name="connsiteX14" fmla="*/ 752028 w 7021946"/>
                <a:gd name="connsiteY14" fmla="*/ 562081 h 4507634"/>
                <a:gd name="connsiteX15" fmla="*/ 1570182 w 7021946"/>
                <a:gd name="connsiteY15" fmla="*/ 836180 h 4507634"/>
                <a:gd name="connsiteX16" fmla="*/ 1350818 w 7021946"/>
                <a:gd name="connsiteY16" fmla="*/ 972416 h 4507634"/>
                <a:gd name="connsiteX17" fmla="*/ 2810164 w 7021946"/>
                <a:gd name="connsiteY17" fmla="*/ 1847561 h 4507634"/>
                <a:gd name="connsiteX18" fmla="*/ 2159000 w 7021946"/>
                <a:gd name="connsiteY18" fmla="*/ 489816 h 4507634"/>
                <a:gd name="connsiteX19" fmla="*/ 2034309 w 7021946"/>
                <a:gd name="connsiteY19" fmla="*/ 637598 h 4507634"/>
                <a:gd name="connsiteX20" fmla="*/ 2007466 w 7021946"/>
                <a:gd name="connsiteY20" fmla="*/ 0 h 4507634"/>
                <a:gd name="connsiteX21" fmla="*/ 2636116 w 7021946"/>
                <a:gd name="connsiteY21" fmla="*/ 266700 h 4507634"/>
                <a:gd name="connsiteX22" fmla="*/ 2597727 w 7021946"/>
                <a:gd name="connsiteY22" fmla="*/ 443634 h 4507634"/>
                <a:gd name="connsiteX23" fmla="*/ 3604491 w 7021946"/>
                <a:gd name="connsiteY23" fmla="*/ 1487343 h 4507634"/>
                <a:gd name="connsiteX24" fmla="*/ 7021946 w 7021946"/>
                <a:gd name="connsiteY24" fmla="*/ 1986107 h 4507634"/>
                <a:gd name="connsiteX0" fmla="*/ 7003473 w 7021946"/>
                <a:gd name="connsiteY0" fmla="*/ 4507634 h 4507634"/>
                <a:gd name="connsiteX1" fmla="*/ 6005946 w 7021946"/>
                <a:gd name="connsiteY1" fmla="*/ 4479925 h 4507634"/>
                <a:gd name="connsiteX2" fmla="*/ 1840346 w 7021946"/>
                <a:gd name="connsiteY2" fmla="*/ 2780434 h 4507634"/>
                <a:gd name="connsiteX3" fmla="*/ 505691 w 7021946"/>
                <a:gd name="connsiteY3" fmla="*/ 1655907 h 4507634"/>
                <a:gd name="connsiteX4" fmla="*/ 404091 w 7021946"/>
                <a:gd name="connsiteY4" fmla="*/ 1898361 h 4507634"/>
                <a:gd name="connsiteX5" fmla="*/ 0 w 7021946"/>
                <a:gd name="connsiteY5" fmla="*/ 1177925 h 4507634"/>
                <a:gd name="connsiteX6" fmla="*/ 787400 w 7021946"/>
                <a:gd name="connsiteY6" fmla="*/ 1316470 h 4507634"/>
                <a:gd name="connsiteX7" fmla="*/ 623455 w 7021946"/>
                <a:gd name="connsiteY7" fmla="*/ 1503507 h 4507634"/>
                <a:gd name="connsiteX8" fmla="*/ 2237509 w 7021946"/>
                <a:gd name="connsiteY8" fmla="*/ 2327852 h 4507634"/>
                <a:gd name="connsiteX9" fmla="*/ 1903968 w 7021946"/>
                <a:gd name="connsiteY9" fmla="*/ 1794052 h 4507634"/>
                <a:gd name="connsiteX10" fmla="*/ 1888643 w 7021946"/>
                <a:gd name="connsiteY10" fmla="*/ 1768510 h 4507634"/>
                <a:gd name="connsiteX11" fmla="*/ 1119909 w 7021946"/>
                <a:gd name="connsiteY11" fmla="*/ 1150216 h 4507634"/>
                <a:gd name="connsiteX12" fmla="*/ 1118980 w 7021946"/>
                <a:gd name="connsiteY12" fmla="*/ 1149545 h 4507634"/>
                <a:gd name="connsiteX13" fmla="*/ 921327 w 7021946"/>
                <a:gd name="connsiteY13" fmla="*/ 1286452 h 4507634"/>
                <a:gd name="connsiteX14" fmla="*/ 752028 w 7021946"/>
                <a:gd name="connsiteY14" fmla="*/ 562081 h 4507634"/>
                <a:gd name="connsiteX15" fmla="*/ 1570182 w 7021946"/>
                <a:gd name="connsiteY15" fmla="*/ 836180 h 4507634"/>
                <a:gd name="connsiteX16" fmla="*/ 1350818 w 7021946"/>
                <a:gd name="connsiteY16" fmla="*/ 972416 h 4507634"/>
                <a:gd name="connsiteX17" fmla="*/ 2810164 w 7021946"/>
                <a:gd name="connsiteY17" fmla="*/ 1847561 h 4507634"/>
                <a:gd name="connsiteX18" fmla="*/ 2159000 w 7021946"/>
                <a:gd name="connsiteY18" fmla="*/ 489816 h 4507634"/>
                <a:gd name="connsiteX19" fmla="*/ 2034309 w 7021946"/>
                <a:gd name="connsiteY19" fmla="*/ 637598 h 4507634"/>
                <a:gd name="connsiteX20" fmla="*/ 2007466 w 7021946"/>
                <a:gd name="connsiteY20" fmla="*/ 0 h 4507634"/>
                <a:gd name="connsiteX21" fmla="*/ 2636116 w 7021946"/>
                <a:gd name="connsiteY21" fmla="*/ 266700 h 4507634"/>
                <a:gd name="connsiteX22" fmla="*/ 2597727 w 7021946"/>
                <a:gd name="connsiteY22" fmla="*/ 443634 h 4507634"/>
                <a:gd name="connsiteX23" fmla="*/ 3604491 w 7021946"/>
                <a:gd name="connsiteY23" fmla="*/ 1487343 h 4507634"/>
                <a:gd name="connsiteX24" fmla="*/ 7021946 w 7021946"/>
                <a:gd name="connsiteY24" fmla="*/ 1986107 h 4507634"/>
                <a:gd name="connsiteX0" fmla="*/ 7003473 w 7021946"/>
                <a:gd name="connsiteY0" fmla="*/ 4507634 h 4507634"/>
                <a:gd name="connsiteX1" fmla="*/ 6005946 w 7021946"/>
                <a:gd name="connsiteY1" fmla="*/ 4479925 h 4507634"/>
                <a:gd name="connsiteX2" fmla="*/ 1840346 w 7021946"/>
                <a:gd name="connsiteY2" fmla="*/ 2780434 h 4507634"/>
                <a:gd name="connsiteX3" fmla="*/ 505691 w 7021946"/>
                <a:gd name="connsiteY3" fmla="*/ 1655907 h 4507634"/>
                <a:gd name="connsiteX4" fmla="*/ 404091 w 7021946"/>
                <a:gd name="connsiteY4" fmla="*/ 1898361 h 4507634"/>
                <a:gd name="connsiteX5" fmla="*/ 0 w 7021946"/>
                <a:gd name="connsiteY5" fmla="*/ 1177925 h 4507634"/>
                <a:gd name="connsiteX6" fmla="*/ 787400 w 7021946"/>
                <a:gd name="connsiteY6" fmla="*/ 1316470 h 4507634"/>
                <a:gd name="connsiteX7" fmla="*/ 623455 w 7021946"/>
                <a:gd name="connsiteY7" fmla="*/ 1503507 h 4507634"/>
                <a:gd name="connsiteX8" fmla="*/ 2237509 w 7021946"/>
                <a:gd name="connsiteY8" fmla="*/ 2327852 h 4507634"/>
                <a:gd name="connsiteX9" fmla="*/ 1903968 w 7021946"/>
                <a:gd name="connsiteY9" fmla="*/ 1794052 h 4507634"/>
                <a:gd name="connsiteX10" fmla="*/ 1888643 w 7021946"/>
                <a:gd name="connsiteY10" fmla="*/ 1768510 h 4507634"/>
                <a:gd name="connsiteX11" fmla="*/ 1119909 w 7021946"/>
                <a:gd name="connsiteY11" fmla="*/ 1150216 h 4507634"/>
                <a:gd name="connsiteX12" fmla="*/ 1118980 w 7021946"/>
                <a:gd name="connsiteY12" fmla="*/ 1149545 h 4507634"/>
                <a:gd name="connsiteX13" fmla="*/ 921327 w 7021946"/>
                <a:gd name="connsiteY13" fmla="*/ 1286452 h 4507634"/>
                <a:gd name="connsiteX14" fmla="*/ 752028 w 7021946"/>
                <a:gd name="connsiteY14" fmla="*/ 562081 h 4507634"/>
                <a:gd name="connsiteX15" fmla="*/ 1570182 w 7021946"/>
                <a:gd name="connsiteY15" fmla="*/ 836180 h 4507634"/>
                <a:gd name="connsiteX16" fmla="*/ 1350818 w 7021946"/>
                <a:gd name="connsiteY16" fmla="*/ 972416 h 4507634"/>
                <a:gd name="connsiteX17" fmla="*/ 2810164 w 7021946"/>
                <a:gd name="connsiteY17" fmla="*/ 1847561 h 4507634"/>
                <a:gd name="connsiteX18" fmla="*/ 2159000 w 7021946"/>
                <a:gd name="connsiteY18" fmla="*/ 489816 h 4507634"/>
                <a:gd name="connsiteX19" fmla="*/ 2034309 w 7021946"/>
                <a:gd name="connsiteY19" fmla="*/ 637598 h 4507634"/>
                <a:gd name="connsiteX20" fmla="*/ 2007466 w 7021946"/>
                <a:gd name="connsiteY20" fmla="*/ 0 h 4507634"/>
                <a:gd name="connsiteX21" fmla="*/ 2636116 w 7021946"/>
                <a:gd name="connsiteY21" fmla="*/ 266700 h 4507634"/>
                <a:gd name="connsiteX22" fmla="*/ 2445327 w 7021946"/>
                <a:gd name="connsiteY22" fmla="*/ 443634 h 4507634"/>
                <a:gd name="connsiteX23" fmla="*/ 3604491 w 7021946"/>
                <a:gd name="connsiteY23" fmla="*/ 1487343 h 4507634"/>
                <a:gd name="connsiteX24" fmla="*/ 7021946 w 7021946"/>
                <a:gd name="connsiteY24" fmla="*/ 1986107 h 4507634"/>
                <a:gd name="connsiteX0" fmla="*/ 7003473 w 7021946"/>
                <a:gd name="connsiteY0" fmla="*/ 4507634 h 4507634"/>
                <a:gd name="connsiteX1" fmla="*/ 6005946 w 7021946"/>
                <a:gd name="connsiteY1" fmla="*/ 4479925 h 4507634"/>
                <a:gd name="connsiteX2" fmla="*/ 1840346 w 7021946"/>
                <a:gd name="connsiteY2" fmla="*/ 2780434 h 4507634"/>
                <a:gd name="connsiteX3" fmla="*/ 505691 w 7021946"/>
                <a:gd name="connsiteY3" fmla="*/ 1655907 h 4507634"/>
                <a:gd name="connsiteX4" fmla="*/ 404091 w 7021946"/>
                <a:gd name="connsiteY4" fmla="*/ 1898361 h 4507634"/>
                <a:gd name="connsiteX5" fmla="*/ 0 w 7021946"/>
                <a:gd name="connsiteY5" fmla="*/ 1177925 h 4507634"/>
                <a:gd name="connsiteX6" fmla="*/ 787400 w 7021946"/>
                <a:gd name="connsiteY6" fmla="*/ 1316470 h 4507634"/>
                <a:gd name="connsiteX7" fmla="*/ 623455 w 7021946"/>
                <a:gd name="connsiteY7" fmla="*/ 1503507 h 4507634"/>
                <a:gd name="connsiteX8" fmla="*/ 2237509 w 7021946"/>
                <a:gd name="connsiteY8" fmla="*/ 2327852 h 4507634"/>
                <a:gd name="connsiteX9" fmla="*/ 1903968 w 7021946"/>
                <a:gd name="connsiteY9" fmla="*/ 1794052 h 4507634"/>
                <a:gd name="connsiteX10" fmla="*/ 1888643 w 7021946"/>
                <a:gd name="connsiteY10" fmla="*/ 1768510 h 4507634"/>
                <a:gd name="connsiteX11" fmla="*/ 1119909 w 7021946"/>
                <a:gd name="connsiteY11" fmla="*/ 1150216 h 4507634"/>
                <a:gd name="connsiteX12" fmla="*/ 1118980 w 7021946"/>
                <a:gd name="connsiteY12" fmla="*/ 1149545 h 4507634"/>
                <a:gd name="connsiteX13" fmla="*/ 921327 w 7021946"/>
                <a:gd name="connsiteY13" fmla="*/ 1286452 h 4507634"/>
                <a:gd name="connsiteX14" fmla="*/ 752028 w 7021946"/>
                <a:gd name="connsiteY14" fmla="*/ 562081 h 4507634"/>
                <a:gd name="connsiteX15" fmla="*/ 1570182 w 7021946"/>
                <a:gd name="connsiteY15" fmla="*/ 836180 h 4507634"/>
                <a:gd name="connsiteX16" fmla="*/ 1350818 w 7021946"/>
                <a:gd name="connsiteY16" fmla="*/ 972416 h 4507634"/>
                <a:gd name="connsiteX17" fmla="*/ 2810164 w 7021946"/>
                <a:gd name="connsiteY17" fmla="*/ 1847561 h 4507634"/>
                <a:gd name="connsiteX18" fmla="*/ 2159000 w 7021946"/>
                <a:gd name="connsiteY18" fmla="*/ 489816 h 4507634"/>
                <a:gd name="connsiteX19" fmla="*/ 2034309 w 7021946"/>
                <a:gd name="connsiteY19" fmla="*/ 637598 h 4507634"/>
                <a:gd name="connsiteX20" fmla="*/ 2007466 w 7021946"/>
                <a:gd name="connsiteY20" fmla="*/ 0 h 4507634"/>
                <a:gd name="connsiteX21" fmla="*/ 2636116 w 7021946"/>
                <a:gd name="connsiteY21" fmla="*/ 266700 h 4507634"/>
                <a:gd name="connsiteX22" fmla="*/ 2445327 w 7021946"/>
                <a:gd name="connsiteY22" fmla="*/ 443634 h 4507634"/>
                <a:gd name="connsiteX23" fmla="*/ 3604491 w 7021946"/>
                <a:gd name="connsiteY23" fmla="*/ 1487343 h 4507634"/>
                <a:gd name="connsiteX24" fmla="*/ 7021946 w 7021946"/>
                <a:gd name="connsiteY24" fmla="*/ 1986107 h 4507634"/>
                <a:gd name="connsiteX0" fmla="*/ 7003473 w 7021946"/>
                <a:gd name="connsiteY0" fmla="*/ 4507634 h 4507634"/>
                <a:gd name="connsiteX1" fmla="*/ 6005946 w 7021946"/>
                <a:gd name="connsiteY1" fmla="*/ 4479925 h 4507634"/>
                <a:gd name="connsiteX2" fmla="*/ 1840346 w 7021946"/>
                <a:gd name="connsiteY2" fmla="*/ 2780434 h 4507634"/>
                <a:gd name="connsiteX3" fmla="*/ 505691 w 7021946"/>
                <a:gd name="connsiteY3" fmla="*/ 1655907 h 4507634"/>
                <a:gd name="connsiteX4" fmla="*/ 404091 w 7021946"/>
                <a:gd name="connsiteY4" fmla="*/ 1898361 h 4507634"/>
                <a:gd name="connsiteX5" fmla="*/ 0 w 7021946"/>
                <a:gd name="connsiteY5" fmla="*/ 1177925 h 4507634"/>
                <a:gd name="connsiteX6" fmla="*/ 787400 w 7021946"/>
                <a:gd name="connsiteY6" fmla="*/ 1316470 h 4507634"/>
                <a:gd name="connsiteX7" fmla="*/ 623455 w 7021946"/>
                <a:gd name="connsiteY7" fmla="*/ 1503507 h 4507634"/>
                <a:gd name="connsiteX8" fmla="*/ 2237509 w 7021946"/>
                <a:gd name="connsiteY8" fmla="*/ 2327852 h 4507634"/>
                <a:gd name="connsiteX9" fmla="*/ 1903968 w 7021946"/>
                <a:gd name="connsiteY9" fmla="*/ 1794052 h 4507634"/>
                <a:gd name="connsiteX10" fmla="*/ 1888643 w 7021946"/>
                <a:gd name="connsiteY10" fmla="*/ 1768510 h 4507634"/>
                <a:gd name="connsiteX11" fmla="*/ 1119909 w 7021946"/>
                <a:gd name="connsiteY11" fmla="*/ 1150216 h 4507634"/>
                <a:gd name="connsiteX12" fmla="*/ 1118980 w 7021946"/>
                <a:gd name="connsiteY12" fmla="*/ 1149545 h 4507634"/>
                <a:gd name="connsiteX13" fmla="*/ 921327 w 7021946"/>
                <a:gd name="connsiteY13" fmla="*/ 1286452 h 4507634"/>
                <a:gd name="connsiteX14" fmla="*/ 752028 w 7021946"/>
                <a:gd name="connsiteY14" fmla="*/ 562081 h 4507634"/>
                <a:gd name="connsiteX15" fmla="*/ 1570182 w 7021946"/>
                <a:gd name="connsiteY15" fmla="*/ 836180 h 4507634"/>
                <a:gd name="connsiteX16" fmla="*/ 1350818 w 7021946"/>
                <a:gd name="connsiteY16" fmla="*/ 972416 h 4507634"/>
                <a:gd name="connsiteX17" fmla="*/ 2810164 w 7021946"/>
                <a:gd name="connsiteY17" fmla="*/ 1847561 h 4507634"/>
                <a:gd name="connsiteX18" fmla="*/ 2197966 w 7021946"/>
                <a:gd name="connsiteY18" fmla="*/ 733425 h 4507634"/>
                <a:gd name="connsiteX19" fmla="*/ 2159000 w 7021946"/>
                <a:gd name="connsiteY19" fmla="*/ 489816 h 4507634"/>
                <a:gd name="connsiteX20" fmla="*/ 2034309 w 7021946"/>
                <a:gd name="connsiteY20" fmla="*/ 637598 h 4507634"/>
                <a:gd name="connsiteX21" fmla="*/ 2007466 w 7021946"/>
                <a:gd name="connsiteY21" fmla="*/ 0 h 4507634"/>
                <a:gd name="connsiteX22" fmla="*/ 2636116 w 7021946"/>
                <a:gd name="connsiteY22" fmla="*/ 266700 h 4507634"/>
                <a:gd name="connsiteX23" fmla="*/ 2445327 w 7021946"/>
                <a:gd name="connsiteY23" fmla="*/ 443634 h 4507634"/>
                <a:gd name="connsiteX24" fmla="*/ 3604491 w 7021946"/>
                <a:gd name="connsiteY24" fmla="*/ 1487343 h 4507634"/>
                <a:gd name="connsiteX25" fmla="*/ 7021946 w 7021946"/>
                <a:gd name="connsiteY25" fmla="*/ 1986107 h 4507634"/>
                <a:gd name="connsiteX0" fmla="*/ 7003473 w 7021946"/>
                <a:gd name="connsiteY0" fmla="*/ 4507634 h 4507634"/>
                <a:gd name="connsiteX1" fmla="*/ 6005946 w 7021946"/>
                <a:gd name="connsiteY1" fmla="*/ 4479925 h 4507634"/>
                <a:gd name="connsiteX2" fmla="*/ 1840346 w 7021946"/>
                <a:gd name="connsiteY2" fmla="*/ 2780434 h 4507634"/>
                <a:gd name="connsiteX3" fmla="*/ 505691 w 7021946"/>
                <a:gd name="connsiteY3" fmla="*/ 1655907 h 4507634"/>
                <a:gd name="connsiteX4" fmla="*/ 404091 w 7021946"/>
                <a:gd name="connsiteY4" fmla="*/ 1898361 h 4507634"/>
                <a:gd name="connsiteX5" fmla="*/ 0 w 7021946"/>
                <a:gd name="connsiteY5" fmla="*/ 1177925 h 4507634"/>
                <a:gd name="connsiteX6" fmla="*/ 787400 w 7021946"/>
                <a:gd name="connsiteY6" fmla="*/ 1316470 h 4507634"/>
                <a:gd name="connsiteX7" fmla="*/ 623455 w 7021946"/>
                <a:gd name="connsiteY7" fmla="*/ 1503507 h 4507634"/>
                <a:gd name="connsiteX8" fmla="*/ 2237509 w 7021946"/>
                <a:gd name="connsiteY8" fmla="*/ 2327852 h 4507634"/>
                <a:gd name="connsiteX9" fmla="*/ 1903968 w 7021946"/>
                <a:gd name="connsiteY9" fmla="*/ 1794052 h 4507634"/>
                <a:gd name="connsiteX10" fmla="*/ 1888643 w 7021946"/>
                <a:gd name="connsiteY10" fmla="*/ 1768510 h 4507634"/>
                <a:gd name="connsiteX11" fmla="*/ 1119909 w 7021946"/>
                <a:gd name="connsiteY11" fmla="*/ 1150216 h 4507634"/>
                <a:gd name="connsiteX12" fmla="*/ 1118980 w 7021946"/>
                <a:gd name="connsiteY12" fmla="*/ 1149545 h 4507634"/>
                <a:gd name="connsiteX13" fmla="*/ 921327 w 7021946"/>
                <a:gd name="connsiteY13" fmla="*/ 1286452 h 4507634"/>
                <a:gd name="connsiteX14" fmla="*/ 752028 w 7021946"/>
                <a:gd name="connsiteY14" fmla="*/ 562081 h 4507634"/>
                <a:gd name="connsiteX15" fmla="*/ 1570182 w 7021946"/>
                <a:gd name="connsiteY15" fmla="*/ 836180 h 4507634"/>
                <a:gd name="connsiteX16" fmla="*/ 1350818 w 7021946"/>
                <a:gd name="connsiteY16" fmla="*/ 972416 h 4507634"/>
                <a:gd name="connsiteX17" fmla="*/ 2810164 w 7021946"/>
                <a:gd name="connsiteY17" fmla="*/ 1847561 h 4507634"/>
                <a:gd name="connsiteX18" fmla="*/ 2197966 w 7021946"/>
                <a:gd name="connsiteY18" fmla="*/ 733425 h 4507634"/>
                <a:gd name="connsiteX19" fmla="*/ 2159000 w 7021946"/>
                <a:gd name="connsiteY19" fmla="*/ 489816 h 4507634"/>
                <a:gd name="connsiteX20" fmla="*/ 2034309 w 7021946"/>
                <a:gd name="connsiteY20" fmla="*/ 637598 h 4507634"/>
                <a:gd name="connsiteX21" fmla="*/ 2007466 w 7021946"/>
                <a:gd name="connsiteY21" fmla="*/ 0 h 4507634"/>
                <a:gd name="connsiteX22" fmla="*/ 2636116 w 7021946"/>
                <a:gd name="connsiteY22" fmla="*/ 266700 h 4507634"/>
                <a:gd name="connsiteX23" fmla="*/ 2369127 w 7021946"/>
                <a:gd name="connsiteY23" fmla="*/ 367434 h 4507634"/>
                <a:gd name="connsiteX24" fmla="*/ 3604491 w 7021946"/>
                <a:gd name="connsiteY24" fmla="*/ 1487343 h 4507634"/>
                <a:gd name="connsiteX25" fmla="*/ 7021946 w 7021946"/>
                <a:gd name="connsiteY25" fmla="*/ 1986107 h 4507634"/>
                <a:gd name="connsiteX0" fmla="*/ 7003473 w 7021946"/>
                <a:gd name="connsiteY0" fmla="*/ 4507634 h 4507634"/>
                <a:gd name="connsiteX1" fmla="*/ 6005946 w 7021946"/>
                <a:gd name="connsiteY1" fmla="*/ 4479925 h 4507634"/>
                <a:gd name="connsiteX2" fmla="*/ 1840346 w 7021946"/>
                <a:gd name="connsiteY2" fmla="*/ 2780434 h 4507634"/>
                <a:gd name="connsiteX3" fmla="*/ 505691 w 7021946"/>
                <a:gd name="connsiteY3" fmla="*/ 1655907 h 4507634"/>
                <a:gd name="connsiteX4" fmla="*/ 404091 w 7021946"/>
                <a:gd name="connsiteY4" fmla="*/ 1898361 h 4507634"/>
                <a:gd name="connsiteX5" fmla="*/ 0 w 7021946"/>
                <a:gd name="connsiteY5" fmla="*/ 1177925 h 4507634"/>
                <a:gd name="connsiteX6" fmla="*/ 787400 w 7021946"/>
                <a:gd name="connsiteY6" fmla="*/ 1316470 h 4507634"/>
                <a:gd name="connsiteX7" fmla="*/ 623455 w 7021946"/>
                <a:gd name="connsiteY7" fmla="*/ 1503507 h 4507634"/>
                <a:gd name="connsiteX8" fmla="*/ 2237509 w 7021946"/>
                <a:gd name="connsiteY8" fmla="*/ 2327852 h 4507634"/>
                <a:gd name="connsiteX9" fmla="*/ 1903968 w 7021946"/>
                <a:gd name="connsiteY9" fmla="*/ 1794052 h 4507634"/>
                <a:gd name="connsiteX10" fmla="*/ 1888643 w 7021946"/>
                <a:gd name="connsiteY10" fmla="*/ 1768510 h 4507634"/>
                <a:gd name="connsiteX11" fmla="*/ 1119909 w 7021946"/>
                <a:gd name="connsiteY11" fmla="*/ 1150216 h 4507634"/>
                <a:gd name="connsiteX12" fmla="*/ 1118980 w 7021946"/>
                <a:gd name="connsiteY12" fmla="*/ 1149545 h 4507634"/>
                <a:gd name="connsiteX13" fmla="*/ 921327 w 7021946"/>
                <a:gd name="connsiteY13" fmla="*/ 1286452 h 4507634"/>
                <a:gd name="connsiteX14" fmla="*/ 752028 w 7021946"/>
                <a:gd name="connsiteY14" fmla="*/ 562081 h 4507634"/>
                <a:gd name="connsiteX15" fmla="*/ 1570182 w 7021946"/>
                <a:gd name="connsiteY15" fmla="*/ 836180 h 4507634"/>
                <a:gd name="connsiteX16" fmla="*/ 1350818 w 7021946"/>
                <a:gd name="connsiteY16" fmla="*/ 972416 h 4507634"/>
                <a:gd name="connsiteX17" fmla="*/ 2810164 w 7021946"/>
                <a:gd name="connsiteY17" fmla="*/ 1847561 h 4507634"/>
                <a:gd name="connsiteX18" fmla="*/ 2197966 w 7021946"/>
                <a:gd name="connsiteY18" fmla="*/ 733425 h 4507634"/>
                <a:gd name="connsiteX19" fmla="*/ 2159000 w 7021946"/>
                <a:gd name="connsiteY19" fmla="*/ 489816 h 4507634"/>
                <a:gd name="connsiteX20" fmla="*/ 2034309 w 7021946"/>
                <a:gd name="connsiteY20" fmla="*/ 637598 h 4507634"/>
                <a:gd name="connsiteX21" fmla="*/ 2007466 w 7021946"/>
                <a:gd name="connsiteY21" fmla="*/ 0 h 4507634"/>
                <a:gd name="connsiteX22" fmla="*/ 2636116 w 7021946"/>
                <a:gd name="connsiteY22" fmla="*/ 266700 h 4507634"/>
                <a:gd name="connsiteX23" fmla="*/ 2626591 w 7021946"/>
                <a:gd name="connsiteY23" fmla="*/ 257175 h 4507634"/>
                <a:gd name="connsiteX24" fmla="*/ 2369127 w 7021946"/>
                <a:gd name="connsiteY24" fmla="*/ 367434 h 4507634"/>
                <a:gd name="connsiteX25" fmla="*/ 3604491 w 7021946"/>
                <a:gd name="connsiteY25" fmla="*/ 1487343 h 4507634"/>
                <a:gd name="connsiteX26" fmla="*/ 7021946 w 7021946"/>
                <a:gd name="connsiteY26" fmla="*/ 1986107 h 4507634"/>
                <a:gd name="connsiteX0" fmla="*/ 7003473 w 7021946"/>
                <a:gd name="connsiteY0" fmla="*/ 4507634 h 4507634"/>
                <a:gd name="connsiteX1" fmla="*/ 6005946 w 7021946"/>
                <a:gd name="connsiteY1" fmla="*/ 4479925 h 4507634"/>
                <a:gd name="connsiteX2" fmla="*/ 1840346 w 7021946"/>
                <a:gd name="connsiteY2" fmla="*/ 2780434 h 4507634"/>
                <a:gd name="connsiteX3" fmla="*/ 505691 w 7021946"/>
                <a:gd name="connsiteY3" fmla="*/ 1655907 h 4507634"/>
                <a:gd name="connsiteX4" fmla="*/ 404091 w 7021946"/>
                <a:gd name="connsiteY4" fmla="*/ 1898361 h 4507634"/>
                <a:gd name="connsiteX5" fmla="*/ 0 w 7021946"/>
                <a:gd name="connsiteY5" fmla="*/ 1177925 h 4507634"/>
                <a:gd name="connsiteX6" fmla="*/ 787400 w 7021946"/>
                <a:gd name="connsiteY6" fmla="*/ 1316470 h 4507634"/>
                <a:gd name="connsiteX7" fmla="*/ 623455 w 7021946"/>
                <a:gd name="connsiteY7" fmla="*/ 1503507 h 4507634"/>
                <a:gd name="connsiteX8" fmla="*/ 2237509 w 7021946"/>
                <a:gd name="connsiteY8" fmla="*/ 2327852 h 4507634"/>
                <a:gd name="connsiteX9" fmla="*/ 1903968 w 7021946"/>
                <a:gd name="connsiteY9" fmla="*/ 1794052 h 4507634"/>
                <a:gd name="connsiteX10" fmla="*/ 1888643 w 7021946"/>
                <a:gd name="connsiteY10" fmla="*/ 1768510 h 4507634"/>
                <a:gd name="connsiteX11" fmla="*/ 1119909 w 7021946"/>
                <a:gd name="connsiteY11" fmla="*/ 1150216 h 4507634"/>
                <a:gd name="connsiteX12" fmla="*/ 1118980 w 7021946"/>
                <a:gd name="connsiteY12" fmla="*/ 1149545 h 4507634"/>
                <a:gd name="connsiteX13" fmla="*/ 921327 w 7021946"/>
                <a:gd name="connsiteY13" fmla="*/ 1286452 h 4507634"/>
                <a:gd name="connsiteX14" fmla="*/ 752028 w 7021946"/>
                <a:gd name="connsiteY14" fmla="*/ 562081 h 4507634"/>
                <a:gd name="connsiteX15" fmla="*/ 1570182 w 7021946"/>
                <a:gd name="connsiteY15" fmla="*/ 836180 h 4507634"/>
                <a:gd name="connsiteX16" fmla="*/ 1350818 w 7021946"/>
                <a:gd name="connsiteY16" fmla="*/ 972416 h 4507634"/>
                <a:gd name="connsiteX17" fmla="*/ 2810164 w 7021946"/>
                <a:gd name="connsiteY17" fmla="*/ 1847561 h 4507634"/>
                <a:gd name="connsiteX18" fmla="*/ 2197966 w 7021946"/>
                <a:gd name="connsiteY18" fmla="*/ 733425 h 4507634"/>
                <a:gd name="connsiteX19" fmla="*/ 2159000 w 7021946"/>
                <a:gd name="connsiteY19" fmla="*/ 489816 h 4507634"/>
                <a:gd name="connsiteX20" fmla="*/ 2034309 w 7021946"/>
                <a:gd name="connsiteY20" fmla="*/ 637598 h 4507634"/>
                <a:gd name="connsiteX21" fmla="*/ 1889708 w 7021946"/>
                <a:gd name="connsiteY21" fmla="*/ 876545 h 4507634"/>
                <a:gd name="connsiteX22" fmla="*/ 2007466 w 7021946"/>
                <a:gd name="connsiteY22" fmla="*/ 0 h 4507634"/>
                <a:gd name="connsiteX23" fmla="*/ 2636116 w 7021946"/>
                <a:gd name="connsiteY23" fmla="*/ 266700 h 4507634"/>
                <a:gd name="connsiteX24" fmla="*/ 2626591 w 7021946"/>
                <a:gd name="connsiteY24" fmla="*/ 257175 h 4507634"/>
                <a:gd name="connsiteX25" fmla="*/ 2369127 w 7021946"/>
                <a:gd name="connsiteY25" fmla="*/ 367434 h 4507634"/>
                <a:gd name="connsiteX26" fmla="*/ 3604491 w 7021946"/>
                <a:gd name="connsiteY26" fmla="*/ 1487343 h 4507634"/>
                <a:gd name="connsiteX27" fmla="*/ 7021946 w 7021946"/>
                <a:gd name="connsiteY27" fmla="*/ 1986107 h 4507634"/>
                <a:gd name="connsiteX0" fmla="*/ 7003473 w 7021946"/>
                <a:gd name="connsiteY0" fmla="*/ 4507634 h 4507634"/>
                <a:gd name="connsiteX1" fmla="*/ 6005946 w 7021946"/>
                <a:gd name="connsiteY1" fmla="*/ 4479925 h 4507634"/>
                <a:gd name="connsiteX2" fmla="*/ 1840346 w 7021946"/>
                <a:gd name="connsiteY2" fmla="*/ 2780434 h 4507634"/>
                <a:gd name="connsiteX3" fmla="*/ 505691 w 7021946"/>
                <a:gd name="connsiteY3" fmla="*/ 1655907 h 4507634"/>
                <a:gd name="connsiteX4" fmla="*/ 404091 w 7021946"/>
                <a:gd name="connsiteY4" fmla="*/ 1898361 h 4507634"/>
                <a:gd name="connsiteX5" fmla="*/ 0 w 7021946"/>
                <a:gd name="connsiteY5" fmla="*/ 1177925 h 4507634"/>
                <a:gd name="connsiteX6" fmla="*/ 787400 w 7021946"/>
                <a:gd name="connsiteY6" fmla="*/ 1316470 h 4507634"/>
                <a:gd name="connsiteX7" fmla="*/ 623455 w 7021946"/>
                <a:gd name="connsiteY7" fmla="*/ 1503507 h 4507634"/>
                <a:gd name="connsiteX8" fmla="*/ 2237509 w 7021946"/>
                <a:gd name="connsiteY8" fmla="*/ 2327852 h 4507634"/>
                <a:gd name="connsiteX9" fmla="*/ 1903968 w 7021946"/>
                <a:gd name="connsiteY9" fmla="*/ 1794052 h 4507634"/>
                <a:gd name="connsiteX10" fmla="*/ 1888643 w 7021946"/>
                <a:gd name="connsiteY10" fmla="*/ 1768510 h 4507634"/>
                <a:gd name="connsiteX11" fmla="*/ 1119909 w 7021946"/>
                <a:gd name="connsiteY11" fmla="*/ 1150216 h 4507634"/>
                <a:gd name="connsiteX12" fmla="*/ 1118980 w 7021946"/>
                <a:gd name="connsiteY12" fmla="*/ 1149545 h 4507634"/>
                <a:gd name="connsiteX13" fmla="*/ 921327 w 7021946"/>
                <a:gd name="connsiteY13" fmla="*/ 1286452 h 4507634"/>
                <a:gd name="connsiteX14" fmla="*/ 752028 w 7021946"/>
                <a:gd name="connsiteY14" fmla="*/ 562081 h 4507634"/>
                <a:gd name="connsiteX15" fmla="*/ 1570182 w 7021946"/>
                <a:gd name="connsiteY15" fmla="*/ 836180 h 4507634"/>
                <a:gd name="connsiteX16" fmla="*/ 1350818 w 7021946"/>
                <a:gd name="connsiteY16" fmla="*/ 972416 h 4507634"/>
                <a:gd name="connsiteX17" fmla="*/ 2810164 w 7021946"/>
                <a:gd name="connsiteY17" fmla="*/ 1847561 h 4507634"/>
                <a:gd name="connsiteX18" fmla="*/ 2197966 w 7021946"/>
                <a:gd name="connsiteY18" fmla="*/ 733425 h 4507634"/>
                <a:gd name="connsiteX19" fmla="*/ 2159000 w 7021946"/>
                <a:gd name="connsiteY19" fmla="*/ 489816 h 4507634"/>
                <a:gd name="connsiteX20" fmla="*/ 2020360 w 7021946"/>
                <a:gd name="connsiteY20" fmla="*/ 583759 h 4507634"/>
                <a:gd name="connsiteX21" fmla="*/ 1889708 w 7021946"/>
                <a:gd name="connsiteY21" fmla="*/ 876545 h 4507634"/>
                <a:gd name="connsiteX22" fmla="*/ 2007466 w 7021946"/>
                <a:gd name="connsiteY22" fmla="*/ 0 h 4507634"/>
                <a:gd name="connsiteX23" fmla="*/ 2636116 w 7021946"/>
                <a:gd name="connsiteY23" fmla="*/ 266700 h 4507634"/>
                <a:gd name="connsiteX24" fmla="*/ 2626591 w 7021946"/>
                <a:gd name="connsiteY24" fmla="*/ 257175 h 4507634"/>
                <a:gd name="connsiteX25" fmla="*/ 2369127 w 7021946"/>
                <a:gd name="connsiteY25" fmla="*/ 367434 h 4507634"/>
                <a:gd name="connsiteX26" fmla="*/ 3604491 w 7021946"/>
                <a:gd name="connsiteY26" fmla="*/ 1487343 h 4507634"/>
                <a:gd name="connsiteX27" fmla="*/ 7021946 w 7021946"/>
                <a:gd name="connsiteY27" fmla="*/ 1986107 h 4507634"/>
                <a:gd name="connsiteX0" fmla="*/ 7003473 w 7021946"/>
                <a:gd name="connsiteY0" fmla="*/ 4507634 h 4507634"/>
                <a:gd name="connsiteX1" fmla="*/ 6005946 w 7021946"/>
                <a:gd name="connsiteY1" fmla="*/ 4479925 h 4507634"/>
                <a:gd name="connsiteX2" fmla="*/ 1840346 w 7021946"/>
                <a:gd name="connsiteY2" fmla="*/ 2780434 h 4507634"/>
                <a:gd name="connsiteX3" fmla="*/ 505691 w 7021946"/>
                <a:gd name="connsiteY3" fmla="*/ 1655907 h 4507634"/>
                <a:gd name="connsiteX4" fmla="*/ 404091 w 7021946"/>
                <a:gd name="connsiteY4" fmla="*/ 1898361 h 4507634"/>
                <a:gd name="connsiteX5" fmla="*/ 0 w 7021946"/>
                <a:gd name="connsiteY5" fmla="*/ 1177925 h 4507634"/>
                <a:gd name="connsiteX6" fmla="*/ 787400 w 7021946"/>
                <a:gd name="connsiteY6" fmla="*/ 1316470 h 4507634"/>
                <a:gd name="connsiteX7" fmla="*/ 623455 w 7021946"/>
                <a:gd name="connsiteY7" fmla="*/ 1503507 h 4507634"/>
                <a:gd name="connsiteX8" fmla="*/ 2237509 w 7021946"/>
                <a:gd name="connsiteY8" fmla="*/ 2327852 h 4507634"/>
                <a:gd name="connsiteX9" fmla="*/ 1903968 w 7021946"/>
                <a:gd name="connsiteY9" fmla="*/ 1794052 h 4507634"/>
                <a:gd name="connsiteX10" fmla="*/ 1888643 w 7021946"/>
                <a:gd name="connsiteY10" fmla="*/ 1768510 h 4507634"/>
                <a:gd name="connsiteX11" fmla="*/ 1119909 w 7021946"/>
                <a:gd name="connsiteY11" fmla="*/ 1150216 h 4507634"/>
                <a:gd name="connsiteX12" fmla="*/ 1118980 w 7021946"/>
                <a:gd name="connsiteY12" fmla="*/ 1149545 h 4507634"/>
                <a:gd name="connsiteX13" fmla="*/ 921327 w 7021946"/>
                <a:gd name="connsiteY13" fmla="*/ 1286452 h 4507634"/>
                <a:gd name="connsiteX14" fmla="*/ 752028 w 7021946"/>
                <a:gd name="connsiteY14" fmla="*/ 562081 h 4507634"/>
                <a:gd name="connsiteX15" fmla="*/ 1570182 w 7021946"/>
                <a:gd name="connsiteY15" fmla="*/ 836180 h 4507634"/>
                <a:gd name="connsiteX16" fmla="*/ 1350818 w 7021946"/>
                <a:gd name="connsiteY16" fmla="*/ 972416 h 4507634"/>
                <a:gd name="connsiteX17" fmla="*/ 2810164 w 7021946"/>
                <a:gd name="connsiteY17" fmla="*/ 1847561 h 4507634"/>
                <a:gd name="connsiteX18" fmla="*/ 2197966 w 7021946"/>
                <a:gd name="connsiteY18" fmla="*/ 733425 h 4507634"/>
                <a:gd name="connsiteX19" fmla="*/ 2159000 w 7021946"/>
                <a:gd name="connsiteY19" fmla="*/ 489816 h 4507634"/>
                <a:gd name="connsiteX20" fmla="*/ 1889708 w 7021946"/>
                <a:gd name="connsiteY20" fmla="*/ 876545 h 4507634"/>
                <a:gd name="connsiteX21" fmla="*/ 2007466 w 7021946"/>
                <a:gd name="connsiteY21" fmla="*/ 0 h 4507634"/>
                <a:gd name="connsiteX22" fmla="*/ 2636116 w 7021946"/>
                <a:gd name="connsiteY22" fmla="*/ 266700 h 4507634"/>
                <a:gd name="connsiteX23" fmla="*/ 2626591 w 7021946"/>
                <a:gd name="connsiteY23" fmla="*/ 257175 h 4507634"/>
                <a:gd name="connsiteX24" fmla="*/ 2369127 w 7021946"/>
                <a:gd name="connsiteY24" fmla="*/ 367434 h 4507634"/>
                <a:gd name="connsiteX25" fmla="*/ 3604491 w 7021946"/>
                <a:gd name="connsiteY25" fmla="*/ 1487343 h 4507634"/>
                <a:gd name="connsiteX26" fmla="*/ 7021946 w 7021946"/>
                <a:gd name="connsiteY26" fmla="*/ 1986107 h 4507634"/>
                <a:gd name="connsiteX0" fmla="*/ 7003473 w 7021946"/>
                <a:gd name="connsiteY0" fmla="*/ 4507634 h 4507634"/>
                <a:gd name="connsiteX1" fmla="*/ 6005946 w 7021946"/>
                <a:gd name="connsiteY1" fmla="*/ 4479925 h 4507634"/>
                <a:gd name="connsiteX2" fmla="*/ 1840346 w 7021946"/>
                <a:gd name="connsiteY2" fmla="*/ 2780434 h 4507634"/>
                <a:gd name="connsiteX3" fmla="*/ 505691 w 7021946"/>
                <a:gd name="connsiteY3" fmla="*/ 1655907 h 4507634"/>
                <a:gd name="connsiteX4" fmla="*/ 404091 w 7021946"/>
                <a:gd name="connsiteY4" fmla="*/ 1898361 h 4507634"/>
                <a:gd name="connsiteX5" fmla="*/ 0 w 7021946"/>
                <a:gd name="connsiteY5" fmla="*/ 1177925 h 4507634"/>
                <a:gd name="connsiteX6" fmla="*/ 787400 w 7021946"/>
                <a:gd name="connsiteY6" fmla="*/ 1316470 h 4507634"/>
                <a:gd name="connsiteX7" fmla="*/ 623455 w 7021946"/>
                <a:gd name="connsiteY7" fmla="*/ 1503507 h 4507634"/>
                <a:gd name="connsiteX8" fmla="*/ 2237509 w 7021946"/>
                <a:gd name="connsiteY8" fmla="*/ 2327852 h 4507634"/>
                <a:gd name="connsiteX9" fmla="*/ 1903968 w 7021946"/>
                <a:gd name="connsiteY9" fmla="*/ 1794052 h 4507634"/>
                <a:gd name="connsiteX10" fmla="*/ 1888643 w 7021946"/>
                <a:gd name="connsiteY10" fmla="*/ 1768510 h 4507634"/>
                <a:gd name="connsiteX11" fmla="*/ 1119909 w 7021946"/>
                <a:gd name="connsiteY11" fmla="*/ 1150216 h 4507634"/>
                <a:gd name="connsiteX12" fmla="*/ 1118980 w 7021946"/>
                <a:gd name="connsiteY12" fmla="*/ 1149545 h 4507634"/>
                <a:gd name="connsiteX13" fmla="*/ 921327 w 7021946"/>
                <a:gd name="connsiteY13" fmla="*/ 1286452 h 4507634"/>
                <a:gd name="connsiteX14" fmla="*/ 752028 w 7021946"/>
                <a:gd name="connsiteY14" fmla="*/ 562081 h 4507634"/>
                <a:gd name="connsiteX15" fmla="*/ 1570182 w 7021946"/>
                <a:gd name="connsiteY15" fmla="*/ 836180 h 4507634"/>
                <a:gd name="connsiteX16" fmla="*/ 1350818 w 7021946"/>
                <a:gd name="connsiteY16" fmla="*/ 972416 h 4507634"/>
                <a:gd name="connsiteX17" fmla="*/ 2810164 w 7021946"/>
                <a:gd name="connsiteY17" fmla="*/ 1847561 h 4507634"/>
                <a:gd name="connsiteX18" fmla="*/ 2197966 w 7021946"/>
                <a:gd name="connsiteY18" fmla="*/ 733425 h 4507634"/>
                <a:gd name="connsiteX19" fmla="*/ 2034725 w 7021946"/>
                <a:gd name="connsiteY19" fmla="*/ 748096 h 4507634"/>
                <a:gd name="connsiteX20" fmla="*/ 1889708 w 7021946"/>
                <a:gd name="connsiteY20" fmla="*/ 876545 h 4507634"/>
                <a:gd name="connsiteX21" fmla="*/ 2007466 w 7021946"/>
                <a:gd name="connsiteY21" fmla="*/ 0 h 4507634"/>
                <a:gd name="connsiteX22" fmla="*/ 2636116 w 7021946"/>
                <a:gd name="connsiteY22" fmla="*/ 266700 h 4507634"/>
                <a:gd name="connsiteX23" fmla="*/ 2626591 w 7021946"/>
                <a:gd name="connsiteY23" fmla="*/ 257175 h 4507634"/>
                <a:gd name="connsiteX24" fmla="*/ 2369127 w 7021946"/>
                <a:gd name="connsiteY24" fmla="*/ 367434 h 4507634"/>
                <a:gd name="connsiteX25" fmla="*/ 3604491 w 7021946"/>
                <a:gd name="connsiteY25" fmla="*/ 1487343 h 4507634"/>
                <a:gd name="connsiteX26" fmla="*/ 7021946 w 7021946"/>
                <a:gd name="connsiteY26" fmla="*/ 1986107 h 4507634"/>
                <a:gd name="connsiteX0" fmla="*/ 7003473 w 7021946"/>
                <a:gd name="connsiteY0" fmla="*/ 4507634 h 4507634"/>
                <a:gd name="connsiteX1" fmla="*/ 6005946 w 7021946"/>
                <a:gd name="connsiteY1" fmla="*/ 4479925 h 4507634"/>
                <a:gd name="connsiteX2" fmla="*/ 1840346 w 7021946"/>
                <a:gd name="connsiteY2" fmla="*/ 2780434 h 4507634"/>
                <a:gd name="connsiteX3" fmla="*/ 505691 w 7021946"/>
                <a:gd name="connsiteY3" fmla="*/ 1655907 h 4507634"/>
                <a:gd name="connsiteX4" fmla="*/ 404091 w 7021946"/>
                <a:gd name="connsiteY4" fmla="*/ 1898361 h 4507634"/>
                <a:gd name="connsiteX5" fmla="*/ 0 w 7021946"/>
                <a:gd name="connsiteY5" fmla="*/ 1177925 h 4507634"/>
                <a:gd name="connsiteX6" fmla="*/ 787400 w 7021946"/>
                <a:gd name="connsiteY6" fmla="*/ 1316470 h 4507634"/>
                <a:gd name="connsiteX7" fmla="*/ 623455 w 7021946"/>
                <a:gd name="connsiteY7" fmla="*/ 1503507 h 4507634"/>
                <a:gd name="connsiteX8" fmla="*/ 2237509 w 7021946"/>
                <a:gd name="connsiteY8" fmla="*/ 2327852 h 4507634"/>
                <a:gd name="connsiteX9" fmla="*/ 1903968 w 7021946"/>
                <a:gd name="connsiteY9" fmla="*/ 1794052 h 4507634"/>
                <a:gd name="connsiteX10" fmla="*/ 1888643 w 7021946"/>
                <a:gd name="connsiteY10" fmla="*/ 1768510 h 4507634"/>
                <a:gd name="connsiteX11" fmla="*/ 1119909 w 7021946"/>
                <a:gd name="connsiteY11" fmla="*/ 1150216 h 4507634"/>
                <a:gd name="connsiteX12" fmla="*/ 1118980 w 7021946"/>
                <a:gd name="connsiteY12" fmla="*/ 1149545 h 4507634"/>
                <a:gd name="connsiteX13" fmla="*/ 921327 w 7021946"/>
                <a:gd name="connsiteY13" fmla="*/ 1286452 h 4507634"/>
                <a:gd name="connsiteX14" fmla="*/ 752028 w 7021946"/>
                <a:gd name="connsiteY14" fmla="*/ 562081 h 4507634"/>
                <a:gd name="connsiteX15" fmla="*/ 1570182 w 7021946"/>
                <a:gd name="connsiteY15" fmla="*/ 836180 h 4507634"/>
                <a:gd name="connsiteX16" fmla="*/ 1350818 w 7021946"/>
                <a:gd name="connsiteY16" fmla="*/ 972416 h 4507634"/>
                <a:gd name="connsiteX17" fmla="*/ 2810164 w 7021946"/>
                <a:gd name="connsiteY17" fmla="*/ 1847561 h 4507634"/>
                <a:gd name="connsiteX18" fmla="*/ 2184018 w 7021946"/>
                <a:gd name="connsiteY18" fmla="*/ 679586 h 4507634"/>
                <a:gd name="connsiteX19" fmla="*/ 2034725 w 7021946"/>
                <a:gd name="connsiteY19" fmla="*/ 748096 h 4507634"/>
                <a:gd name="connsiteX20" fmla="*/ 1889708 w 7021946"/>
                <a:gd name="connsiteY20" fmla="*/ 876545 h 4507634"/>
                <a:gd name="connsiteX21" fmla="*/ 2007466 w 7021946"/>
                <a:gd name="connsiteY21" fmla="*/ 0 h 4507634"/>
                <a:gd name="connsiteX22" fmla="*/ 2636116 w 7021946"/>
                <a:gd name="connsiteY22" fmla="*/ 266700 h 4507634"/>
                <a:gd name="connsiteX23" fmla="*/ 2626591 w 7021946"/>
                <a:gd name="connsiteY23" fmla="*/ 257175 h 4507634"/>
                <a:gd name="connsiteX24" fmla="*/ 2369127 w 7021946"/>
                <a:gd name="connsiteY24" fmla="*/ 367434 h 4507634"/>
                <a:gd name="connsiteX25" fmla="*/ 3604491 w 7021946"/>
                <a:gd name="connsiteY25" fmla="*/ 1487343 h 4507634"/>
                <a:gd name="connsiteX26" fmla="*/ 7021946 w 7021946"/>
                <a:gd name="connsiteY26" fmla="*/ 1986107 h 4507634"/>
                <a:gd name="connsiteX0" fmla="*/ 7003473 w 7021946"/>
                <a:gd name="connsiteY0" fmla="*/ 4507634 h 4507634"/>
                <a:gd name="connsiteX1" fmla="*/ 6005946 w 7021946"/>
                <a:gd name="connsiteY1" fmla="*/ 4479925 h 4507634"/>
                <a:gd name="connsiteX2" fmla="*/ 1840346 w 7021946"/>
                <a:gd name="connsiteY2" fmla="*/ 2780434 h 4507634"/>
                <a:gd name="connsiteX3" fmla="*/ 505691 w 7021946"/>
                <a:gd name="connsiteY3" fmla="*/ 1655907 h 4507634"/>
                <a:gd name="connsiteX4" fmla="*/ 404091 w 7021946"/>
                <a:gd name="connsiteY4" fmla="*/ 1898361 h 4507634"/>
                <a:gd name="connsiteX5" fmla="*/ 0 w 7021946"/>
                <a:gd name="connsiteY5" fmla="*/ 1177925 h 4507634"/>
                <a:gd name="connsiteX6" fmla="*/ 787400 w 7021946"/>
                <a:gd name="connsiteY6" fmla="*/ 1316470 h 4507634"/>
                <a:gd name="connsiteX7" fmla="*/ 623455 w 7021946"/>
                <a:gd name="connsiteY7" fmla="*/ 1503507 h 4507634"/>
                <a:gd name="connsiteX8" fmla="*/ 2237509 w 7021946"/>
                <a:gd name="connsiteY8" fmla="*/ 2327852 h 4507634"/>
                <a:gd name="connsiteX9" fmla="*/ 1903968 w 7021946"/>
                <a:gd name="connsiteY9" fmla="*/ 1794052 h 4507634"/>
                <a:gd name="connsiteX10" fmla="*/ 1888643 w 7021946"/>
                <a:gd name="connsiteY10" fmla="*/ 1768510 h 4507634"/>
                <a:gd name="connsiteX11" fmla="*/ 1119909 w 7021946"/>
                <a:gd name="connsiteY11" fmla="*/ 1150216 h 4507634"/>
                <a:gd name="connsiteX12" fmla="*/ 1118980 w 7021946"/>
                <a:gd name="connsiteY12" fmla="*/ 1149545 h 4507634"/>
                <a:gd name="connsiteX13" fmla="*/ 921327 w 7021946"/>
                <a:gd name="connsiteY13" fmla="*/ 1286452 h 4507634"/>
                <a:gd name="connsiteX14" fmla="*/ 752028 w 7021946"/>
                <a:gd name="connsiteY14" fmla="*/ 562081 h 4507634"/>
                <a:gd name="connsiteX15" fmla="*/ 1570182 w 7021946"/>
                <a:gd name="connsiteY15" fmla="*/ 836180 h 4507634"/>
                <a:gd name="connsiteX16" fmla="*/ 1350818 w 7021946"/>
                <a:gd name="connsiteY16" fmla="*/ 972416 h 4507634"/>
                <a:gd name="connsiteX17" fmla="*/ 2810164 w 7021946"/>
                <a:gd name="connsiteY17" fmla="*/ 1847561 h 4507634"/>
                <a:gd name="connsiteX18" fmla="*/ 2165318 w 7021946"/>
                <a:gd name="connsiteY18" fmla="*/ 731531 h 4507634"/>
                <a:gd name="connsiteX19" fmla="*/ 2034725 w 7021946"/>
                <a:gd name="connsiteY19" fmla="*/ 748096 h 4507634"/>
                <a:gd name="connsiteX20" fmla="*/ 1889708 w 7021946"/>
                <a:gd name="connsiteY20" fmla="*/ 876545 h 4507634"/>
                <a:gd name="connsiteX21" fmla="*/ 2007466 w 7021946"/>
                <a:gd name="connsiteY21" fmla="*/ 0 h 4507634"/>
                <a:gd name="connsiteX22" fmla="*/ 2636116 w 7021946"/>
                <a:gd name="connsiteY22" fmla="*/ 266700 h 4507634"/>
                <a:gd name="connsiteX23" fmla="*/ 2626591 w 7021946"/>
                <a:gd name="connsiteY23" fmla="*/ 257175 h 4507634"/>
                <a:gd name="connsiteX24" fmla="*/ 2369127 w 7021946"/>
                <a:gd name="connsiteY24" fmla="*/ 367434 h 4507634"/>
                <a:gd name="connsiteX25" fmla="*/ 3604491 w 7021946"/>
                <a:gd name="connsiteY25" fmla="*/ 1487343 h 4507634"/>
                <a:gd name="connsiteX26" fmla="*/ 7021946 w 7021946"/>
                <a:gd name="connsiteY26" fmla="*/ 1986107 h 4507634"/>
                <a:gd name="connsiteX0" fmla="*/ 7003473 w 7021946"/>
                <a:gd name="connsiteY0" fmla="*/ 4507634 h 4507634"/>
                <a:gd name="connsiteX1" fmla="*/ 6005946 w 7021946"/>
                <a:gd name="connsiteY1" fmla="*/ 4479925 h 4507634"/>
                <a:gd name="connsiteX2" fmla="*/ 1840346 w 7021946"/>
                <a:gd name="connsiteY2" fmla="*/ 2780434 h 4507634"/>
                <a:gd name="connsiteX3" fmla="*/ 505691 w 7021946"/>
                <a:gd name="connsiteY3" fmla="*/ 1655907 h 4507634"/>
                <a:gd name="connsiteX4" fmla="*/ 404091 w 7021946"/>
                <a:gd name="connsiteY4" fmla="*/ 1898361 h 4507634"/>
                <a:gd name="connsiteX5" fmla="*/ 0 w 7021946"/>
                <a:gd name="connsiteY5" fmla="*/ 1177925 h 4507634"/>
                <a:gd name="connsiteX6" fmla="*/ 787400 w 7021946"/>
                <a:gd name="connsiteY6" fmla="*/ 1316470 h 4507634"/>
                <a:gd name="connsiteX7" fmla="*/ 623455 w 7021946"/>
                <a:gd name="connsiteY7" fmla="*/ 1503507 h 4507634"/>
                <a:gd name="connsiteX8" fmla="*/ 2237509 w 7021946"/>
                <a:gd name="connsiteY8" fmla="*/ 2327852 h 4507634"/>
                <a:gd name="connsiteX9" fmla="*/ 1903968 w 7021946"/>
                <a:gd name="connsiteY9" fmla="*/ 1794052 h 4507634"/>
                <a:gd name="connsiteX10" fmla="*/ 1888643 w 7021946"/>
                <a:gd name="connsiteY10" fmla="*/ 1768510 h 4507634"/>
                <a:gd name="connsiteX11" fmla="*/ 1119909 w 7021946"/>
                <a:gd name="connsiteY11" fmla="*/ 1150216 h 4507634"/>
                <a:gd name="connsiteX12" fmla="*/ 1118980 w 7021946"/>
                <a:gd name="connsiteY12" fmla="*/ 1149545 h 4507634"/>
                <a:gd name="connsiteX13" fmla="*/ 921327 w 7021946"/>
                <a:gd name="connsiteY13" fmla="*/ 1286452 h 4507634"/>
                <a:gd name="connsiteX14" fmla="*/ 752028 w 7021946"/>
                <a:gd name="connsiteY14" fmla="*/ 562081 h 4507634"/>
                <a:gd name="connsiteX15" fmla="*/ 1570182 w 7021946"/>
                <a:gd name="connsiteY15" fmla="*/ 836180 h 4507634"/>
                <a:gd name="connsiteX16" fmla="*/ 1350818 w 7021946"/>
                <a:gd name="connsiteY16" fmla="*/ 972416 h 4507634"/>
                <a:gd name="connsiteX17" fmla="*/ 2810164 w 7021946"/>
                <a:gd name="connsiteY17" fmla="*/ 1847561 h 4507634"/>
                <a:gd name="connsiteX18" fmla="*/ 2165318 w 7021946"/>
                <a:gd name="connsiteY18" fmla="*/ 731531 h 4507634"/>
                <a:gd name="connsiteX19" fmla="*/ 2034725 w 7021946"/>
                <a:gd name="connsiteY19" fmla="*/ 748096 h 4507634"/>
                <a:gd name="connsiteX20" fmla="*/ 1889708 w 7021946"/>
                <a:gd name="connsiteY20" fmla="*/ 876545 h 4507634"/>
                <a:gd name="connsiteX21" fmla="*/ 2007466 w 7021946"/>
                <a:gd name="connsiteY21" fmla="*/ 0 h 4507634"/>
                <a:gd name="connsiteX22" fmla="*/ 2636116 w 7021946"/>
                <a:gd name="connsiteY22" fmla="*/ 266700 h 4507634"/>
                <a:gd name="connsiteX23" fmla="*/ 2626591 w 7021946"/>
                <a:gd name="connsiteY23" fmla="*/ 257175 h 4507634"/>
                <a:gd name="connsiteX24" fmla="*/ 2254354 w 7021946"/>
                <a:gd name="connsiteY24" fmla="*/ 414147 h 4507634"/>
                <a:gd name="connsiteX25" fmla="*/ 3604491 w 7021946"/>
                <a:gd name="connsiteY25" fmla="*/ 1487343 h 4507634"/>
                <a:gd name="connsiteX26" fmla="*/ 7021946 w 7021946"/>
                <a:gd name="connsiteY26" fmla="*/ 1986107 h 4507634"/>
                <a:gd name="connsiteX0" fmla="*/ 7003473 w 7021946"/>
                <a:gd name="connsiteY0" fmla="*/ 4355138 h 4355138"/>
                <a:gd name="connsiteX1" fmla="*/ 6005946 w 7021946"/>
                <a:gd name="connsiteY1" fmla="*/ 4327429 h 4355138"/>
                <a:gd name="connsiteX2" fmla="*/ 1840346 w 7021946"/>
                <a:gd name="connsiteY2" fmla="*/ 2627938 h 4355138"/>
                <a:gd name="connsiteX3" fmla="*/ 505691 w 7021946"/>
                <a:gd name="connsiteY3" fmla="*/ 1503411 h 4355138"/>
                <a:gd name="connsiteX4" fmla="*/ 404091 w 7021946"/>
                <a:gd name="connsiteY4" fmla="*/ 1745865 h 4355138"/>
                <a:gd name="connsiteX5" fmla="*/ 0 w 7021946"/>
                <a:gd name="connsiteY5" fmla="*/ 1025429 h 4355138"/>
                <a:gd name="connsiteX6" fmla="*/ 787400 w 7021946"/>
                <a:gd name="connsiteY6" fmla="*/ 1163974 h 4355138"/>
                <a:gd name="connsiteX7" fmla="*/ 623455 w 7021946"/>
                <a:gd name="connsiteY7" fmla="*/ 1351011 h 4355138"/>
                <a:gd name="connsiteX8" fmla="*/ 2237509 w 7021946"/>
                <a:gd name="connsiteY8" fmla="*/ 2175356 h 4355138"/>
                <a:gd name="connsiteX9" fmla="*/ 1903968 w 7021946"/>
                <a:gd name="connsiteY9" fmla="*/ 1641556 h 4355138"/>
                <a:gd name="connsiteX10" fmla="*/ 1888643 w 7021946"/>
                <a:gd name="connsiteY10" fmla="*/ 1616014 h 4355138"/>
                <a:gd name="connsiteX11" fmla="*/ 1119909 w 7021946"/>
                <a:gd name="connsiteY11" fmla="*/ 997720 h 4355138"/>
                <a:gd name="connsiteX12" fmla="*/ 1118980 w 7021946"/>
                <a:gd name="connsiteY12" fmla="*/ 997049 h 4355138"/>
                <a:gd name="connsiteX13" fmla="*/ 921327 w 7021946"/>
                <a:gd name="connsiteY13" fmla="*/ 1133956 h 4355138"/>
                <a:gd name="connsiteX14" fmla="*/ 752028 w 7021946"/>
                <a:gd name="connsiteY14" fmla="*/ 409585 h 4355138"/>
                <a:gd name="connsiteX15" fmla="*/ 1570182 w 7021946"/>
                <a:gd name="connsiteY15" fmla="*/ 683684 h 4355138"/>
                <a:gd name="connsiteX16" fmla="*/ 1350818 w 7021946"/>
                <a:gd name="connsiteY16" fmla="*/ 819920 h 4355138"/>
                <a:gd name="connsiteX17" fmla="*/ 2810164 w 7021946"/>
                <a:gd name="connsiteY17" fmla="*/ 1695065 h 4355138"/>
                <a:gd name="connsiteX18" fmla="*/ 2165318 w 7021946"/>
                <a:gd name="connsiteY18" fmla="*/ 579035 h 4355138"/>
                <a:gd name="connsiteX19" fmla="*/ 2034725 w 7021946"/>
                <a:gd name="connsiteY19" fmla="*/ 595600 h 4355138"/>
                <a:gd name="connsiteX20" fmla="*/ 1889708 w 7021946"/>
                <a:gd name="connsiteY20" fmla="*/ 724049 h 4355138"/>
                <a:gd name="connsiteX21" fmla="*/ 1887941 w 7021946"/>
                <a:gd name="connsiteY21" fmla="*/ 0 h 4355138"/>
                <a:gd name="connsiteX22" fmla="*/ 2636116 w 7021946"/>
                <a:gd name="connsiteY22" fmla="*/ 114204 h 4355138"/>
                <a:gd name="connsiteX23" fmla="*/ 2626591 w 7021946"/>
                <a:gd name="connsiteY23" fmla="*/ 104679 h 4355138"/>
                <a:gd name="connsiteX24" fmla="*/ 2254354 w 7021946"/>
                <a:gd name="connsiteY24" fmla="*/ 261651 h 4355138"/>
                <a:gd name="connsiteX25" fmla="*/ 3604491 w 7021946"/>
                <a:gd name="connsiteY25" fmla="*/ 1334847 h 4355138"/>
                <a:gd name="connsiteX26" fmla="*/ 7021946 w 7021946"/>
                <a:gd name="connsiteY26" fmla="*/ 1833611 h 4355138"/>
                <a:gd name="connsiteX0" fmla="*/ 7003473 w 7021946"/>
                <a:gd name="connsiteY0" fmla="*/ 4355138 h 4355138"/>
                <a:gd name="connsiteX1" fmla="*/ 6005946 w 7021946"/>
                <a:gd name="connsiteY1" fmla="*/ 4327429 h 4355138"/>
                <a:gd name="connsiteX2" fmla="*/ 1840346 w 7021946"/>
                <a:gd name="connsiteY2" fmla="*/ 2627938 h 4355138"/>
                <a:gd name="connsiteX3" fmla="*/ 505691 w 7021946"/>
                <a:gd name="connsiteY3" fmla="*/ 1503411 h 4355138"/>
                <a:gd name="connsiteX4" fmla="*/ 404091 w 7021946"/>
                <a:gd name="connsiteY4" fmla="*/ 1745865 h 4355138"/>
                <a:gd name="connsiteX5" fmla="*/ 0 w 7021946"/>
                <a:gd name="connsiteY5" fmla="*/ 1025429 h 4355138"/>
                <a:gd name="connsiteX6" fmla="*/ 787400 w 7021946"/>
                <a:gd name="connsiteY6" fmla="*/ 1163974 h 4355138"/>
                <a:gd name="connsiteX7" fmla="*/ 623455 w 7021946"/>
                <a:gd name="connsiteY7" fmla="*/ 1351011 h 4355138"/>
                <a:gd name="connsiteX8" fmla="*/ 2237509 w 7021946"/>
                <a:gd name="connsiteY8" fmla="*/ 2175356 h 4355138"/>
                <a:gd name="connsiteX9" fmla="*/ 1903968 w 7021946"/>
                <a:gd name="connsiteY9" fmla="*/ 1641556 h 4355138"/>
                <a:gd name="connsiteX10" fmla="*/ 1888643 w 7021946"/>
                <a:gd name="connsiteY10" fmla="*/ 1616014 h 4355138"/>
                <a:gd name="connsiteX11" fmla="*/ 1119909 w 7021946"/>
                <a:gd name="connsiteY11" fmla="*/ 997720 h 4355138"/>
                <a:gd name="connsiteX12" fmla="*/ 1118980 w 7021946"/>
                <a:gd name="connsiteY12" fmla="*/ 997049 h 4355138"/>
                <a:gd name="connsiteX13" fmla="*/ 921327 w 7021946"/>
                <a:gd name="connsiteY13" fmla="*/ 1133956 h 4355138"/>
                <a:gd name="connsiteX14" fmla="*/ 752028 w 7021946"/>
                <a:gd name="connsiteY14" fmla="*/ 409585 h 4355138"/>
                <a:gd name="connsiteX15" fmla="*/ 1570182 w 7021946"/>
                <a:gd name="connsiteY15" fmla="*/ 683684 h 4355138"/>
                <a:gd name="connsiteX16" fmla="*/ 1350818 w 7021946"/>
                <a:gd name="connsiteY16" fmla="*/ 819920 h 4355138"/>
                <a:gd name="connsiteX17" fmla="*/ 2810164 w 7021946"/>
                <a:gd name="connsiteY17" fmla="*/ 1695065 h 4355138"/>
                <a:gd name="connsiteX18" fmla="*/ 2165318 w 7021946"/>
                <a:gd name="connsiteY18" fmla="*/ 579035 h 4355138"/>
                <a:gd name="connsiteX19" fmla="*/ 2034725 w 7021946"/>
                <a:gd name="connsiteY19" fmla="*/ 595600 h 4355138"/>
                <a:gd name="connsiteX20" fmla="*/ 1889708 w 7021946"/>
                <a:gd name="connsiteY20" fmla="*/ 724049 h 4355138"/>
                <a:gd name="connsiteX21" fmla="*/ 1887941 w 7021946"/>
                <a:gd name="connsiteY21" fmla="*/ 0 h 4355138"/>
                <a:gd name="connsiteX22" fmla="*/ 2636116 w 7021946"/>
                <a:gd name="connsiteY22" fmla="*/ 114204 h 4355138"/>
                <a:gd name="connsiteX23" fmla="*/ 2419164 w 7021946"/>
                <a:gd name="connsiteY23" fmla="*/ 146068 h 4355138"/>
                <a:gd name="connsiteX24" fmla="*/ 2254354 w 7021946"/>
                <a:gd name="connsiteY24" fmla="*/ 261651 h 4355138"/>
                <a:gd name="connsiteX25" fmla="*/ 3604491 w 7021946"/>
                <a:gd name="connsiteY25" fmla="*/ 1334847 h 4355138"/>
                <a:gd name="connsiteX26" fmla="*/ 7021946 w 7021946"/>
                <a:gd name="connsiteY26" fmla="*/ 1833611 h 4355138"/>
                <a:gd name="connsiteX0" fmla="*/ 7003473 w 7021946"/>
                <a:gd name="connsiteY0" fmla="*/ 4355138 h 4355138"/>
                <a:gd name="connsiteX1" fmla="*/ 6005946 w 7021946"/>
                <a:gd name="connsiteY1" fmla="*/ 4327429 h 4355138"/>
                <a:gd name="connsiteX2" fmla="*/ 1840346 w 7021946"/>
                <a:gd name="connsiteY2" fmla="*/ 2627938 h 4355138"/>
                <a:gd name="connsiteX3" fmla="*/ 505691 w 7021946"/>
                <a:gd name="connsiteY3" fmla="*/ 1503411 h 4355138"/>
                <a:gd name="connsiteX4" fmla="*/ 404091 w 7021946"/>
                <a:gd name="connsiteY4" fmla="*/ 1745865 h 4355138"/>
                <a:gd name="connsiteX5" fmla="*/ 0 w 7021946"/>
                <a:gd name="connsiteY5" fmla="*/ 1025429 h 4355138"/>
                <a:gd name="connsiteX6" fmla="*/ 787400 w 7021946"/>
                <a:gd name="connsiteY6" fmla="*/ 1163974 h 4355138"/>
                <a:gd name="connsiteX7" fmla="*/ 623455 w 7021946"/>
                <a:gd name="connsiteY7" fmla="*/ 1351011 h 4355138"/>
                <a:gd name="connsiteX8" fmla="*/ 2237509 w 7021946"/>
                <a:gd name="connsiteY8" fmla="*/ 2175356 h 4355138"/>
                <a:gd name="connsiteX9" fmla="*/ 1903968 w 7021946"/>
                <a:gd name="connsiteY9" fmla="*/ 1641556 h 4355138"/>
                <a:gd name="connsiteX10" fmla="*/ 1888643 w 7021946"/>
                <a:gd name="connsiteY10" fmla="*/ 1616014 h 4355138"/>
                <a:gd name="connsiteX11" fmla="*/ 1119909 w 7021946"/>
                <a:gd name="connsiteY11" fmla="*/ 997720 h 4355138"/>
                <a:gd name="connsiteX12" fmla="*/ 1118980 w 7021946"/>
                <a:gd name="connsiteY12" fmla="*/ 997049 h 4355138"/>
                <a:gd name="connsiteX13" fmla="*/ 921327 w 7021946"/>
                <a:gd name="connsiteY13" fmla="*/ 1133956 h 4355138"/>
                <a:gd name="connsiteX14" fmla="*/ 933648 w 7021946"/>
                <a:gd name="connsiteY14" fmla="*/ 366115 h 4355138"/>
                <a:gd name="connsiteX15" fmla="*/ 1570182 w 7021946"/>
                <a:gd name="connsiteY15" fmla="*/ 683684 h 4355138"/>
                <a:gd name="connsiteX16" fmla="*/ 1350818 w 7021946"/>
                <a:gd name="connsiteY16" fmla="*/ 819920 h 4355138"/>
                <a:gd name="connsiteX17" fmla="*/ 2810164 w 7021946"/>
                <a:gd name="connsiteY17" fmla="*/ 1695065 h 4355138"/>
                <a:gd name="connsiteX18" fmla="*/ 2165318 w 7021946"/>
                <a:gd name="connsiteY18" fmla="*/ 579035 h 4355138"/>
                <a:gd name="connsiteX19" fmla="*/ 2034725 w 7021946"/>
                <a:gd name="connsiteY19" fmla="*/ 595600 h 4355138"/>
                <a:gd name="connsiteX20" fmla="*/ 1889708 w 7021946"/>
                <a:gd name="connsiteY20" fmla="*/ 724049 h 4355138"/>
                <a:gd name="connsiteX21" fmla="*/ 1887941 w 7021946"/>
                <a:gd name="connsiteY21" fmla="*/ 0 h 4355138"/>
                <a:gd name="connsiteX22" fmla="*/ 2636116 w 7021946"/>
                <a:gd name="connsiteY22" fmla="*/ 114204 h 4355138"/>
                <a:gd name="connsiteX23" fmla="*/ 2419164 w 7021946"/>
                <a:gd name="connsiteY23" fmla="*/ 146068 h 4355138"/>
                <a:gd name="connsiteX24" fmla="*/ 2254354 w 7021946"/>
                <a:gd name="connsiteY24" fmla="*/ 261651 h 4355138"/>
                <a:gd name="connsiteX25" fmla="*/ 3604491 w 7021946"/>
                <a:gd name="connsiteY25" fmla="*/ 1334847 h 4355138"/>
                <a:gd name="connsiteX26" fmla="*/ 7021946 w 7021946"/>
                <a:gd name="connsiteY26" fmla="*/ 1833611 h 4355138"/>
                <a:gd name="connsiteX0" fmla="*/ 10082607 w 10082607"/>
                <a:gd name="connsiteY0" fmla="*/ 6272155 h 6272155"/>
                <a:gd name="connsiteX1" fmla="*/ 6005946 w 10082607"/>
                <a:gd name="connsiteY1" fmla="*/ 4327429 h 6272155"/>
                <a:gd name="connsiteX2" fmla="*/ 1840346 w 10082607"/>
                <a:gd name="connsiteY2" fmla="*/ 2627938 h 6272155"/>
                <a:gd name="connsiteX3" fmla="*/ 505691 w 10082607"/>
                <a:gd name="connsiteY3" fmla="*/ 1503411 h 6272155"/>
                <a:gd name="connsiteX4" fmla="*/ 404091 w 10082607"/>
                <a:gd name="connsiteY4" fmla="*/ 1745865 h 6272155"/>
                <a:gd name="connsiteX5" fmla="*/ 0 w 10082607"/>
                <a:gd name="connsiteY5" fmla="*/ 1025429 h 6272155"/>
                <a:gd name="connsiteX6" fmla="*/ 787400 w 10082607"/>
                <a:gd name="connsiteY6" fmla="*/ 1163974 h 6272155"/>
                <a:gd name="connsiteX7" fmla="*/ 623455 w 10082607"/>
                <a:gd name="connsiteY7" fmla="*/ 1351011 h 6272155"/>
                <a:gd name="connsiteX8" fmla="*/ 2237509 w 10082607"/>
                <a:gd name="connsiteY8" fmla="*/ 2175356 h 6272155"/>
                <a:gd name="connsiteX9" fmla="*/ 1903968 w 10082607"/>
                <a:gd name="connsiteY9" fmla="*/ 1641556 h 6272155"/>
                <a:gd name="connsiteX10" fmla="*/ 1888643 w 10082607"/>
                <a:gd name="connsiteY10" fmla="*/ 1616014 h 6272155"/>
                <a:gd name="connsiteX11" fmla="*/ 1119909 w 10082607"/>
                <a:gd name="connsiteY11" fmla="*/ 997720 h 6272155"/>
                <a:gd name="connsiteX12" fmla="*/ 1118980 w 10082607"/>
                <a:gd name="connsiteY12" fmla="*/ 997049 h 6272155"/>
                <a:gd name="connsiteX13" fmla="*/ 921327 w 10082607"/>
                <a:gd name="connsiteY13" fmla="*/ 1133956 h 6272155"/>
                <a:gd name="connsiteX14" fmla="*/ 933648 w 10082607"/>
                <a:gd name="connsiteY14" fmla="*/ 366115 h 6272155"/>
                <a:gd name="connsiteX15" fmla="*/ 1570182 w 10082607"/>
                <a:gd name="connsiteY15" fmla="*/ 683684 h 6272155"/>
                <a:gd name="connsiteX16" fmla="*/ 1350818 w 10082607"/>
                <a:gd name="connsiteY16" fmla="*/ 819920 h 6272155"/>
                <a:gd name="connsiteX17" fmla="*/ 2810164 w 10082607"/>
                <a:gd name="connsiteY17" fmla="*/ 1695065 h 6272155"/>
                <a:gd name="connsiteX18" fmla="*/ 2165318 w 10082607"/>
                <a:gd name="connsiteY18" fmla="*/ 579035 h 6272155"/>
                <a:gd name="connsiteX19" fmla="*/ 2034725 w 10082607"/>
                <a:gd name="connsiteY19" fmla="*/ 595600 h 6272155"/>
                <a:gd name="connsiteX20" fmla="*/ 1889708 w 10082607"/>
                <a:gd name="connsiteY20" fmla="*/ 724049 h 6272155"/>
                <a:gd name="connsiteX21" fmla="*/ 1887941 w 10082607"/>
                <a:gd name="connsiteY21" fmla="*/ 0 h 6272155"/>
                <a:gd name="connsiteX22" fmla="*/ 2636116 w 10082607"/>
                <a:gd name="connsiteY22" fmla="*/ 114204 h 6272155"/>
                <a:gd name="connsiteX23" fmla="*/ 2419164 w 10082607"/>
                <a:gd name="connsiteY23" fmla="*/ 146068 h 6272155"/>
                <a:gd name="connsiteX24" fmla="*/ 2254354 w 10082607"/>
                <a:gd name="connsiteY24" fmla="*/ 261651 h 6272155"/>
                <a:gd name="connsiteX25" fmla="*/ 3604491 w 10082607"/>
                <a:gd name="connsiteY25" fmla="*/ 1334847 h 6272155"/>
                <a:gd name="connsiteX26" fmla="*/ 7021946 w 10082607"/>
                <a:gd name="connsiteY26" fmla="*/ 1833611 h 6272155"/>
                <a:gd name="connsiteX0" fmla="*/ 10082607 w 10194470"/>
                <a:gd name="connsiteY0" fmla="*/ 6272155 h 6272155"/>
                <a:gd name="connsiteX1" fmla="*/ 6005946 w 10194470"/>
                <a:gd name="connsiteY1" fmla="*/ 4327429 h 6272155"/>
                <a:gd name="connsiteX2" fmla="*/ 1840346 w 10194470"/>
                <a:gd name="connsiteY2" fmla="*/ 2627938 h 6272155"/>
                <a:gd name="connsiteX3" fmla="*/ 505691 w 10194470"/>
                <a:gd name="connsiteY3" fmla="*/ 1503411 h 6272155"/>
                <a:gd name="connsiteX4" fmla="*/ 404091 w 10194470"/>
                <a:gd name="connsiteY4" fmla="*/ 1745865 h 6272155"/>
                <a:gd name="connsiteX5" fmla="*/ 0 w 10194470"/>
                <a:gd name="connsiteY5" fmla="*/ 1025429 h 6272155"/>
                <a:gd name="connsiteX6" fmla="*/ 787400 w 10194470"/>
                <a:gd name="connsiteY6" fmla="*/ 1163974 h 6272155"/>
                <a:gd name="connsiteX7" fmla="*/ 623455 w 10194470"/>
                <a:gd name="connsiteY7" fmla="*/ 1351011 h 6272155"/>
                <a:gd name="connsiteX8" fmla="*/ 2237509 w 10194470"/>
                <a:gd name="connsiteY8" fmla="*/ 2175356 h 6272155"/>
                <a:gd name="connsiteX9" fmla="*/ 1903968 w 10194470"/>
                <a:gd name="connsiteY9" fmla="*/ 1641556 h 6272155"/>
                <a:gd name="connsiteX10" fmla="*/ 1888643 w 10194470"/>
                <a:gd name="connsiteY10" fmla="*/ 1616014 h 6272155"/>
                <a:gd name="connsiteX11" fmla="*/ 1119909 w 10194470"/>
                <a:gd name="connsiteY11" fmla="*/ 997720 h 6272155"/>
                <a:gd name="connsiteX12" fmla="*/ 1118980 w 10194470"/>
                <a:gd name="connsiteY12" fmla="*/ 997049 h 6272155"/>
                <a:gd name="connsiteX13" fmla="*/ 921327 w 10194470"/>
                <a:gd name="connsiteY13" fmla="*/ 1133956 h 6272155"/>
                <a:gd name="connsiteX14" fmla="*/ 933648 w 10194470"/>
                <a:gd name="connsiteY14" fmla="*/ 366115 h 6272155"/>
                <a:gd name="connsiteX15" fmla="*/ 1570182 w 10194470"/>
                <a:gd name="connsiteY15" fmla="*/ 683684 h 6272155"/>
                <a:gd name="connsiteX16" fmla="*/ 1350818 w 10194470"/>
                <a:gd name="connsiteY16" fmla="*/ 819920 h 6272155"/>
                <a:gd name="connsiteX17" fmla="*/ 2810164 w 10194470"/>
                <a:gd name="connsiteY17" fmla="*/ 1695065 h 6272155"/>
                <a:gd name="connsiteX18" fmla="*/ 2165318 w 10194470"/>
                <a:gd name="connsiteY18" fmla="*/ 579035 h 6272155"/>
                <a:gd name="connsiteX19" fmla="*/ 2034725 w 10194470"/>
                <a:gd name="connsiteY19" fmla="*/ 595600 h 6272155"/>
                <a:gd name="connsiteX20" fmla="*/ 1889708 w 10194470"/>
                <a:gd name="connsiteY20" fmla="*/ 724049 h 6272155"/>
                <a:gd name="connsiteX21" fmla="*/ 1887941 w 10194470"/>
                <a:gd name="connsiteY21" fmla="*/ 0 h 6272155"/>
                <a:gd name="connsiteX22" fmla="*/ 2636116 w 10194470"/>
                <a:gd name="connsiteY22" fmla="*/ 114204 h 6272155"/>
                <a:gd name="connsiteX23" fmla="*/ 2419164 w 10194470"/>
                <a:gd name="connsiteY23" fmla="*/ 146068 h 6272155"/>
                <a:gd name="connsiteX24" fmla="*/ 2254354 w 10194470"/>
                <a:gd name="connsiteY24" fmla="*/ 261651 h 6272155"/>
                <a:gd name="connsiteX25" fmla="*/ 3604491 w 10194470"/>
                <a:gd name="connsiteY25" fmla="*/ 1334847 h 6272155"/>
                <a:gd name="connsiteX26" fmla="*/ 10194470 w 10194470"/>
                <a:gd name="connsiteY26" fmla="*/ 2502615 h 6272155"/>
                <a:gd name="connsiteX0" fmla="*/ 10082607 w 10194470"/>
                <a:gd name="connsiteY0" fmla="*/ 6272155 h 6272155"/>
                <a:gd name="connsiteX1" fmla="*/ 6005946 w 10194470"/>
                <a:gd name="connsiteY1" fmla="*/ 4327429 h 6272155"/>
                <a:gd name="connsiteX2" fmla="*/ 1840346 w 10194470"/>
                <a:gd name="connsiteY2" fmla="*/ 2627938 h 6272155"/>
                <a:gd name="connsiteX3" fmla="*/ 505691 w 10194470"/>
                <a:gd name="connsiteY3" fmla="*/ 1503411 h 6272155"/>
                <a:gd name="connsiteX4" fmla="*/ 404091 w 10194470"/>
                <a:gd name="connsiteY4" fmla="*/ 1745865 h 6272155"/>
                <a:gd name="connsiteX5" fmla="*/ 0 w 10194470"/>
                <a:gd name="connsiteY5" fmla="*/ 1025429 h 6272155"/>
                <a:gd name="connsiteX6" fmla="*/ 787400 w 10194470"/>
                <a:gd name="connsiteY6" fmla="*/ 1163974 h 6272155"/>
                <a:gd name="connsiteX7" fmla="*/ 623455 w 10194470"/>
                <a:gd name="connsiteY7" fmla="*/ 1351011 h 6272155"/>
                <a:gd name="connsiteX8" fmla="*/ 2237509 w 10194470"/>
                <a:gd name="connsiteY8" fmla="*/ 2175356 h 6272155"/>
                <a:gd name="connsiteX9" fmla="*/ 1903968 w 10194470"/>
                <a:gd name="connsiteY9" fmla="*/ 1641556 h 6272155"/>
                <a:gd name="connsiteX10" fmla="*/ 1888643 w 10194470"/>
                <a:gd name="connsiteY10" fmla="*/ 1616014 h 6272155"/>
                <a:gd name="connsiteX11" fmla="*/ 1119909 w 10194470"/>
                <a:gd name="connsiteY11" fmla="*/ 997720 h 6272155"/>
                <a:gd name="connsiteX12" fmla="*/ 1118980 w 10194470"/>
                <a:gd name="connsiteY12" fmla="*/ 997049 h 6272155"/>
                <a:gd name="connsiteX13" fmla="*/ 921327 w 10194470"/>
                <a:gd name="connsiteY13" fmla="*/ 1133956 h 6272155"/>
                <a:gd name="connsiteX14" fmla="*/ 933648 w 10194470"/>
                <a:gd name="connsiteY14" fmla="*/ 366115 h 6272155"/>
                <a:gd name="connsiteX15" fmla="*/ 1570182 w 10194470"/>
                <a:gd name="connsiteY15" fmla="*/ 683684 h 6272155"/>
                <a:gd name="connsiteX16" fmla="*/ 1350818 w 10194470"/>
                <a:gd name="connsiteY16" fmla="*/ 819920 h 6272155"/>
                <a:gd name="connsiteX17" fmla="*/ 2810164 w 10194470"/>
                <a:gd name="connsiteY17" fmla="*/ 1695065 h 6272155"/>
                <a:gd name="connsiteX18" fmla="*/ 2165318 w 10194470"/>
                <a:gd name="connsiteY18" fmla="*/ 579035 h 6272155"/>
                <a:gd name="connsiteX19" fmla="*/ 2034725 w 10194470"/>
                <a:gd name="connsiteY19" fmla="*/ 595600 h 6272155"/>
                <a:gd name="connsiteX20" fmla="*/ 1889708 w 10194470"/>
                <a:gd name="connsiteY20" fmla="*/ 724049 h 6272155"/>
                <a:gd name="connsiteX21" fmla="*/ 1887941 w 10194470"/>
                <a:gd name="connsiteY21" fmla="*/ 0 h 6272155"/>
                <a:gd name="connsiteX22" fmla="*/ 2419164 w 10194470"/>
                <a:gd name="connsiteY22" fmla="*/ 146068 h 6272155"/>
                <a:gd name="connsiteX23" fmla="*/ 2254354 w 10194470"/>
                <a:gd name="connsiteY23" fmla="*/ 261651 h 6272155"/>
                <a:gd name="connsiteX24" fmla="*/ 3604491 w 10194470"/>
                <a:gd name="connsiteY24" fmla="*/ 1334847 h 6272155"/>
                <a:gd name="connsiteX25" fmla="*/ 10194470 w 10194470"/>
                <a:gd name="connsiteY25" fmla="*/ 2502615 h 6272155"/>
                <a:gd name="connsiteX0" fmla="*/ 10082607 w 10194470"/>
                <a:gd name="connsiteY0" fmla="*/ 6272155 h 6272155"/>
                <a:gd name="connsiteX1" fmla="*/ 6005946 w 10194470"/>
                <a:gd name="connsiteY1" fmla="*/ 4327429 h 6272155"/>
                <a:gd name="connsiteX2" fmla="*/ 1840346 w 10194470"/>
                <a:gd name="connsiteY2" fmla="*/ 2627938 h 6272155"/>
                <a:gd name="connsiteX3" fmla="*/ 505691 w 10194470"/>
                <a:gd name="connsiteY3" fmla="*/ 1503411 h 6272155"/>
                <a:gd name="connsiteX4" fmla="*/ 404091 w 10194470"/>
                <a:gd name="connsiteY4" fmla="*/ 1745865 h 6272155"/>
                <a:gd name="connsiteX5" fmla="*/ 0 w 10194470"/>
                <a:gd name="connsiteY5" fmla="*/ 1025429 h 6272155"/>
                <a:gd name="connsiteX6" fmla="*/ 787400 w 10194470"/>
                <a:gd name="connsiteY6" fmla="*/ 1163974 h 6272155"/>
                <a:gd name="connsiteX7" fmla="*/ 623455 w 10194470"/>
                <a:gd name="connsiteY7" fmla="*/ 1351011 h 6272155"/>
                <a:gd name="connsiteX8" fmla="*/ 2237509 w 10194470"/>
                <a:gd name="connsiteY8" fmla="*/ 2175356 h 6272155"/>
                <a:gd name="connsiteX9" fmla="*/ 1903968 w 10194470"/>
                <a:gd name="connsiteY9" fmla="*/ 1641556 h 6272155"/>
                <a:gd name="connsiteX10" fmla="*/ 1888643 w 10194470"/>
                <a:gd name="connsiteY10" fmla="*/ 1616014 h 6272155"/>
                <a:gd name="connsiteX11" fmla="*/ 1119909 w 10194470"/>
                <a:gd name="connsiteY11" fmla="*/ 997720 h 6272155"/>
                <a:gd name="connsiteX12" fmla="*/ 1118980 w 10194470"/>
                <a:gd name="connsiteY12" fmla="*/ 997049 h 6272155"/>
                <a:gd name="connsiteX13" fmla="*/ 921327 w 10194470"/>
                <a:gd name="connsiteY13" fmla="*/ 1133956 h 6272155"/>
                <a:gd name="connsiteX14" fmla="*/ 933648 w 10194470"/>
                <a:gd name="connsiteY14" fmla="*/ 366115 h 6272155"/>
                <a:gd name="connsiteX15" fmla="*/ 1570182 w 10194470"/>
                <a:gd name="connsiteY15" fmla="*/ 683684 h 6272155"/>
                <a:gd name="connsiteX16" fmla="*/ 1350818 w 10194470"/>
                <a:gd name="connsiteY16" fmla="*/ 819920 h 6272155"/>
                <a:gd name="connsiteX17" fmla="*/ 2810164 w 10194470"/>
                <a:gd name="connsiteY17" fmla="*/ 1695065 h 6272155"/>
                <a:gd name="connsiteX18" fmla="*/ 2165318 w 10194470"/>
                <a:gd name="connsiteY18" fmla="*/ 579035 h 6272155"/>
                <a:gd name="connsiteX19" fmla="*/ 2034725 w 10194470"/>
                <a:gd name="connsiteY19" fmla="*/ 595600 h 6272155"/>
                <a:gd name="connsiteX20" fmla="*/ 1889708 w 10194470"/>
                <a:gd name="connsiteY20" fmla="*/ 724049 h 6272155"/>
                <a:gd name="connsiteX21" fmla="*/ 1887941 w 10194470"/>
                <a:gd name="connsiteY21" fmla="*/ 0 h 6272155"/>
                <a:gd name="connsiteX22" fmla="*/ 2419164 w 10194470"/>
                <a:gd name="connsiteY22" fmla="*/ 146068 h 6272155"/>
                <a:gd name="connsiteX23" fmla="*/ 2275385 w 10194470"/>
                <a:gd name="connsiteY23" fmla="*/ 331850 h 6272155"/>
                <a:gd name="connsiteX24" fmla="*/ 3604491 w 10194470"/>
                <a:gd name="connsiteY24" fmla="*/ 1334847 h 6272155"/>
                <a:gd name="connsiteX25" fmla="*/ 10194470 w 10194470"/>
                <a:gd name="connsiteY25" fmla="*/ 2502615 h 6272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194470" h="6272155">
                  <a:moveTo>
                    <a:pt x="10082607" y="6272155"/>
                  </a:moveTo>
                  <a:lnTo>
                    <a:pt x="6005946" y="4327429"/>
                  </a:lnTo>
                  <a:lnTo>
                    <a:pt x="1840346" y="2627938"/>
                  </a:lnTo>
                  <a:lnTo>
                    <a:pt x="505691" y="1503411"/>
                  </a:lnTo>
                  <a:lnTo>
                    <a:pt x="404091" y="1745865"/>
                  </a:lnTo>
                  <a:lnTo>
                    <a:pt x="0" y="1025429"/>
                  </a:lnTo>
                  <a:lnTo>
                    <a:pt x="787400" y="1163974"/>
                  </a:lnTo>
                  <a:lnTo>
                    <a:pt x="623455" y="1351011"/>
                  </a:lnTo>
                  <a:lnTo>
                    <a:pt x="2237509" y="2175356"/>
                  </a:lnTo>
                  <a:lnTo>
                    <a:pt x="1903968" y="1641556"/>
                  </a:lnTo>
                  <a:lnTo>
                    <a:pt x="1888643" y="1616014"/>
                  </a:lnTo>
                  <a:lnTo>
                    <a:pt x="1119909" y="997720"/>
                  </a:lnTo>
                  <a:lnTo>
                    <a:pt x="1118980" y="997049"/>
                  </a:lnTo>
                  <a:lnTo>
                    <a:pt x="921327" y="1133956"/>
                  </a:lnTo>
                  <a:lnTo>
                    <a:pt x="933648" y="366115"/>
                  </a:lnTo>
                  <a:lnTo>
                    <a:pt x="1570182" y="683684"/>
                  </a:lnTo>
                  <a:lnTo>
                    <a:pt x="1350818" y="819920"/>
                  </a:lnTo>
                  <a:lnTo>
                    <a:pt x="2810164" y="1695065"/>
                  </a:lnTo>
                  <a:cubicBezTo>
                    <a:pt x="2951355" y="1655233"/>
                    <a:pt x="2294558" y="762279"/>
                    <a:pt x="2165318" y="579035"/>
                  </a:cubicBezTo>
                  <a:cubicBezTo>
                    <a:pt x="2036078" y="395791"/>
                    <a:pt x="2062001" y="611571"/>
                    <a:pt x="2034725" y="595600"/>
                  </a:cubicBezTo>
                  <a:lnTo>
                    <a:pt x="1889708" y="724049"/>
                  </a:lnTo>
                  <a:cubicBezTo>
                    <a:pt x="1887535" y="517961"/>
                    <a:pt x="1890114" y="206088"/>
                    <a:pt x="1887941" y="0"/>
                  </a:cubicBezTo>
                  <a:lnTo>
                    <a:pt x="2419164" y="146068"/>
                  </a:lnTo>
                  <a:lnTo>
                    <a:pt x="2275385" y="331850"/>
                  </a:lnTo>
                  <a:lnTo>
                    <a:pt x="3604491" y="1334847"/>
                  </a:lnTo>
                  <a:lnTo>
                    <a:pt x="10194470" y="2502615"/>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eaLnBrk="1" fontAlgn="auto" hangingPunct="1">
                <a:spcBef>
                  <a:spcPts val="0"/>
                </a:spcBef>
                <a:spcAft>
                  <a:spcPts val="0"/>
                </a:spcAft>
                <a:defRPr/>
              </a:pPr>
              <a:endParaRPr lang="en-US"/>
            </a:p>
          </p:txBody>
        </p:sp>
        <p:sp>
          <p:nvSpPr>
            <p:cNvPr id="20" name="Freeform 19"/>
            <p:cNvSpPr/>
            <p:nvPr/>
          </p:nvSpPr>
          <p:spPr>
            <a:xfrm>
              <a:off x="3514788" y="2829146"/>
              <a:ext cx="5542846" cy="1475725"/>
            </a:xfrm>
            <a:custGeom>
              <a:avLst/>
              <a:gdLst>
                <a:gd name="connsiteX0" fmla="*/ 0 w 5543550"/>
                <a:gd name="connsiteY0" fmla="*/ 0 h 1476375"/>
                <a:gd name="connsiteX1" fmla="*/ 1552575 w 5543550"/>
                <a:gd name="connsiteY1" fmla="*/ 514350 h 1476375"/>
                <a:gd name="connsiteX2" fmla="*/ 5543550 w 5543550"/>
                <a:gd name="connsiteY2" fmla="*/ 1476375 h 1476375"/>
                <a:gd name="connsiteX3" fmla="*/ 5543550 w 5543550"/>
                <a:gd name="connsiteY3" fmla="*/ 1476375 h 1476375"/>
              </a:gdLst>
              <a:ahLst/>
              <a:cxnLst>
                <a:cxn ang="0">
                  <a:pos x="connsiteX0" y="connsiteY0"/>
                </a:cxn>
                <a:cxn ang="0">
                  <a:pos x="connsiteX1" y="connsiteY1"/>
                </a:cxn>
                <a:cxn ang="0">
                  <a:pos x="connsiteX2" y="connsiteY2"/>
                </a:cxn>
                <a:cxn ang="0">
                  <a:pos x="connsiteX3" y="connsiteY3"/>
                </a:cxn>
              </a:cxnLst>
              <a:rect l="l" t="t" r="r" b="b"/>
              <a:pathLst>
                <a:path w="5543550" h="1476375">
                  <a:moveTo>
                    <a:pt x="0" y="0"/>
                  </a:moveTo>
                  <a:cubicBezTo>
                    <a:pt x="314325" y="134144"/>
                    <a:pt x="628650" y="268288"/>
                    <a:pt x="1552575" y="514350"/>
                  </a:cubicBezTo>
                  <a:cubicBezTo>
                    <a:pt x="2476500" y="760412"/>
                    <a:pt x="5543550" y="1476375"/>
                    <a:pt x="5543550" y="1476375"/>
                  </a:cubicBezTo>
                  <a:lnTo>
                    <a:pt x="5543550" y="1476375"/>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eaLnBrk="1" fontAlgn="auto" hangingPunct="1">
                <a:spcBef>
                  <a:spcPts val="0"/>
                </a:spcBef>
                <a:spcAft>
                  <a:spcPts val="0"/>
                </a:spcAft>
                <a:defRPr/>
              </a:pPr>
              <a:endParaRPr lang="en-US"/>
            </a:p>
          </p:txBody>
        </p:sp>
      </p:grpSp>
      <p:sp>
        <p:nvSpPr>
          <p:cNvPr id="10278" name="TextBox 27"/>
          <p:cNvSpPr txBox="1">
            <a:spLocks noChangeArrowheads="1"/>
          </p:cNvSpPr>
          <p:nvPr/>
        </p:nvSpPr>
        <p:spPr bwMode="auto">
          <a:xfrm>
            <a:off x="5746750" y="5060950"/>
            <a:ext cx="1524000" cy="406400"/>
          </a:xfrm>
          <a:prstGeom prst="rect">
            <a:avLst/>
          </a:prstGeom>
          <a:solidFill>
            <a:srgbClr val="0066FF"/>
          </a:solidFill>
          <a:ln w="9525">
            <a:solidFill>
              <a:schemeClr val="tx1"/>
            </a:solidFill>
            <a:miter lim="800000"/>
            <a:headEnd/>
            <a:tailEnd/>
          </a:ln>
        </p:spPr>
        <p:txBody>
          <a:bodyPr>
            <a:spAutoFit/>
          </a:bodyPr>
          <a:lstStyle/>
          <a:p>
            <a:pPr eaLnBrk="1" hangingPunct="1"/>
            <a:r>
              <a:rPr lang="en-US" sz="1000">
                <a:latin typeface="Arial" pitchFamily="34" charset="0"/>
                <a:cs typeface="Arial" pitchFamily="34" charset="0"/>
              </a:rPr>
              <a:t>DoD surge mission assignment</a:t>
            </a:r>
          </a:p>
        </p:txBody>
      </p:sp>
      <p:sp>
        <p:nvSpPr>
          <p:cNvPr id="10279" name="TextBox 27"/>
          <p:cNvSpPr txBox="1">
            <a:spLocks noChangeArrowheads="1"/>
          </p:cNvSpPr>
          <p:nvPr/>
        </p:nvSpPr>
        <p:spPr bwMode="auto">
          <a:xfrm>
            <a:off x="7699375" y="4083050"/>
            <a:ext cx="1295400" cy="400050"/>
          </a:xfrm>
          <a:prstGeom prst="rect">
            <a:avLst/>
          </a:prstGeom>
          <a:solidFill>
            <a:srgbClr val="0066FF"/>
          </a:solidFill>
          <a:ln w="9525">
            <a:solidFill>
              <a:schemeClr val="tx1"/>
            </a:solidFill>
            <a:miter lim="800000"/>
            <a:headEnd/>
            <a:tailEnd/>
          </a:ln>
        </p:spPr>
        <p:txBody>
          <a:bodyPr>
            <a:spAutoFit/>
          </a:bodyPr>
          <a:lstStyle/>
          <a:p>
            <a:pPr eaLnBrk="1" hangingPunct="1"/>
            <a:r>
              <a:rPr lang="en-US" sz="1000">
                <a:latin typeface="Arial" pitchFamily="34" charset="0"/>
                <a:cs typeface="Arial" pitchFamily="34" charset="0"/>
              </a:rPr>
              <a:t>Patient Movement Cell conference call</a:t>
            </a:r>
          </a:p>
        </p:txBody>
      </p:sp>
      <p:sp>
        <p:nvSpPr>
          <p:cNvPr id="10280" name="TextBox 27"/>
          <p:cNvSpPr txBox="1">
            <a:spLocks noChangeArrowheads="1"/>
          </p:cNvSpPr>
          <p:nvPr/>
        </p:nvSpPr>
        <p:spPr bwMode="auto">
          <a:xfrm>
            <a:off x="812800" y="3384550"/>
            <a:ext cx="1497013" cy="400050"/>
          </a:xfrm>
          <a:prstGeom prst="rect">
            <a:avLst/>
          </a:prstGeom>
          <a:solidFill>
            <a:srgbClr val="0066FF"/>
          </a:solidFill>
          <a:ln w="9525">
            <a:solidFill>
              <a:schemeClr val="tx1"/>
            </a:solidFill>
            <a:miter lim="800000"/>
            <a:headEnd/>
            <a:tailEnd/>
          </a:ln>
        </p:spPr>
        <p:txBody>
          <a:bodyPr>
            <a:spAutoFit/>
          </a:bodyPr>
          <a:lstStyle/>
          <a:p>
            <a:pPr eaLnBrk="1" hangingPunct="1"/>
            <a:r>
              <a:rPr lang="en-US" sz="1000">
                <a:latin typeface="Arial" pitchFamily="34" charset="0"/>
                <a:cs typeface="Arial" pitchFamily="34" charset="0"/>
              </a:rPr>
              <a:t> Patient Movement operations end at H-12</a:t>
            </a:r>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Timelines  compressed—no D-hour.  Start at D-0.</a:t>
            </a:r>
          </a:p>
          <a:p>
            <a:r>
              <a:rPr lang="en-US" dirty="0" smtClean="0"/>
              <a:t>Will need patient movement requirements clearly stated.</a:t>
            </a:r>
          </a:p>
          <a:p>
            <a:pPr lvl="1"/>
            <a:r>
              <a:rPr lang="en-US" dirty="0" smtClean="0"/>
              <a:t>Requires best assessment of number and type of patients needing evacuation;</a:t>
            </a:r>
          </a:p>
          <a:p>
            <a:pPr lvl="1"/>
            <a:r>
              <a:rPr lang="en-US" dirty="0" smtClean="0"/>
              <a:t>Limitations to where patients are evacuated?  Okay to take out of state?</a:t>
            </a:r>
          </a:p>
          <a:p>
            <a:pPr lvl="1"/>
            <a:r>
              <a:rPr lang="en-US" dirty="0" smtClean="0"/>
              <a:t>Identify APOE(s); for AE, need </a:t>
            </a:r>
            <a:r>
              <a:rPr lang="en-US" dirty="0" err="1" smtClean="0"/>
              <a:t>DoD</a:t>
            </a:r>
            <a:r>
              <a:rPr lang="en-US" dirty="0" smtClean="0"/>
              <a:t> to validate APOE.</a:t>
            </a:r>
          </a:p>
          <a:p>
            <a:r>
              <a:rPr lang="en-US" dirty="0" smtClean="0"/>
              <a:t>Do we commit all four APOEs?</a:t>
            </a:r>
          </a:p>
          <a:p>
            <a:r>
              <a:rPr lang="en-US" dirty="0" smtClean="0"/>
              <a:t>Are there alternate modes of transport that can be brought to bear?</a:t>
            </a:r>
          </a:p>
        </p:txBody>
      </p:sp>
      <p:sp>
        <p:nvSpPr>
          <p:cNvPr id="2" name="Title 1"/>
          <p:cNvSpPr>
            <a:spLocks noGrp="1"/>
          </p:cNvSpPr>
          <p:nvPr>
            <p:ph type="title"/>
          </p:nvPr>
        </p:nvSpPr>
        <p:spPr/>
        <p:txBody>
          <a:bodyPr/>
          <a:lstStyle/>
          <a:p>
            <a:r>
              <a:rPr lang="en-US" dirty="0" smtClean="0"/>
              <a:t>“No-Notice” Incident</a:t>
            </a:r>
            <a:endParaRPr lang="en-US" dirty="0"/>
          </a:p>
        </p:txBody>
      </p:sp>
      <p:sp>
        <p:nvSpPr>
          <p:cNvPr id="3" name="Slide Number Placeholder 2"/>
          <p:cNvSpPr>
            <a:spLocks noGrp="1"/>
          </p:cNvSpPr>
          <p:nvPr>
            <p:ph type="sldNum" sz="quarter" idx="4294967295"/>
          </p:nvPr>
        </p:nvSpPr>
        <p:spPr>
          <a:xfrm>
            <a:off x="8670925" y="6456363"/>
            <a:ext cx="473075" cy="303212"/>
          </a:xfrm>
        </p:spPr>
        <p:txBody>
          <a:bodyPr/>
          <a:lstStyle/>
          <a:p>
            <a:pPr>
              <a:defRPr/>
            </a:pPr>
            <a:fld id="{17458236-D295-4081-AE75-85938893AF03}"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Need to increase capacity to move patients</a:t>
            </a:r>
          </a:p>
          <a:p>
            <a:r>
              <a:rPr lang="en-US" dirty="0" smtClean="0"/>
              <a:t>Need to build a more responsive federal patient movement system</a:t>
            </a:r>
          </a:p>
          <a:p>
            <a:r>
              <a:rPr lang="en-US" dirty="0" smtClean="0"/>
              <a:t>Need to improve network of NDMS medical facilities to include long-term care</a:t>
            </a:r>
          </a:p>
          <a:p>
            <a:r>
              <a:rPr lang="en-US" dirty="0" smtClean="0"/>
              <a:t>Need pediatric/neonate, and burn solutions</a:t>
            </a:r>
          </a:p>
        </p:txBody>
      </p:sp>
      <p:sp>
        <p:nvSpPr>
          <p:cNvPr id="3" name="Title 2"/>
          <p:cNvSpPr>
            <a:spLocks noGrp="1"/>
          </p:cNvSpPr>
          <p:nvPr>
            <p:ph type="title"/>
          </p:nvPr>
        </p:nvSpPr>
        <p:spPr/>
        <p:txBody>
          <a:bodyPr/>
          <a:lstStyle/>
          <a:p>
            <a:r>
              <a:rPr lang="en-US" dirty="0" smtClean="0"/>
              <a:t>Gaps…</a:t>
            </a:r>
            <a:endParaRPr lang="en-US" dirty="0"/>
          </a:p>
        </p:txBody>
      </p:sp>
      <p:pic>
        <p:nvPicPr>
          <p:cNvPr id="116738" name="Picture 2" descr="https://pitchenginelive.blob.core.windows.net/dev/d1b511c9-283d-4ece-9508-e43cde3251de/92407e02-4a1e-44cb-87ff-d30caf7df442.jpg">
            <a:hlinkClick r:id="rId2"/>
          </p:cNvPr>
          <p:cNvPicPr>
            <a:picLocks noChangeAspect="1" noChangeArrowheads="1"/>
          </p:cNvPicPr>
          <p:nvPr/>
        </p:nvPicPr>
        <p:blipFill>
          <a:blip r:embed="rId3" cstate="print"/>
          <a:srcRect/>
          <a:stretch>
            <a:fillRect/>
          </a:stretch>
        </p:blipFill>
        <p:spPr bwMode="auto">
          <a:xfrm>
            <a:off x="6585177" y="3886200"/>
            <a:ext cx="2073048" cy="25146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16740" name="Picture 4" descr="http://www.uwmedicine.org/referrals/PublishingImages/Pages/advanced-burn-life-support/abls.png">
            <a:hlinkClick r:id="rId4"/>
          </p:cNvPr>
          <p:cNvPicPr>
            <a:picLocks noChangeAspect="1" noChangeArrowheads="1"/>
          </p:cNvPicPr>
          <p:nvPr/>
        </p:nvPicPr>
        <p:blipFill>
          <a:blip r:embed="rId5" cstate="print"/>
          <a:srcRect/>
          <a:stretch>
            <a:fillRect/>
          </a:stretch>
        </p:blipFill>
        <p:spPr bwMode="auto">
          <a:xfrm>
            <a:off x="533400" y="4267200"/>
            <a:ext cx="5429250" cy="1514475"/>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1000" y="1066800"/>
            <a:ext cx="8382000" cy="4846320"/>
          </a:xfrm>
        </p:spPr>
        <p:txBody>
          <a:bodyPr/>
          <a:lstStyle/>
          <a:p>
            <a:r>
              <a:rPr lang="en-US" sz="2000" dirty="0" smtClean="0"/>
              <a:t>Is AE the ONLY solution for evacuation?  Can “MEDEVAC” fill the gaps?</a:t>
            </a:r>
          </a:p>
          <a:p>
            <a:pPr lvl="1"/>
            <a:r>
              <a:rPr lang="en-US" sz="1800" dirty="0" smtClean="0"/>
              <a:t>Regulated </a:t>
            </a:r>
            <a:r>
              <a:rPr lang="en-US" sz="1800" dirty="0" err="1" smtClean="0"/>
              <a:t>vs</a:t>
            </a:r>
            <a:r>
              <a:rPr lang="en-US" sz="1800" dirty="0" smtClean="0"/>
              <a:t> unregulated patients</a:t>
            </a:r>
          </a:p>
          <a:p>
            <a:r>
              <a:rPr lang="en-US" sz="2000" dirty="0" smtClean="0"/>
              <a:t>Rewriting the Definitive Medical Care MOA for NDMS facilities</a:t>
            </a:r>
          </a:p>
          <a:p>
            <a:r>
              <a:rPr lang="en-US" sz="2000" dirty="0" smtClean="0"/>
              <a:t>Working with ONC to look at atypical methods to view bed capacity</a:t>
            </a:r>
          </a:p>
          <a:p>
            <a:r>
              <a:rPr lang="en-US" sz="2000" dirty="0" smtClean="0"/>
              <a:t>Developed </a:t>
            </a:r>
            <a:r>
              <a:rPr lang="en-US" sz="2000" i="1" dirty="0" smtClean="0"/>
              <a:t>Medical Evacuation of Patients with Highly Contagious Diseases </a:t>
            </a:r>
            <a:r>
              <a:rPr lang="en-US" sz="2000" dirty="0" smtClean="0"/>
              <a:t>paper</a:t>
            </a:r>
          </a:p>
          <a:p>
            <a:r>
              <a:rPr lang="en-US" sz="2000" dirty="0" smtClean="0"/>
              <a:t>Developing alternate modes of transport</a:t>
            </a:r>
          </a:p>
          <a:p>
            <a:pPr lvl="1"/>
            <a:r>
              <a:rPr lang="en-US" sz="1800" dirty="0" smtClean="0"/>
              <a:t>Air</a:t>
            </a:r>
          </a:p>
          <a:p>
            <a:pPr lvl="2"/>
            <a:r>
              <a:rPr lang="en-US" sz="1600" dirty="0" smtClean="0"/>
              <a:t>National Guard</a:t>
            </a:r>
          </a:p>
          <a:p>
            <a:pPr lvl="2"/>
            <a:r>
              <a:rPr lang="en-US" sz="1600" dirty="0" smtClean="0"/>
              <a:t>U.S. Coast Guard</a:t>
            </a:r>
          </a:p>
          <a:p>
            <a:pPr lvl="2"/>
            <a:r>
              <a:rPr lang="en-US" sz="1600" dirty="0" smtClean="0"/>
              <a:t>U.S. Forest Service</a:t>
            </a:r>
          </a:p>
          <a:p>
            <a:pPr lvl="2"/>
            <a:r>
              <a:rPr lang="en-US" sz="1600" dirty="0" smtClean="0"/>
              <a:t>General Aviation</a:t>
            </a:r>
          </a:p>
          <a:p>
            <a:r>
              <a:rPr lang="en-US" sz="2000" dirty="0" smtClean="0"/>
              <a:t>Ground</a:t>
            </a:r>
          </a:p>
          <a:p>
            <a:pPr lvl="1"/>
            <a:r>
              <a:rPr lang="en-US" sz="1800" dirty="0" smtClean="0"/>
              <a:t>Better utilize train transport</a:t>
            </a:r>
          </a:p>
          <a:p>
            <a:pPr lvl="1"/>
            <a:r>
              <a:rPr lang="en-US" sz="1800" dirty="0" smtClean="0"/>
              <a:t>Ground freight movement (e.g., tractor trailers, ISO containers)</a:t>
            </a:r>
          </a:p>
          <a:p>
            <a:endParaRPr lang="en-US" sz="1800" dirty="0"/>
          </a:p>
        </p:txBody>
      </p:sp>
      <p:sp>
        <p:nvSpPr>
          <p:cNvPr id="3" name="Title 2"/>
          <p:cNvSpPr>
            <a:spLocks noGrp="1"/>
          </p:cNvSpPr>
          <p:nvPr>
            <p:ph type="title"/>
          </p:nvPr>
        </p:nvSpPr>
        <p:spPr/>
        <p:txBody>
          <a:bodyPr/>
          <a:lstStyle/>
          <a:p>
            <a:r>
              <a:rPr lang="en-US" smtClean="0"/>
              <a:t>What we are doing…</a:t>
            </a:r>
            <a:endParaRPr lang="en-US" dirty="0"/>
          </a:p>
        </p:txBody>
      </p:sp>
      <p:pic>
        <p:nvPicPr>
          <p:cNvPr id="4" name="Picture 3" descr="http://www.utleasing.com/wp-content/uploads/2014/07/2009-Reefers-003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4648200"/>
            <a:ext cx="1798320" cy="1348740"/>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115714" name="Picture 2" descr="https://upload.wikimedia.org/wikipedia/commons/b/b6/HC-130J_USCG_Grand_Forks_AFB_2007.JPG">
            <a:hlinkClick r:id="rId3"/>
          </p:cNvPr>
          <p:cNvPicPr>
            <a:picLocks noChangeAspect="1" noChangeArrowheads="1"/>
          </p:cNvPicPr>
          <p:nvPr/>
        </p:nvPicPr>
        <p:blipFill>
          <a:blip r:embed="rId4" cstate="print"/>
          <a:srcRect/>
          <a:stretch>
            <a:fillRect/>
          </a:stretch>
        </p:blipFill>
        <p:spPr bwMode="auto">
          <a:xfrm>
            <a:off x="4648200" y="4191000"/>
            <a:ext cx="2209800" cy="99157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rrowheads="1"/>
          </p:cNvSpPr>
          <p:nvPr>
            <p:ph type="title"/>
          </p:nvPr>
        </p:nvSpPr>
        <p:spPr/>
        <p:txBody>
          <a:bodyPr/>
          <a:lstStyle/>
          <a:p>
            <a:pPr eaLnBrk="1" hangingPunct="1">
              <a:defRPr/>
            </a:pPr>
            <a:r>
              <a:rPr lang="en-US"/>
              <a:t>NDMS Partners</a:t>
            </a:r>
          </a:p>
        </p:txBody>
      </p:sp>
      <p:sp>
        <p:nvSpPr>
          <p:cNvPr id="163844" name="Rectangle 5"/>
          <p:cNvSpPr>
            <a:spLocks noChangeArrowheads="1"/>
          </p:cNvSpPr>
          <p:nvPr/>
        </p:nvSpPr>
        <p:spPr bwMode="auto">
          <a:xfrm>
            <a:off x="2422906" y="2752725"/>
            <a:ext cx="4274376" cy="492443"/>
          </a:xfrm>
          <a:prstGeom prst="rect">
            <a:avLst/>
          </a:prstGeom>
          <a:noFill/>
          <a:ln w="9525">
            <a:noFill/>
            <a:miter lim="800000"/>
            <a:headEnd/>
            <a:tailEnd/>
          </a:ln>
        </p:spPr>
        <p:txBody>
          <a:bodyPr wrap="none">
            <a:spAutoFit/>
          </a:bodyPr>
          <a:lstStyle/>
          <a:p>
            <a:pPr algn="ctr" eaLnBrk="0" hangingPunct="0">
              <a:defRPr/>
            </a:pPr>
            <a:r>
              <a:rPr lang="en-US" sz="2600" i="1" dirty="0">
                <a:solidFill>
                  <a:srgbClr val="000099"/>
                </a:solidFill>
              </a:rPr>
              <a:t>A federal sector partnership</a:t>
            </a:r>
          </a:p>
        </p:txBody>
      </p:sp>
      <p:pic>
        <p:nvPicPr>
          <p:cNvPr id="39940" name="Picture 6" descr="ndmslogo"/>
          <p:cNvPicPr>
            <a:picLocks noChangeAspect="1" noChangeArrowheads="1"/>
          </p:cNvPicPr>
          <p:nvPr/>
        </p:nvPicPr>
        <p:blipFill>
          <a:blip r:embed="rId3" cstate="screen"/>
          <a:srcRect/>
          <a:stretch>
            <a:fillRect/>
          </a:stretch>
        </p:blipFill>
        <p:spPr bwMode="auto">
          <a:xfrm>
            <a:off x="1600200" y="1628775"/>
            <a:ext cx="1066800" cy="10668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9941" name="Picture 7" descr="dvaseal"/>
          <p:cNvPicPr>
            <a:picLocks noChangeAspect="1" noChangeArrowheads="1"/>
          </p:cNvPicPr>
          <p:nvPr/>
        </p:nvPicPr>
        <p:blipFill>
          <a:blip r:embed="rId4" cstate="screen"/>
          <a:srcRect/>
          <a:stretch>
            <a:fillRect/>
          </a:stretch>
        </p:blipFill>
        <p:spPr bwMode="auto">
          <a:xfrm>
            <a:off x="4106863" y="1600200"/>
            <a:ext cx="1117600" cy="1096963"/>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9942" name="Picture 8" descr="dod_seal"/>
          <p:cNvPicPr>
            <a:picLocks noChangeAspect="1" noChangeArrowheads="1"/>
          </p:cNvPicPr>
          <p:nvPr/>
        </p:nvPicPr>
        <p:blipFill>
          <a:blip r:embed="rId5" cstate="screen"/>
          <a:srcRect/>
          <a:stretch>
            <a:fillRect/>
          </a:stretch>
        </p:blipFill>
        <p:spPr bwMode="auto">
          <a:xfrm>
            <a:off x="5359400" y="1600200"/>
            <a:ext cx="1117600" cy="1096963"/>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9943" name="Picture 9" descr="HHSbw"/>
          <p:cNvPicPr>
            <a:picLocks noChangeAspect="1" noChangeArrowheads="1"/>
          </p:cNvPicPr>
          <p:nvPr/>
        </p:nvPicPr>
        <p:blipFill>
          <a:blip r:embed="rId6" cstate="screen"/>
          <a:srcRect/>
          <a:stretch>
            <a:fillRect/>
          </a:stretch>
        </p:blipFill>
        <p:spPr bwMode="auto">
          <a:xfrm>
            <a:off x="2819400" y="1616075"/>
            <a:ext cx="1143000" cy="106045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9944" name="Picture 10"/>
          <p:cNvPicPr>
            <a:picLocks noChangeAspect="1" noChangeArrowheads="1"/>
          </p:cNvPicPr>
          <p:nvPr/>
        </p:nvPicPr>
        <p:blipFill>
          <a:blip r:embed="rId7" cstate="screen"/>
          <a:srcRect/>
          <a:stretch>
            <a:fillRect/>
          </a:stretch>
        </p:blipFill>
        <p:spPr bwMode="auto">
          <a:xfrm>
            <a:off x="6623050" y="1603375"/>
            <a:ext cx="1092200" cy="1092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63850" name="Rectangle 4"/>
          <p:cNvSpPr>
            <a:spLocks noChangeArrowheads="1"/>
          </p:cNvSpPr>
          <p:nvPr/>
        </p:nvSpPr>
        <p:spPr bwMode="auto">
          <a:xfrm>
            <a:off x="381000" y="3745735"/>
            <a:ext cx="8382000" cy="2274065"/>
          </a:xfrm>
          <a:prstGeom prst="rect">
            <a:avLst/>
          </a:prstGeom>
          <a:noFill/>
          <a:ln w="38100" cmpd="dbl">
            <a:solidFill>
              <a:schemeClr val="folHlink"/>
            </a:solidFill>
            <a:miter lim="800000"/>
            <a:headEnd/>
            <a:tailEnd/>
          </a:ln>
        </p:spPr>
        <p:txBody>
          <a:bodyPr lIns="0" tIns="46038" rIns="0" bIns="46038"/>
          <a:lstStyle/>
          <a:p>
            <a:pPr marL="914400" lvl="1" indent="-342900" eaLnBrk="0" hangingPunct="0">
              <a:lnSpc>
                <a:spcPct val="50000"/>
              </a:lnSpc>
              <a:spcBef>
                <a:spcPct val="30000"/>
              </a:spcBef>
              <a:spcAft>
                <a:spcPct val="30000"/>
              </a:spcAft>
              <a:buClr>
                <a:schemeClr val="hlink"/>
              </a:buClr>
              <a:buFont typeface="Wingdings" pitchFamily="2" charset="2"/>
              <a:buChar char="§"/>
              <a:defRPr/>
            </a:pPr>
            <a:endParaRPr lang="en-US" b="1" dirty="0">
              <a:solidFill>
                <a:srgbClr val="000099"/>
              </a:solidFill>
            </a:endParaRPr>
          </a:p>
          <a:p>
            <a:pPr marL="914400" lvl="1" indent="-342900" eaLnBrk="0" hangingPunct="0">
              <a:lnSpc>
                <a:spcPct val="50000"/>
              </a:lnSpc>
              <a:spcBef>
                <a:spcPct val="30000"/>
              </a:spcBef>
              <a:spcAft>
                <a:spcPct val="30000"/>
              </a:spcAft>
              <a:buClr>
                <a:schemeClr val="hlink"/>
              </a:buClr>
              <a:buFont typeface="Wingdings" pitchFamily="2" charset="2"/>
              <a:buNone/>
              <a:defRPr/>
            </a:pPr>
            <a:r>
              <a:rPr lang="en-US" sz="2600" b="1" dirty="0">
                <a:solidFill>
                  <a:srgbClr val="000099"/>
                </a:solidFill>
              </a:rPr>
              <a:t>A Nationwide Medical Response System to</a:t>
            </a:r>
            <a:r>
              <a:rPr lang="en-US" b="1" dirty="0">
                <a:solidFill>
                  <a:srgbClr val="000099"/>
                </a:solidFill>
              </a:rPr>
              <a:t>:</a:t>
            </a:r>
          </a:p>
          <a:p>
            <a:pPr marL="914400" lvl="1" indent="-342900" eaLnBrk="0" hangingPunct="0">
              <a:spcBef>
                <a:spcPct val="30000"/>
              </a:spcBef>
              <a:spcAft>
                <a:spcPct val="30000"/>
              </a:spcAft>
              <a:buClr>
                <a:schemeClr val="hlink"/>
              </a:buClr>
              <a:buFont typeface="Wingdings" pitchFamily="2" charset="2"/>
              <a:buChar char="§"/>
              <a:defRPr/>
            </a:pPr>
            <a:r>
              <a:rPr lang="en-US" b="1" dirty="0">
                <a:solidFill>
                  <a:srgbClr val="000099"/>
                </a:solidFill>
              </a:rPr>
              <a:t>Supplement State and local medical resources during disasters or major emergencies</a:t>
            </a:r>
          </a:p>
          <a:p>
            <a:pPr marL="914400" lvl="1" indent="-342900" eaLnBrk="0" hangingPunct="0">
              <a:spcBef>
                <a:spcPct val="20000"/>
              </a:spcBef>
              <a:spcAft>
                <a:spcPct val="30000"/>
              </a:spcAft>
              <a:buClr>
                <a:schemeClr val="hlink"/>
              </a:buClr>
              <a:buFont typeface="Wingdings" pitchFamily="2" charset="2"/>
              <a:buChar char="§"/>
              <a:defRPr/>
            </a:pPr>
            <a:r>
              <a:rPr lang="en-US" b="1" dirty="0">
                <a:solidFill>
                  <a:srgbClr val="000099"/>
                </a:solidFill>
              </a:rPr>
              <a:t>Provide backup medical support to the military / VA medical care systems during </a:t>
            </a:r>
            <a:r>
              <a:rPr lang="en-US" b="1" dirty="0" smtClean="0">
                <a:solidFill>
                  <a:srgbClr val="000099"/>
                </a:solidFill>
              </a:rPr>
              <a:t>a military health emergency</a:t>
            </a:r>
            <a:endParaRPr lang="en-US" b="1" dirty="0">
              <a:solidFill>
                <a:srgbClr val="000099"/>
              </a:solidFill>
            </a:endParaRPr>
          </a:p>
        </p:txBody>
      </p:sp>
      <p:sp>
        <p:nvSpPr>
          <p:cNvPr id="163851" name="Text Box 11"/>
          <p:cNvSpPr txBox="1">
            <a:spLocks noChangeArrowheads="1"/>
          </p:cNvSpPr>
          <p:nvPr/>
        </p:nvSpPr>
        <p:spPr bwMode="auto">
          <a:xfrm>
            <a:off x="2859088" y="3244850"/>
            <a:ext cx="3416300" cy="369888"/>
          </a:xfrm>
          <a:prstGeom prst="rect">
            <a:avLst/>
          </a:prstGeom>
          <a:noFill/>
          <a:ln w="9525">
            <a:noFill/>
            <a:miter lim="800000"/>
            <a:headEnd/>
            <a:tailEnd/>
          </a:ln>
          <a:effectLst/>
        </p:spPr>
        <p:txBody>
          <a:bodyPr wrap="none">
            <a:spAutoFit/>
          </a:bodyPr>
          <a:lstStyle/>
          <a:p>
            <a:pPr eaLnBrk="0" hangingPunct="0">
              <a:defRPr/>
            </a:pPr>
            <a:r>
              <a:rPr lang="en-US" sz="1800" i="1" dirty="0">
                <a:solidFill>
                  <a:srgbClr val="000099"/>
                </a:solidFill>
              </a:rPr>
              <a:t>HHS 	DoD 	VA 	DHS</a:t>
            </a:r>
            <a:endParaRPr lang="en-US" sz="1800" dirty="0">
              <a:solidFill>
                <a:srgbClr val="000099"/>
              </a:solidFill>
            </a:endParaRPr>
          </a:p>
        </p:txBody>
      </p:sp>
    </p:spTree>
    <p:extLst>
      <p:ext uri="{BB962C8B-B14F-4D97-AF65-F5344CB8AC3E}">
        <p14:creationId xmlns:p14="http://schemas.microsoft.com/office/powerpoint/2010/main" val="1390006138"/>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States must exhaust all available resources</a:t>
            </a:r>
          </a:p>
          <a:p>
            <a:pPr lvl="1"/>
            <a:r>
              <a:rPr lang="en-US" dirty="0" smtClean="0"/>
              <a:t>Pre-established mutual aid agreements</a:t>
            </a:r>
          </a:p>
          <a:p>
            <a:pPr lvl="1"/>
            <a:r>
              <a:rPr lang="en-US" dirty="0" smtClean="0"/>
              <a:t>State Guard engagement to conduct MEDEVAC missions</a:t>
            </a:r>
          </a:p>
          <a:p>
            <a:pPr lvl="1"/>
            <a:r>
              <a:rPr lang="en-US" dirty="0"/>
              <a:t>Utilize all existing EMACs</a:t>
            </a:r>
            <a:endParaRPr lang="en-US" dirty="0" smtClean="0"/>
          </a:p>
          <a:p>
            <a:r>
              <a:rPr lang="en-US" dirty="0" smtClean="0"/>
              <a:t>States will need to “hold the fort” until feds can mobilize  </a:t>
            </a:r>
          </a:p>
          <a:p>
            <a:pPr lvl="1"/>
            <a:r>
              <a:rPr lang="en-US" dirty="0" smtClean="0"/>
              <a:t>May be as long as 72 hours</a:t>
            </a:r>
          </a:p>
          <a:p>
            <a:r>
              <a:rPr lang="en-US" dirty="0" smtClean="0"/>
              <a:t>Plans should consider bringing medical resources in to stabilize infrastructure</a:t>
            </a:r>
          </a:p>
          <a:p>
            <a:endParaRPr lang="en-US" dirty="0"/>
          </a:p>
        </p:txBody>
      </p:sp>
      <p:sp>
        <p:nvSpPr>
          <p:cNvPr id="2" name="Title 1"/>
          <p:cNvSpPr>
            <a:spLocks noGrp="1"/>
          </p:cNvSpPr>
          <p:nvPr>
            <p:ph type="title"/>
          </p:nvPr>
        </p:nvSpPr>
        <p:spPr/>
        <p:txBody>
          <a:bodyPr/>
          <a:lstStyle/>
          <a:p>
            <a:r>
              <a:rPr lang="en-US" dirty="0" smtClean="0"/>
              <a:t>What you can do…</a:t>
            </a:r>
            <a:endParaRPr lang="en-US" dirty="0"/>
          </a:p>
        </p:txBody>
      </p:sp>
      <p:sp>
        <p:nvSpPr>
          <p:cNvPr id="3" name="Slide Number Placeholder 2"/>
          <p:cNvSpPr>
            <a:spLocks noGrp="1"/>
          </p:cNvSpPr>
          <p:nvPr>
            <p:ph type="sldNum" sz="quarter" idx="4294967295"/>
          </p:nvPr>
        </p:nvSpPr>
        <p:spPr>
          <a:xfrm>
            <a:off x="8670925" y="6456363"/>
            <a:ext cx="473075" cy="303212"/>
          </a:xfrm>
        </p:spPr>
        <p:txBody>
          <a:bodyPr/>
          <a:lstStyle/>
          <a:p>
            <a:pPr>
              <a:defRPr/>
            </a:pPr>
            <a:fld id="{17458236-D295-4081-AE75-85938893AF03}"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Comments?</a:t>
            </a:r>
            <a:endParaRPr lang="en-US" dirty="0"/>
          </a:p>
        </p:txBody>
      </p:sp>
      <p:sp>
        <p:nvSpPr>
          <p:cNvPr id="6" name="Subtitle 5"/>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pPr>
              <a:defRPr/>
            </a:pPr>
            <a:fld id="{A22C3DAA-39C2-413A-9277-1F41E7F3F899}" type="slidenum">
              <a:rPr lang="en-US" smtClean="0"/>
              <a:pPr>
                <a:defRPr/>
              </a:pPr>
              <a:t>31</a:t>
            </a:fld>
            <a:endParaRPr lang="en-US"/>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Find Us Online</a:t>
            </a:r>
            <a:endParaRPr lang="en-US" dirty="0"/>
          </a:p>
        </p:txBody>
      </p:sp>
      <p:sp>
        <p:nvSpPr>
          <p:cNvPr id="5" name="Slide Number Placeholder 4"/>
          <p:cNvSpPr>
            <a:spLocks noGrp="1"/>
          </p:cNvSpPr>
          <p:nvPr>
            <p:ph type="sldNum" sz="quarter" idx="11"/>
          </p:nvPr>
        </p:nvSpPr>
        <p:spPr/>
        <p:txBody>
          <a:bodyPr/>
          <a:lstStyle/>
          <a:p>
            <a:fld id="{01A2EFEF-55F1-4307-B968-C91D74BD382E}" type="slidenum">
              <a:rPr lang="en-US" smtClean="0"/>
              <a:pPr/>
              <a:t>32</a:t>
            </a:fld>
            <a:endParaRPr lang="en-US" dirty="0"/>
          </a:p>
        </p:txBody>
      </p:sp>
      <p:graphicFrame>
        <p:nvGraphicFramePr>
          <p:cNvPr id="7" name="Table 6"/>
          <p:cNvGraphicFramePr>
            <a:graphicFrameLocks noGrp="1"/>
          </p:cNvGraphicFramePr>
          <p:nvPr/>
        </p:nvGraphicFramePr>
        <p:xfrm>
          <a:off x="127592" y="1499190"/>
          <a:ext cx="8846286" cy="4008474"/>
        </p:xfrm>
        <a:graphic>
          <a:graphicData uri="http://schemas.openxmlformats.org/drawingml/2006/table">
            <a:tbl>
              <a:tblPr firstRow="1" bandRow="1">
                <a:tableStyleId>{5C22544A-7EE6-4342-B048-85BDC9FD1C3A}</a:tableStyleId>
              </a:tblPr>
              <a:tblGrid>
                <a:gridCol w="1195444"/>
                <a:gridCol w="3472248"/>
                <a:gridCol w="990743"/>
                <a:gridCol w="3187851"/>
              </a:tblGrid>
              <a:tr h="1336158">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54A4"/>
                          </a:solidFill>
                        </a:rPr>
                        <a:t>PHE.gov:</a:t>
                      </a:r>
                      <a:r>
                        <a:rPr lang="en-US" b="1" dirty="0" smtClean="0">
                          <a:solidFill>
                            <a:schemeClr val="tx1"/>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hlinkClick r:id="rId3"/>
                        </a:rPr>
                        <a:t>www.phe.gov/about/OPP/DIHS</a:t>
                      </a:r>
                      <a:r>
                        <a:rPr lang="en-US" b="0" baseline="0" dirty="0" smtClean="0">
                          <a:solidFill>
                            <a:schemeClr val="tx1"/>
                          </a:solidFill>
                        </a:rPr>
                        <a:t> </a:t>
                      </a:r>
                      <a:r>
                        <a:rPr lang="en-US" b="0" dirty="0" smtClean="0">
                          <a:solidFill>
                            <a:schemeClr val="tx1"/>
                          </a:solidFill>
                        </a:rPr>
                        <a:t>  </a:t>
                      </a:r>
                      <a:endParaRPr lang="en-US" b="0" dirty="0">
                        <a:solidFill>
                          <a:schemeClr val="tx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solidFill>
                            <a:srgbClr val="0054A4"/>
                          </a:solidFill>
                        </a:rPr>
                        <a:t>Facebook</a:t>
                      </a:r>
                      <a:r>
                        <a:rPr lang="en-US" b="1" dirty="0" smtClean="0">
                          <a:solidFill>
                            <a:srgbClr val="0054A4"/>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hlinkClick r:id="rId4"/>
                        </a:rPr>
                        <a:t>www.facebook.com/phegov</a:t>
                      </a:r>
                      <a:r>
                        <a:rPr lang="en-US" b="0" dirty="0" smtClean="0">
                          <a:solidFill>
                            <a:schemeClr val="tx1"/>
                          </a:solidFill>
                        </a:rPr>
                        <a:t> </a:t>
                      </a:r>
                      <a:endParaRPr lang="en-US" b="0" dirty="0">
                        <a:solidFill>
                          <a:schemeClr val="tx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36158">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54A4"/>
                          </a:solidFill>
                        </a:rPr>
                        <a:t>PHE.gov Newsroom: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hlinkClick r:id="rId5"/>
                        </a:rPr>
                        <a:t>www.phe.gov/newsroom</a:t>
                      </a:r>
                      <a:r>
                        <a:rPr lang="en-US" b="0" dirty="0" smtClean="0">
                          <a:solidFill>
                            <a:schemeClr val="tx1"/>
                          </a:solidFill>
                        </a:rPr>
                        <a:t>    </a:t>
                      </a:r>
                    </a:p>
                  </a:txBody>
                  <a:tcPr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kern="1200" dirty="0" smtClean="0">
                          <a:solidFill>
                            <a:srgbClr val="0054A4"/>
                          </a:solidFill>
                          <a:latin typeface="+mn-lt"/>
                          <a:ea typeface="+mn-ea"/>
                          <a:cs typeface="+mn-cs"/>
                        </a:rPr>
                        <a:t>YouTube:  </a:t>
                      </a:r>
                    </a:p>
                    <a:p>
                      <a:r>
                        <a:rPr lang="en-US" sz="1800" u="sng" kern="1200" dirty="0" smtClean="0">
                          <a:solidFill>
                            <a:schemeClr val="dk1"/>
                          </a:solidFill>
                          <a:latin typeface="+mn-lt"/>
                          <a:ea typeface="+mn-ea"/>
                          <a:cs typeface="+mn-cs"/>
                          <a:hlinkClick r:id="rId6"/>
                        </a:rPr>
                        <a:t>www.youtube.com/phegov</a:t>
                      </a:r>
                      <a:r>
                        <a:rPr lang="en-US" sz="1800" kern="1200" dirty="0" smtClean="0">
                          <a:solidFill>
                            <a:schemeClr val="dk1"/>
                          </a:solidFill>
                          <a:latin typeface="+mn-lt"/>
                          <a:ea typeface="+mn-ea"/>
                          <a:cs typeface="+mn-cs"/>
                        </a:rPr>
                        <a:t> </a:t>
                      </a:r>
                      <a:endParaRPr lang="en-US" dirty="0"/>
                    </a:p>
                  </a:txBody>
                  <a:tcPr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36158">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kern="1200" dirty="0" err="1" smtClean="0">
                          <a:solidFill>
                            <a:srgbClr val="0054A4"/>
                          </a:solidFill>
                          <a:latin typeface="+mn-lt"/>
                          <a:ea typeface="+mn-ea"/>
                          <a:cs typeface="+mn-cs"/>
                        </a:rPr>
                        <a:t>Flickr</a:t>
                      </a:r>
                      <a:r>
                        <a:rPr lang="en-US" sz="1800" b="1" kern="1200" dirty="0" smtClean="0">
                          <a:solidFill>
                            <a:srgbClr val="0054A4"/>
                          </a:solidFill>
                          <a:latin typeface="+mn-lt"/>
                          <a:ea typeface="+mn-ea"/>
                          <a:cs typeface="+mn-cs"/>
                        </a:rPr>
                        <a:t>:  </a:t>
                      </a:r>
                    </a:p>
                    <a:p>
                      <a:r>
                        <a:rPr lang="en-US" sz="1800" u="sng" kern="1200" dirty="0" smtClean="0">
                          <a:solidFill>
                            <a:schemeClr val="dk1"/>
                          </a:solidFill>
                          <a:latin typeface="+mn-lt"/>
                          <a:ea typeface="+mn-ea"/>
                          <a:cs typeface="+mn-cs"/>
                          <a:hlinkClick r:id="rId7"/>
                        </a:rPr>
                        <a:t>www.flickr.com/phegov</a:t>
                      </a:r>
                      <a:r>
                        <a:rPr lang="en-US" sz="1800" kern="1200" dirty="0" smtClean="0">
                          <a:solidFill>
                            <a:schemeClr val="dk1"/>
                          </a:solidFill>
                          <a:latin typeface="+mn-lt"/>
                          <a:ea typeface="+mn-ea"/>
                          <a:cs typeface="+mn-cs"/>
                        </a:rPr>
                        <a:t>  </a:t>
                      </a:r>
                      <a:endParaRPr lang="en-US" dirty="0" smtClean="0"/>
                    </a:p>
                    <a:p>
                      <a:endParaRPr lang="en-US" dirty="0"/>
                    </a:p>
                  </a:txBody>
                  <a:tcPr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kern="1200" dirty="0" smtClean="0">
                          <a:solidFill>
                            <a:srgbClr val="0054A4"/>
                          </a:solidFill>
                          <a:latin typeface="+mn-lt"/>
                          <a:ea typeface="+mn-ea"/>
                          <a:cs typeface="+mn-cs"/>
                        </a:rPr>
                        <a:t>Twitter: </a:t>
                      </a:r>
                      <a:r>
                        <a:rPr lang="en-US" sz="1800" b="1" kern="1200" dirty="0" smtClean="0">
                          <a:solidFill>
                            <a:schemeClr val="dk1"/>
                          </a:solidFill>
                          <a:latin typeface="+mn-lt"/>
                          <a:ea typeface="+mn-ea"/>
                          <a:cs typeface="+mn-cs"/>
                        </a:rPr>
                        <a:t> </a:t>
                      </a:r>
                    </a:p>
                    <a:p>
                      <a:r>
                        <a:rPr lang="en-US" sz="1800" u="sng" kern="1200" dirty="0" smtClean="0">
                          <a:solidFill>
                            <a:schemeClr val="dk1"/>
                          </a:solidFill>
                          <a:latin typeface="+mn-lt"/>
                          <a:ea typeface="+mn-ea"/>
                          <a:cs typeface="+mn-cs"/>
                          <a:hlinkClick r:id="rId8"/>
                        </a:rPr>
                        <a:t>twitter.com/</a:t>
                      </a:r>
                      <a:r>
                        <a:rPr lang="en-US" sz="1800" u="sng" kern="1200" dirty="0" err="1" smtClean="0">
                          <a:solidFill>
                            <a:schemeClr val="dk1"/>
                          </a:solidFill>
                          <a:latin typeface="+mn-lt"/>
                          <a:ea typeface="+mn-ea"/>
                          <a:cs typeface="+mn-cs"/>
                          <a:hlinkClick r:id="rId8"/>
                        </a:rPr>
                        <a:t>phegov</a:t>
                      </a:r>
                      <a:endParaRPr lang="en-US" dirty="0"/>
                    </a:p>
                  </a:txBody>
                  <a:tcPr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8" name="Picture 7" descr="Twitter.bmp"/>
          <p:cNvPicPr>
            <a:picLocks noChangeAspect="1"/>
          </p:cNvPicPr>
          <p:nvPr/>
        </p:nvPicPr>
        <p:blipFill>
          <a:blip r:embed="rId9" cstate="print"/>
          <a:stretch>
            <a:fillRect/>
          </a:stretch>
        </p:blipFill>
        <p:spPr>
          <a:xfrm>
            <a:off x="4807695" y="4305300"/>
            <a:ext cx="914400" cy="914400"/>
          </a:xfrm>
          <a:prstGeom prst="rect">
            <a:avLst/>
          </a:prstGeom>
        </p:spPr>
      </p:pic>
      <p:pic>
        <p:nvPicPr>
          <p:cNvPr id="9" name="Picture 8" descr="facebook.jpg"/>
          <p:cNvPicPr>
            <a:picLocks noChangeAspect="1"/>
          </p:cNvPicPr>
          <p:nvPr/>
        </p:nvPicPr>
        <p:blipFill>
          <a:blip r:embed="rId10" cstate="print"/>
          <a:stretch>
            <a:fillRect/>
          </a:stretch>
        </p:blipFill>
        <p:spPr>
          <a:xfrm>
            <a:off x="4807695" y="1943100"/>
            <a:ext cx="914400" cy="914400"/>
          </a:xfrm>
          <a:prstGeom prst="rect">
            <a:avLst/>
          </a:prstGeom>
        </p:spPr>
      </p:pic>
      <p:pic>
        <p:nvPicPr>
          <p:cNvPr id="10" name="Picture 9" descr="PHEgov.jpg"/>
          <p:cNvPicPr>
            <a:picLocks noChangeAspect="1"/>
          </p:cNvPicPr>
          <p:nvPr/>
        </p:nvPicPr>
        <p:blipFill>
          <a:blip r:embed="rId11" cstate="print"/>
          <a:stretch>
            <a:fillRect/>
          </a:stretch>
        </p:blipFill>
        <p:spPr>
          <a:xfrm>
            <a:off x="359736" y="1943100"/>
            <a:ext cx="952767" cy="914400"/>
          </a:xfrm>
          <a:prstGeom prst="rect">
            <a:avLst/>
          </a:prstGeom>
        </p:spPr>
      </p:pic>
      <p:pic>
        <p:nvPicPr>
          <p:cNvPr id="11" name="Picture 10" descr="youtube.jpg"/>
          <p:cNvPicPr>
            <a:picLocks noChangeAspect="1"/>
          </p:cNvPicPr>
          <p:nvPr/>
        </p:nvPicPr>
        <p:blipFill>
          <a:blip r:embed="rId12" cstate="print"/>
          <a:stretch>
            <a:fillRect/>
          </a:stretch>
        </p:blipFill>
        <p:spPr>
          <a:xfrm>
            <a:off x="4807695" y="3086100"/>
            <a:ext cx="914400" cy="914400"/>
          </a:xfrm>
          <a:prstGeom prst="rect">
            <a:avLst/>
          </a:prstGeom>
        </p:spPr>
      </p:pic>
      <p:pic>
        <p:nvPicPr>
          <p:cNvPr id="12" name="Picture 11" descr="Newsroom-Button-Blue.jpg"/>
          <p:cNvPicPr>
            <a:picLocks noChangeAspect="1"/>
          </p:cNvPicPr>
          <p:nvPr/>
        </p:nvPicPr>
        <p:blipFill>
          <a:blip r:embed="rId13" cstate="print"/>
          <a:stretch>
            <a:fillRect/>
          </a:stretch>
        </p:blipFill>
        <p:spPr>
          <a:xfrm>
            <a:off x="359735" y="3086100"/>
            <a:ext cx="914400" cy="914400"/>
          </a:xfrm>
          <a:prstGeom prst="rect">
            <a:avLst/>
          </a:prstGeom>
        </p:spPr>
      </p:pic>
      <p:pic>
        <p:nvPicPr>
          <p:cNvPr id="13" name="Picture 12" descr="flickr.jpg"/>
          <p:cNvPicPr>
            <a:picLocks noChangeAspect="1"/>
          </p:cNvPicPr>
          <p:nvPr/>
        </p:nvPicPr>
        <p:blipFill>
          <a:blip r:embed="rId14" cstate="print"/>
          <a:stretch>
            <a:fillRect/>
          </a:stretch>
        </p:blipFill>
        <p:spPr>
          <a:xfrm>
            <a:off x="359734" y="4229100"/>
            <a:ext cx="914400" cy="914400"/>
          </a:xfrm>
          <a:prstGeom prst="rect">
            <a:avLst/>
          </a:prstGeom>
        </p:spPr>
      </p:pic>
    </p:spTree>
    <p:extLst>
      <p:ext uri="{BB962C8B-B14F-4D97-AF65-F5344CB8AC3E}">
        <p14:creationId xmlns:p14="http://schemas.microsoft.com/office/powerpoint/2010/main" val="3928190875"/>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Patient Tracking Backup Slides</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17458236-D295-4081-AE75-85938893AF03}"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7"/>
          <p:cNvSpPr>
            <a:spLocks noGrp="1"/>
          </p:cNvSpPr>
          <p:nvPr>
            <p:ph type="title"/>
          </p:nvPr>
        </p:nvSpPr>
        <p:spPr/>
        <p:txBody>
          <a:bodyPr/>
          <a:lstStyle/>
          <a:p>
            <a:pPr eaLnBrk="1" hangingPunct="1">
              <a:defRPr/>
            </a:pPr>
            <a:r>
              <a:rPr lang="en-US" smtClean="0"/>
              <a:t>JPATS Functionality</a:t>
            </a:r>
          </a:p>
        </p:txBody>
      </p:sp>
      <p:sp>
        <p:nvSpPr>
          <p:cNvPr id="13315" name="Slide Number Placeholder 3"/>
          <p:cNvSpPr>
            <a:spLocks noGrp="1"/>
          </p:cNvSpPr>
          <p:nvPr>
            <p:ph type="sldNum" sz="quarter" idx="11"/>
          </p:nvPr>
        </p:nvSpPr>
        <p:spPr>
          <a:xfrm>
            <a:off x="457200" y="6251575"/>
            <a:ext cx="2133600" cy="476250"/>
          </a:xfrm>
          <a:noFill/>
        </p:spPr>
        <p:txBody>
          <a:bodyPr/>
          <a:lstStyle/>
          <a:p>
            <a:pPr algn="l"/>
            <a:fld id="{7ABAA713-B52F-4526-8CD6-26283F786867}" type="slidenum">
              <a:rPr lang="en-US" smtClean="0"/>
              <a:pPr algn="l"/>
              <a:t>34</a:t>
            </a:fld>
            <a:endParaRPr lang="en-US" smtClean="0"/>
          </a:p>
        </p:txBody>
      </p:sp>
      <p:sp>
        <p:nvSpPr>
          <p:cNvPr id="12292" name="Rectangle 3"/>
          <p:cNvSpPr>
            <a:spLocks noGrp="1" noChangeArrowheads="1"/>
          </p:cNvSpPr>
          <p:nvPr>
            <p:ph type="body" idx="4294967295"/>
          </p:nvPr>
        </p:nvSpPr>
        <p:spPr>
          <a:xfrm>
            <a:off x="217488" y="1600200"/>
            <a:ext cx="4495800" cy="5257800"/>
          </a:xfrm>
        </p:spPr>
        <p:txBody>
          <a:bodyPr/>
          <a:lstStyle/>
          <a:p>
            <a:pPr eaLnBrk="1" hangingPunct="1">
              <a:defRPr/>
            </a:pPr>
            <a:r>
              <a:rPr lang="en-US" sz="2800" dirty="0" smtClean="0"/>
              <a:t>Step by step registration process</a:t>
            </a:r>
          </a:p>
          <a:p>
            <a:pPr eaLnBrk="1" hangingPunct="1">
              <a:defRPr/>
            </a:pPr>
            <a:r>
              <a:rPr lang="en-US" sz="2800" dirty="0" smtClean="0"/>
              <a:t>Design leverages touch screen functionality, bar code scanning, and patient photographs for identification</a:t>
            </a:r>
          </a:p>
          <a:p>
            <a:pPr eaLnBrk="1" hangingPunct="1">
              <a:defRPr/>
            </a:pPr>
            <a:endParaRPr lang="en-US" sz="2800" dirty="0" smtClean="0"/>
          </a:p>
          <a:p>
            <a:pPr eaLnBrk="1" hangingPunct="1">
              <a:defRPr/>
            </a:pPr>
            <a:endParaRPr lang="en-US" sz="2800" dirty="0" smtClean="0"/>
          </a:p>
        </p:txBody>
      </p:sp>
      <p:sp>
        <p:nvSpPr>
          <p:cNvPr id="5" name="Rectangle 2"/>
          <p:cNvSpPr txBox="1">
            <a:spLocks noChangeArrowheads="1"/>
          </p:cNvSpPr>
          <p:nvPr/>
        </p:nvSpPr>
        <p:spPr bwMode="auto">
          <a:xfrm>
            <a:off x="533400" y="122238"/>
            <a:ext cx="8077200" cy="860425"/>
          </a:xfrm>
          <a:prstGeom prst="rect">
            <a:avLst/>
          </a:prstGeom>
          <a:noFill/>
          <a:ln w="9525">
            <a:noFill/>
            <a:miter lim="800000"/>
            <a:headEnd/>
            <a:tailEnd/>
          </a:ln>
          <a:effectLst/>
        </p:spPr>
        <p:txBody>
          <a:bodyPr anchor="ctr"/>
          <a:lstStyle/>
          <a:p>
            <a:pPr eaLnBrk="1" hangingPunct="1">
              <a:defRPr/>
            </a:pPr>
            <a:endParaRPr lang="en-US" sz="4000" dirty="0">
              <a:effectLst>
                <a:outerShdw blurRad="38100" dist="38100" dir="2700000" algn="tl">
                  <a:srgbClr val="000000">
                    <a:alpha val="43137"/>
                  </a:srgbClr>
                </a:outerShdw>
              </a:effectLst>
              <a:latin typeface="+mj-lt"/>
              <a:ea typeface="+mj-ea"/>
              <a:cs typeface="+mj-cs"/>
            </a:endParaRPr>
          </a:p>
        </p:txBody>
      </p:sp>
      <p:pic>
        <p:nvPicPr>
          <p:cNvPr id="13318" name="Picture 2" descr="C:\Documents and Settings\charles.knell\Desktop\Patient Movement Coordinator\JPATS Screen 1.png"/>
          <p:cNvPicPr>
            <a:picLocks noChangeAspect="1" noChangeArrowheads="1"/>
          </p:cNvPicPr>
          <p:nvPr/>
        </p:nvPicPr>
        <p:blipFill>
          <a:blip r:embed="rId3" cstate="print">
            <a:lum bright="-6000"/>
          </a:blip>
          <a:srcRect/>
          <a:stretch>
            <a:fillRect/>
          </a:stretch>
        </p:blipFill>
        <p:spPr bwMode="auto">
          <a:xfrm>
            <a:off x="4724400" y="1219200"/>
            <a:ext cx="4214813" cy="2049463"/>
          </a:xfrm>
          <a:prstGeom prst="rect">
            <a:avLst/>
          </a:prstGeom>
          <a:noFill/>
          <a:ln w="9525">
            <a:noFill/>
            <a:miter lim="800000"/>
            <a:headEnd/>
            <a:tailEnd/>
          </a:ln>
        </p:spPr>
      </p:pic>
      <p:pic>
        <p:nvPicPr>
          <p:cNvPr id="13319" name="Picture 3" descr="C:\Documents and Settings\charles.knell\Desktop\Patient Movement Coordinator\JPATS Screen 2.png"/>
          <p:cNvPicPr>
            <a:picLocks noChangeAspect="1" noChangeArrowheads="1"/>
          </p:cNvPicPr>
          <p:nvPr/>
        </p:nvPicPr>
        <p:blipFill>
          <a:blip r:embed="rId4" cstate="print">
            <a:lum bright="-6000"/>
          </a:blip>
          <a:srcRect/>
          <a:stretch>
            <a:fillRect/>
          </a:stretch>
        </p:blipFill>
        <p:spPr bwMode="auto">
          <a:xfrm>
            <a:off x="5029200" y="3505200"/>
            <a:ext cx="3668713" cy="3173413"/>
          </a:xfrm>
          <a:prstGeom prst="rect">
            <a:avLst/>
          </a:prstGeom>
          <a:noFill/>
          <a:ln w="9525">
            <a:noFill/>
            <a:miter lim="800000"/>
            <a:headEnd/>
            <a:tailEnd/>
          </a:ln>
        </p:spPr>
      </p:pic>
      <p:pic>
        <p:nvPicPr>
          <p:cNvPr id="13320" name="Picture 4" descr="C:\Documents and Settings\charles.knell\Desktop\Patient Movement Coordinator\JPATS Screen 3.png"/>
          <p:cNvPicPr>
            <a:picLocks noChangeAspect="1" noChangeArrowheads="1"/>
          </p:cNvPicPr>
          <p:nvPr/>
        </p:nvPicPr>
        <p:blipFill>
          <a:blip r:embed="rId5" cstate="print">
            <a:lum bright="-6000"/>
          </a:blip>
          <a:srcRect/>
          <a:stretch>
            <a:fillRect/>
          </a:stretch>
        </p:blipFill>
        <p:spPr bwMode="auto">
          <a:xfrm>
            <a:off x="962025" y="4752975"/>
            <a:ext cx="2971800" cy="19700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1"/>
          </p:nvPr>
        </p:nvSpPr>
        <p:spPr>
          <a:xfrm>
            <a:off x="457200" y="1371600"/>
            <a:ext cx="8229600" cy="4846638"/>
          </a:xfrm>
        </p:spPr>
        <p:txBody>
          <a:bodyPr/>
          <a:lstStyle/>
          <a:p>
            <a:r>
              <a:rPr lang="en-US" dirty="0" smtClean="0"/>
              <a:t>States and Local areas use a variety of applications to track patient movement.</a:t>
            </a:r>
          </a:p>
          <a:p>
            <a:r>
              <a:rPr lang="en-US" dirty="0" smtClean="0"/>
              <a:t>These systems should be able to share patient records using </a:t>
            </a:r>
            <a:r>
              <a:rPr lang="en-US" b="1" i="1" dirty="0" smtClean="0">
                <a:solidFill>
                  <a:srgbClr val="FF0000"/>
                </a:solidFill>
              </a:rPr>
              <a:t>standard messages </a:t>
            </a:r>
            <a:r>
              <a:rPr lang="en-US" dirty="0" smtClean="0"/>
              <a:t>and </a:t>
            </a:r>
            <a:r>
              <a:rPr lang="en-US" b="1" i="1" dirty="0" smtClean="0">
                <a:solidFill>
                  <a:srgbClr val="FF0000"/>
                </a:solidFill>
              </a:rPr>
              <a:t>message transport </a:t>
            </a:r>
            <a:r>
              <a:rPr lang="en-US" dirty="0" smtClean="0"/>
              <a:t>functionality.</a:t>
            </a:r>
          </a:p>
          <a:p>
            <a:r>
              <a:rPr lang="en-US" dirty="0" smtClean="0"/>
              <a:t>A standard needs to be created so all the systems can communicate, while addressing </a:t>
            </a:r>
            <a:r>
              <a:rPr lang="en-US" b="1" i="1" dirty="0" smtClean="0">
                <a:solidFill>
                  <a:srgbClr val="FF0000"/>
                </a:solidFill>
              </a:rPr>
              <a:t>security and consent </a:t>
            </a:r>
          </a:p>
        </p:txBody>
      </p:sp>
      <p:sp>
        <p:nvSpPr>
          <p:cNvPr id="15362" name="Rectangle 2"/>
          <p:cNvSpPr>
            <a:spLocks noGrp="1" noChangeArrowheads="1"/>
          </p:cNvSpPr>
          <p:nvPr>
            <p:ph type="title"/>
          </p:nvPr>
        </p:nvSpPr>
        <p:spPr/>
        <p:txBody>
          <a:bodyPr/>
          <a:lstStyle/>
          <a:p>
            <a:r>
              <a:rPr lang="en-US" sz="3000" dirty="0" smtClean="0"/>
              <a:t>ESF #8 Patient Tracking “Interoperability”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3000" dirty="0" smtClean="0"/>
              <a:t>ESF #8 Patient Tracking</a:t>
            </a:r>
            <a:br>
              <a:rPr lang="en-US" sz="3000" dirty="0" smtClean="0"/>
            </a:br>
            <a:r>
              <a:rPr lang="en-US" sz="3000" dirty="0" smtClean="0"/>
              <a:t>“Interoperability” Components</a:t>
            </a:r>
          </a:p>
        </p:txBody>
      </p:sp>
      <p:sp>
        <p:nvSpPr>
          <p:cNvPr id="16387" name="Rectangle 3"/>
          <p:cNvSpPr>
            <a:spLocks noGrp="1" noChangeArrowheads="1"/>
          </p:cNvSpPr>
          <p:nvPr>
            <p:ph idx="4294967295"/>
          </p:nvPr>
        </p:nvSpPr>
        <p:spPr>
          <a:xfrm>
            <a:off x="914400" y="1876425"/>
            <a:ext cx="8229600" cy="4525963"/>
          </a:xfrm>
          <a:prstGeom prst="rect">
            <a:avLst/>
          </a:prstGeom>
        </p:spPr>
        <p:txBody>
          <a:bodyPr/>
          <a:lstStyle/>
          <a:p>
            <a:pPr eaLnBrk="1" hangingPunct="1">
              <a:defRPr/>
            </a:pPr>
            <a:r>
              <a:rPr lang="en-US" b="1" dirty="0" smtClean="0">
                <a:solidFill>
                  <a:srgbClr val="C00000"/>
                </a:solidFill>
              </a:rPr>
              <a:t>Standard Message </a:t>
            </a:r>
            <a:r>
              <a:rPr lang="en-US" b="1" dirty="0" smtClean="0"/>
              <a:t>– “</a:t>
            </a:r>
            <a:r>
              <a:rPr lang="en-US" dirty="0" smtClean="0"/>
              <a:t>What data are we sending?” </a:t>
            </a:r>
          </a:p>
          <a:p>
            <a:pPr lvl="1" eaLnBrk="1" hangingPunct="1">
              <a:defRPr/>
            </a:pPr>
            <a:r>
              <a:rPr lang="en-US" dirty="0" smtClean="0"/>
              <a:t>A standard message needs to be selected:</a:t>
            </a:r>
          </a:p>
          <a:p>
            <a:pPr lvl="2" eaLnBrk="1" hangingPunct="1">
              <a:defRPr/>
            </a:pPr>
            <a:r>
              <a:rPr lang="en-US" dirty="0" smtClean="0"/>
              <a:t>Health Level Seven International (HL7) is the global authority on standards for interoperability of health information technology with members in over 55 countries.</a:t>
            </a:r>
          </a:p>
          <a:p>
            <a:pPr lvl="2" eaLnBrk="1" hangingPunct="1">
              <a:defRPr/>
            </a:pPr>
            <a:r>
              <a:rPr lang="en-US" dirty="0" smtClean="0"/>
              <a:t>Other projects to create a standard message include the Tracking of Emergency Patients (TEP) message.  This message is going through the Oasis standards body.</a:t>
            </a:r>
          </a:p>
          <a:p>
            <a:pPr eaLnBrk="1" hangingPunct="1">
              <a:defRPr/>
            </a:pPr>
            <a:endParaRPr lang="en-US" dirty="0" smtClean="0"/>
          </a:p>
        </p:txBody>
      </p:sp>
      <p:pic>
        <p:nvPicPr>
          <p:cNvPr id="17412" name="Picture 2" descr="http://cdn1.iconfinder.com/data/icons/Free-Medical-Icons-Set/128x128/PatientData.png"/>
          <p:cNvPicPr>
            <a:picLocks noChangeAspect="1" noChangeArrowheads="1"/>
          </p:cNvPicPr>
          <p:nvPr/>
        </p:nvPicPr>
        <p:blipFill>
          <a:blip r:embed="rId3" cstate="print"/>
          <a:srcRect/>
          <a:stretch>
            <a:fillRect/>
          </a:stretch>
        </p:blipFill>
        <p:spPr bwMode="auto">
          <a:xfrm>
            <a:off x="228600" y="4495800"/>
            <a:ext cx="1885950" cy="188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90" name="Picture 6" descr="http://greenblog.pgi.com/wp-content/uploads/2011/07/cloud-computing.jpg"/>
          <p:cNvPicPr>
            <a:picLocks noChangeAspect="1" noChangeArrowheads="1"/>
          </p:cNvPicPr>
          <p:nvPr/>
        </p:nvPicPr>
        <p:blipFill>
          <a:blip r:embed="rId3" cstate="print">
            <a:lum bright="-31000"/>
          </a:blip>
          <a:stretch>
            <a:fillRect/>
          </a:stretch>
        </p:blipFill>
        <p:spPr bwMode="auto">
          <a:xfrm>
            <a:off x="3733800" y="3657600"/>
            <a:ext cx="5183321" cy="2918600"/>
          </a:xfrm>
          <a:prstGeom prst="rect">
            <a:avLst/>
          </a:prstGeom>
          <a:ln>
            <a:noFill/>
          </a:ln>
          <a:effectLst>
            <a:softEdge rad="112500"/>
          </a:effectLst>
        </p:spPr>
      </p:pic>
      <p:sp>
        <p:nvSpPr>
          <p:cNvPr id="17410" name="Rectangle 2"/>
          <p:cNvSpPr>
            <a:spLocks noGrp="1" noChangeArrowheads="1"/>
          </p:cNvSpPr>
          <p:nvPr>
            <p:ph type="title"/>
          </p:nvPr>
        </p:nvSpPr>
        <p:spPr>
          <a:xfrm>
            <a:off x="1006475" y="152400"/>
            <a:ext cx="7061200" cy="860425"/>
          </a:xfrm>
        </p:spPr>
        <p:txBody>
          <a:bodyPr/>
          <a:lstStyle/>
          <a:p>
            <a:pPr eaLnBrk="1" hangingPunct="1">
              <a:defRPr/>
            </a:pPr>
            <a:r>
              <a:rPr lang="en-US" sz="3000" dirty="0" smtClean="0"/>
              <a:t>ESF #8 Patient Tracking</a:t>
            </a:r>
            <a:br>
              <a:rPr lang="en-US" sz="3000" dirty="0" smtClean="0"/>
            </a:br>
            <a:r>
              <a:rPr lang="en-US" sz="3000" dirty="0" smtClean="0"/>
              <a:t>“Interoperability” Components - cont</a:t>
            </a:r>
          </a:p>
        </p:txBody>
      </p:sp>
      <p:sp>
        <p:nvSpPr>
          <p:cNvPr id="17411" name="Rectangle 3"/>
          <p:cNvSpPr>
            <a:spLocks noGrp="1" noChangeArrowheads="1"/>
          </p:cNvSpPr>
          <p:nvPr>
            <p:ph idx="4294967295"/>
          </p:nvPr>
        </p:nvSpPr>
        <p:spPr>
          <a:xfrm>
            <a:off x="685800" y="1701800"/>
            <a:ext cx="8218488" cy="4684713"/>
          </a:xfrm>
          <a:prstGeom prst="rect">
            <a:avLst/>
          </a:prstGeom>
        </p:spPr>
        <p:txBody>
          <a:bodyPr/>
          <a:lstStyle/>
          <a:p>
            <a:pPr eaLnBrk="1" hangingPunct="1">
              <a:defRPr/>
            </a:pPr>
            <a:r>
              <a:rPr lang="en-US" b="1" dirty="0" smtClean="0">
                <a:solidFill>
                  <a:srgbClr val="C00000"/>
                </a:solidFill>
              </a:rPr>
              <a:t>Message Transport </a:t>
            </a:r>
            <a:r>
              <a:rPr lang="en-US" dirty="0" smtClean="0"/>
              <a:t>– “How are we sending the message?” </a:t>
            </a:r>
          </a:p>
          <a:p>
            <a:pPr lvl="1" eaLnBrk="1" hangingPunct="1">
              <a:defRPr/>
            </a:pPr>
            <a:r>
              <a:rPr lang="en-US" dirty="0" smtClean="0"/>
              <a:t>The Office of the National Coordinator of Health IT (ONC) is leading the Health Information Exchange community in adopting Nationwide Health Information Network (NHIN) standards.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54063" y="0"/>
            <a:ext cx="7018337" cy="1143000"/>
          </a:xfrm>
        </p:spPr>
        <p:txBody>
          <a:bodyPr/>
          <a:lstStyle/>
          <a:p>
            <a:pPr eaLnBrk="1" hangingPunct="1">
              <a:defRPr/>
            </a:pPr>
            <a:r>
              <a:rPr lang="en-US" sz="3000" dirty="0" smtClean="0"/>
              <a:t>ESF #8 Patient Tracking</a:t>
            </a:r>
            <a:br>
              <a:rPr lang="en-US" sz="3000" dirty="0" smtClean="0"/>
            </a:br>
            <a:r>
              <a:rPr lang="en-US" sz="3000" dirty="0" smtClean="0"/>
              <a:t>“Interoperability” Components</a:t>
            </a:r>
          </a:p>
        </p:txBody>
      </p:sp>
      <p:sp>
        <p:nvSpPr>
          <p:cNvPr id="18435" name="Rectangle 3"/>
          <p:cNvSpPr>
            <a:spLocks noGrp="1" noChangeArrowheads="1"/>
          </p:cNvSpPr>
          <p:nvPr>
            <p:ph idx="4294967295"/>
          </p:nvPr>
        </p:nvSpPr>
        <p:spPr>
          <a:xfrm>
            <a:off x="123825" y="2339975"/>
            <a:ext cx="8802688" cy="4525963"/>
          </a:xfrm>
          <a:prstGeom prst="rect">
            <a:avLst/>
          </a:prstGeom>
        </p:spPr>
        <p:txBody>
          <a:bodyPr/>
          <a:lstStyle/>
          <a:p>
            <a:pPr eaLnBrk="1" hangingPunct="1">
              <a:defRPr/>
            </a:pPr>
            <a:r>
              <a:rPr lang="en-US" b="1" dirty="0" smtClean="0">
                <a:solidFill>
                  <a:srgbClr val="C00000"/>
                </a:solidFill>
              </a:rPr>
              <a:t>Security and Consent </a:t>
            </a:r>
            <a:r>
              <a:rPr lang="en-US" dirty="0" smtClean="0"/>
              <a:t>– “Does the patient consent to us sharing their data?” and “Is the receiving system going to protect the record?” </a:t>
            </a:r>
          </a:p>
          <a:p>
            <a:pPr lvl="1" eaLnBrk="1" hangingPunct="1">
              <a:defRPr/>
            </a:pPr>
            <a:r>
              <a:rPr lang="en-US" dirty="0" smtClean="0"/>
              <a:t>Need to take these two considerations into account.</a:t>
            </a:r>
          </a:p>
          <a:p>
            <a:pPr marL="1030288" lvl="2" indent="-290513" eaLnBrk="1" hangingPunct="1">
              <a:defRPr/>
            </a:pPr>
            <a:r>
              <a:rPr lang="en-US" dirty="0" smtClean="0"/>
              <a:t>ONC is addressing these issues through Data Use and Reciprocal Support Agreement (DURSA)</a:t>
            </a:r>
          </a:p>
          <a:p>
            <a:pPr marL="1262063" lvl="3" indent="-231775" eaLnBrk="1" hangingPunct="1">
              <a:defRPr/>
            </a:pPr>
            <a:r>
              <a:rPr lang="en-US" sz="1600" i="1" dirty="0" smtClean="0"/>
              <a:t>The </a:t>
            </a:r>
            <a:r>
              <a:rPr lang="en-US" sz="1600" b="1" i="1" dirty="0" smtClean="0"/>
              <a:t>Data Use and Reciprocal Support Agreement </a:t>
            </a:r>
            <a:r>
              <a:rPr lang="en-US" sz="1600" i="1" dirty="0" smtClean="0"/>
              <a:t>(DURSA) is a comprehensive, multi-party trust agreement that will be signed by all NHIN Health Information Exchanges (NHIEs), both public and private, wishing to participate in the Nationwide Health Information Network.  The DURSA provides the legal framework governing participation in the NHIN by requiring the signatories to abide by a common set of terms and conditions.  These common terms and conditions support the secure, interoperable exchange of health data between and among numerous NHIEs across the country.</a:t>
            </a:r>
            <a:r>
              <a:rPr lang="en-US" sz="1700" i="1" dirty="0" smtClean="0"/>
              <a:t> </a:t>
            </a:r>
          </a:p>
        </p:txBody>
      </p:sp>
      <p:pic>
        <p:nvPicPr>
          <p:cNvPr id="167938" name="Picture 2" descr="http://t2.gstatic.com/images?q=tbn:ANd9GcQDQIWe-Ac7VZqUi8ogdA5O0TaLsis9R9J8_WZulHuMAT0FA3aB"/>
          <p:cNvPicPr>
            <a:picLocks noChangeAspect="1" noChangeArrowheads="1"/>
          </p:cNvPicPr>
          <p:nvPr/>
        </p:nvPicPr>
        <p:blipFill>
          <a:blip r:embed="rId3" cstate="print"/>
          <a:srcRect/>
          <a:stretch>
            <a:fillRect/>
          </a:stretch>
        </p:blipFill>
        <p:spPr bwMode="auto">
          <a:xfrm>
            <a:off x="3778274" y="1279529"/>
            <a:ext cx="1577499" cy="112678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z="3000" dirty="0" smtClean="0"/>
              <a:t>ESF #8 Patient Tracking</a:t>
            </a:r>
            <a:br>
              <a:rPr lang="en-US" sz="3000" dirty="0" smtClean="0"/>
            </a:br>
            <a:r>
              <a:rPr lang="en-US" sz="3000" dirty="0" smtClean="0"/>
              <a:t>“Interoperability” Direction</a:t>
            </a:r>
          </a:p>
        </p:txBody>
      </p:sp>
      <p:sp>
        <p:nvSpPr>
          <p:cNvPr id="19459" name="Rectangle 3"/>
          <p:cNvSpPr>
            <a:spLocks noGrp="1" noChangeArrowheads="1"/>
          </p:cNvSpPr>
          <p:nvPr>
            <p:ph idx="4294967295"/>
          </p:nvPr>
        </p:nvSpPr>
        <p:spPr>
          <a:xfrm>
            <a:off x="457200" y="1447800"/>
            <a:ext cx="8229600" cy="4525963"/>
          </a:xfrm>
          <a:prstGeom prst="rect">
            <a:avLst/>
          </a:prstGeom>
        </p:spPr>
        <p:txBody>
          <a:bodyPr/>
          <a:lstStyle/>
          <a:p>
            <a:pPr eaLnBrk="1" hangingPunct="1">
              <a:defRPr/>
            </a:pPr>
            <a:r>
              <a:rPr lang="en-US" sz="2800" dirty="0" smtClean="0"/>
              <a:t>Will work with ONC to ensure that interoperability standards adhere to their direction and Nationwide Health Information Network (NHIN) standards</a:t>
            </a:r>
          </a:p>
          <a:p>
            <a:pPr lvl="1" eaLnBrk="1" hangingPunct="1">
              <a:defRPr/>
            </a:pPr>
            <a:r>
              <a:rPr lang="en-US" sz="2400" dirty="0" smtClean="0"/>
              <a:t>Make the most out of American Recovery and Reinvestment Act (ARRA) of 2009 – HITECH Act Meaningful Use funding.</a:t>
            </a:r>
          </a:p>
          <a:p>
            <a:pPr lvl="1" eaLnBrk="1" hangingPunct="1">
              <a:defRPr/>
            </a:pPr>
            <a:r>
              <a:rPr lang="en-US" sz="2400" dirty="0" smtClean="0"/>
              <a:t>Hospital Adoption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Rot="1" noChangeArrowheads="1"/>
          </p:cNvSpPr>
          <p:nvPr>
            <p:ph type="title"/>
          </p:nvPr>
        </p:nvSpPr>
        <p:spPr/>
        <p:txBody>
          <a:bodyPr/>
          <a:lstStyle/>
          <a:p>
            <a:pPr eaLnBrk="1" hangingPunct="1">
              <a:defRPr/>
            </a:pPr>
            <a:r>
              <a:rPr lang="en-US" sz="3200" dirty="0" smtClean="0"/>
              <a:t>Components of NDMS</a:t>
            </a:r>
          </a:p>
        </p:txBody>
      </p:sp>
      <p:sp>
        <p:nvSpPr>
          <p:cNvPr id="49155" name="Text Box 4"/>
          <p:cNvSpPr txBox="1">
            <a:spLocks noChangeArrowheads="1"/>
          </p:cNvSpPr>
          <p:nvPr/>
        </p:nvSpPr>
        <p:spPr bwMode="auto">
          <a:xfrm>
            <a:off x="1625600" y="1752600"/>
            <a:ext cx="184150" cy="579438"/>
          </a:xfrm>
          <a:prstGeom prst="rect">
            <a:avLst/>
          </a:prstGeom>
          <a:noFill/>
          <a:ln w="12700">
            <a:noFill/>
            <a:miter lim="800000"/>
            <a:headEnd type="none" w="sm" len="sm"/>
            <a:tailEnd type="none" w="sm" len="sm"/>
          </a:ln>
        </p:spPr>
        <p:txBody>
          <a:bodyPr wrap="none">
            <a:spAutoFit/>
          </a:bodyPr>
          <a:lstStyle/>
          <a:p>
            <a:pPr eaLnBrk="0" hangingPunct="0"/>
            <a:endParaRPr lang="en-US" sz="3200" b="1">
              <a:latin typeface="Arial" pitchFamily="34" charset="0"/>
            </a:endParaRPr>
          </a:p>
        </p:txBody>
      </p:sp>
      <p:sp>
        <p:nvSpPr>
          <p:cNvPr id="49156" name="Rectangle 5"/>
          <p:cNvSpPr>
            <a:spLocks noChangeArrowheads="1"/>
          </p:cNvSpPr>
          <p:nvPr/>
        </p:nvSpPr>
        <p:spPr bwMode="auto">
          <a:xfrm>
            <a:off x="177800" y="2514600"/>
            <a:ext cx="2819400" cy="1600200"/>
          </a:xfrm>
          <a:prstGeom prst="rect">
            <a:avLst/>
          </a:prstGeom>
          <a:solidFill>
            <a:schemeClr val="folHlink"/>
          </a:solidFill>
          <a:ln w="12700">
            <a:solidFill>
              <a:schemeClr val="bg1"/>
            </a:solidFill>
            <a:miter lim="800000"/>
            <a:headEnd type="none" w="sm" len="sm"/>
            <a:tailEnd type="none" w="sm" len="sm"/>
          </a:ln>
        </p:spPr>
        <p:txBody>
          <a:bodyPr wrap="none" anchor="ctr"/>
          <a:lstStyle/>
          <a:p>
            <a:pPr algn="ctr" eaLnBrk="0" hangingPunct="0"/>
            <a:r>
              <a:rPr lang="en-US" b="1">
                <a:solidFill>
                  <a:srgbClr val="000099"/>
                </a:solidFill>
              </a:rPr>
              <a:t>Medical Response</a:t>
            </a:r>
          </a:p>
          <a:p>
            <a:pPr algn="ctr" eaLnBrk="0" hangingPunct="0"/>
            <a:r>
              <a:rPr lang="en-US" b="1">
                <a:solidFill>
                  <a:srgbClr val="000099"/>
                </a:solidFill>
              </a:rPr>
              <a:t>Lead HHS</a:t>
            </a:r>
          </a:p>
          <a:p>
            <a:pPr algn="ctr" eaLnBrk="0" hangingPunct="0"/>
            <a:endParaRPr lang="en-US" b="1">
              <a:solidFill>
                <a:srgbClr val="000099"/>
              </a:solidFill>
            </a:endParaRPr>
          </a:p>
        </p:txBody>
      </p:sp>
      <p:sp>
        <p:nvSpPr>
          <p:cNvPr id="49157" name="Rectangle 6"/>
          <p:cNvSpPr>
            <a:spLocks noChangeArrowheads="1"/>
          </p:cNvSpPr>
          <p:nvPr/>
        </p:nvSpPr>
        <p:spPr bwMode="auto">
          <a:xfrm>
            <a:off x="3149600" y="2514600"/>
            <a:ext cx="2819400" cy="1600200"/>
          </a:xfrm>
          <a:prstGeom prst="rect">
            <a:avLst/>
          </a:prstGeom>
          <a:solidFill>
            <a:schemeClr val="folHlink"/>
          </a:solidFill>
          <a:ln w="12700">
            <a:solidFill>
              <a:schemeClr val="bg1"/>
            </a:solidFill>
            <a:miter lim="800000"/>
            <a:headEnd type="none" w="sm" len="sm"/>
            <a:tailEnd type="none" w="sm" len="sm"/>
          </a:ln>
        </p:spPr>
        <p:txBody>
          <a:bodyPr wrap="none" anchor="ctr"/>
          <a:lstStyle/>
          <a:p>
            <a:pPr algn="ctr" eaLnBrk="0" hangingPunct="0"/>
            <a:r>
              <a:rPr lang="en-US" b="1" dirty="0">
                <a:solidFill>
                  <a:srgbClr val="000099"/>
                </a:solidFill>
              </a:rPr>
              <a:t>Patient Evacuation</a:t>
            </a:r>
          </a:p>
          <a:p>
            <a:pPr algn="ctr" eaLnBrk="0" hangingPunct="0"/>
            <a:r>
              <a:rPr lang="en-US" b="1" dirty="0">
                <a:solidFill>
                  <a:srgbClr val="000099"/>
                </a:solidFill>
              </a:rPr>
              <a:t>Lead </a:t>
            </a:r>
            <a:r>
              <a:rPr lang="en-US" b="1" dirty="0" smtClean="0">
                <a:solidFill>
                  <a:srgbClr val="000099"/>
                </a:solidFill>
              </a:rPr>
              <a:t>DoD / HHS</a:t>
            </a:r>
            <a:endParaRPr lang="en-US" b="1" dirty="0">
              <a:solidFill>
                <a:srgbClr val="000099"/>
              </a:solidFill>
            </a:endParaRPr>
          </a:p>
          <a:p>
            <a:pPr algn="ctr" eaLnBrk="0" hangingPunct="0"/>
            <a:endParaRPr lang="en-US" b="1" dirty="0">
              <a:solidFill>
                <a:srgbClr val="000099"/>
              </a:solidFill>
            </a:endParaRPr>
          </a:p>
        </p:txBody>
      </p:sp>
      <p:sp>
        <p:nvSpPr>
          <p:cNvPr id="49158" name="Rectangle 7"/>
          <p:cNvSpPr>
            <a:spLocks noChangeArrowheads="1"/>
          </p:cNvSpPr>
          <p:nvPr/>
        </p:nvSpPr>
        <p:spPr bwMode="auto">
          <a:xfrm>
            <a:off x="6121400" y="2514600"/>
            <a:ext cx="2819400" cy="1600200"/>
          </a:xfrm>
          <a:prstGeom prst="rect">
            <a:avLst/>
          </a:prstGeom>
          <a:solidFill>
            <a:schemeClr val="folHlink"/>
          </a:solidFill>
          <a:ln w="12700">
            <a:solidFill>
              <a:schemeClr val="bg1"/>
            </a:solidFill>
            <a:miter lim="800000"/>
            <a:headEnd type="none" w="sm" len="sm"/>
            <a:tailEnd type="none" w="sm" len="sm"/>
          </a:ln>
        </p:spPr>
        <p:txBody>
          <a:bodyPr wrap="none" anchor="ctr"/>
          <a:lstStyle/>
          <a:p>
            <a:pPr algn="ctr" eaLnBrk="0" hangingPunct="0"/>
            <a:r>
              <a:rPr lang="en-US" b="1">
                <a:solidFill>
                  <a:srgbClr val="000099"/>
                </a:solidFill>
              </a:rPr>
              <a:t>Definitive Care</a:t>
            </a:r>
          </a:p>
          <a:p>
            <a:pPr algn="ctr" eaLnBrk="0" hangingPunct="0"/>
            <a:r>
              <a:rPr lang="en-US" b="1">
                <a:solidFill>
                  <a:srgbClr val="000099"/>
                </a:solidFill>
              </a:rPr>
              <a:t>Lead DoD/VA</a:t>
            </a:r>
          </a:p>
          <a:p>
            <a:pPr algn="ctr" eaLnBrk="0" hangingPunct="0"/>
            <a:endParaRPr lang="en-US" b="1">
              <a:solidFill>
                <a:srgbClr val="000099"/>
              </a:solidFill>
            </a:endParaRPr>
          </a:p>
        </p:txBody>
      </p:sp>
      <p:grpSp>
        <p:nvGrpSpPr>
          <p:cNvPr id="49159" name="Group 7"/>
          <p:cNvGrpSpPr>
            <a:grpSpLocks/>
          </p:cNvGrpSpPr>
          <p:nvPr/>
        </p:nvGrpSpPr>
        <p:grpSpPr bwMode="auto">
          <a:xfrm>
            <a:off x="279400" y="3657600"/>
            <a:ext cx="2616200" cy="2057400"/>
            <a:chOff x="144" y="2304"/>
            <a:chExt cx="1632" cy="1296"/>
          </a:xfrm>
        </p:grpSpPr>
        <p:sp>
          <p:nvSpPr>
            <p:cNvPr id="299016" name="Rectangle 9"/>
            <p:cNvSpPr>
              <a:spLocks noChangeArrowheads="1"/>
            </p:cNvSpPr>
            <p:nvPr/>
          </p:nvSpPr>
          <p:spPr bwMode="auto">
            <a:xfrm>
              <a:off x="144" y="2304"/>
              <a:ext cx="1632" cy="1296"/>
            </a:xfrm>
            <a:prstGeom prst="rect">
              <a:avLst/>
            </a:prstGeom>
            <a:solidFill>
              <a:schemeClr val="accent1"/>
            </a:solidFill>
            <a:ln w="12700">
              <a:solidFill>
                <a:schemeClr val="tx1"/>
              </a:solidFill>
              <a:miter lim="800000"/>
              <a:headEnd type="none" w="sm" len="sm"/>
              <a:tailEnd type="none" w="sm" len="sm"/>
            </a:ln>
          </p:spPr>
          <p:txBody>
            <a:bodyPr wrap="none" anchor="ctr"/>
            <a:lstStyle/>
            <a:p>
              <a:pPr algn="r" eaLnBrk="0" hangingPunct="0">
                <a:defRPr/>
              </a:pPr>
              <a:r>
                <a:rPr lang="en-US" sz="2000" b="1"/>
                <a:t>                     DMAT</a:t>
              </a:r>
            </a:p>
            <a:p>
              <a:pPr algn="r" eaLnBrk="0" hangingPunct="0">
                <a:defRPr/>
              </a:pPr>
              <a:r>
                <a:rPr lang="en-US" sz="2000" b="1"/>
                <a:t>                     NMVT</a:t>
              </a:r>
            </a:p>
            <a:p>
              <a:pPr algn="r" eaLnBrk="0" hangingPunct="0">
                <a:defRPr/>
              </a:pPr>
              <a:r>
                <a:rPr lang="en-US" sz="2000" b="1"/>
                <a:t>IMSuRT</a:t>
              </a:r>
            </a:p>
            <a:p>
              <a:pPr algn="r" eaLnBrk="0" hangingPunct="0">
                <a:defRPr/>
              </a:pPr>
              <a:r>
                <a:rPr lang="en-US" sz="2000" b="1"/>
                <a:t>                        DMORT</a:t>
              </a:r>
            </a:p>
            <a:p>
              <a:pPr algn="r" eaLnBrk="0" hangingPunct="0">
                <a:defRPr/>
              </a:pPr>
              <a:endParaRPr lang="en-US" sz="2000" b="1"/>
            </a:p>
            <a:p>
              <a:pPr algn="r" eaLnBrk="0" hangingPunct="0">
                <a:defRPr/>
              </a:pPr>
              <a:r>
                <a:rPr lang="en-US" sz="2000" b="1"/>
                <a:t>Specialty Teams</a:t>
              </a:r>
              <a:endParaRPr lang="en-US" b="1"/>
            </a:p>
          </p:txBody>
        </p:sp>
        <p:sp>
          <p:nvSpPr>
            <p:cNvPr id="49168" name="AutoShape 10"/>
            <p:cNvSpPr>
              <a:spLocks/>
            </p:cNvSpPr>
            <p:nvPr/>
          </p:nvSpPr>
          <p:spPr bwMode="auto">
            <a:xfrm>
              <a:off x="955" y="2352"/>
              <a:ext cx="90" cy="816"/>
            </a:xfrm>
            <a:prstGeom prst="leftBrace">
              <a:avLst>
                <a:gd name="adj1" fmla="val 75556"/>
                <a:gd name="adj2" fmla="val 50000"/>
              </a:avLst>
            </a:prstGeom>
            <a:noFill/>
            <a:ln w="12700">
              <a:solidFill>
                <a:schemeClr val="tx1"/>
              </a:solidFill>
              <a:round/>
              <a:headEnd type="none" w="sm" len="sm"/>
              <a:tailEnd type="none" w="sm" len="sm"/>
            </a:ln>
          </p:spPr>
          <p:txBody>
            <a:bodyPr wrap="none" anchor="ctr"/>
            <a:lstStyle/>
            <a:p>
              <a:pPr eaLnBrk="0" hangingPunct="0"/>
              <a:endParaRPr lang="en-US" sz="1800">
                <a:latin typeface="Arial" pitchFamily="34" charset="0"/>
              </a:endParaRPr>
            </a:p>
          </p:txBody>
        </p:sp>
      </p:grpSp>
      <p:sp>
        <p:nvSpPr>
          <p:cNvPr id="135179" name="Rectangle 11"/>
          <p:cNvSpPr>
            <a:spLocks noChangeArrowheads="1"/>
          </p:cNvSpPr>
          <p:nvPr/>
        </p:nvSpPr>
        <p:spPr bwMode="auto">
          <a:xfrm>
            <a:off x="3225800" y="3657600"/>
            <a:ext cx="2654300" cy="20574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defRPr/>
            </a:pPr>
            <a:endParaRPr lang="en-US" sz="2000"/>
          </a:p>
          <a:p>
            <a:pPr algn="ctr" eaLnBrk="0" hangingPunct="0">
              <a:defRPr/>
            </a:pPr>
            <a:r>
              <a:rPr lang="en-US" sz="2000" b="1"/>
              <a:t>DoD Aeromedical </a:t>
            </a:r>
          </a:p>
          <a:p>
            <a:pPr algn="ctr" eaLnBrk="0" hangingPunct="0">
              <a:defRPr/>
            </a:pPr>
            <a:r>
              <a:rPr lang="en-US" sz="2000" b="1"/>
              <a:t>Evacuation</a:t>
            </a:r>
          </a:p>
          <a:p>
            <a:pPr algn="ctr" eaLnBrk="0" hangingPunct="0">
              <a:defRPr/>
            </a:pPr>
            <a:r>
              <a:rPr lang="en-US" sz="2000" b="1"/>
              <a:t>Primarily Fixed Wing</a:t>
            </a:r>
          </a:p>
          <a:p>
            <a:pPr algn="ctr" eaLnBrk="0" hangingPunct="0">
              <a:defRPr/>
            </a:pPr>
            <a:endParaRPr lang="en-US"/>
          </a:p>
        </p:txBody>
      </p:sp>
      <p:sp>
        <p:nvSpPr>
          <p:cNvPr id="135180" name="Rectangle 12"/>
          <p:cNvSpPr>
            <a:spLocks noChangeArrowheads="1"/>
          </p:cNvSpPr>
          <p:nvPr/>
        </p:nvSpPr>
        <p:spPr bwMode="auto">
          <a:xfrm>
            <a:off x="6197600" y="3657600"/>
            <a:ext cx="2679700" cy="20574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defRPr/>
            </a:pPr>
            <a:r>
              <a:rPr lang="en-US" sz="2000" b="1"/>
              <a:t>DoD/VA</a:t>
            </a:r>
          </a:p>
          <a:p>
            <a:pPr algn="ctr" eaLnBrk="0" hangingPunct="0">
              <a:defRPr/>
            </a:pPr>
            <a:r>
              <a:rPr lang="en-US" sz="2000" b="1"/>
              <a:t>Federal Coordinating</a:t>
            </a:r>
          </a:p>
          <a:p>
            <a:pPr algn="ctr" eaLnBrk="0" hangingPunct="0">
              <a:defRPr/>
            </a:pPr>
            <a:r>
              <a:rPr lang="en-US" sz="2000" b="1"/>
              <a:t>Centers</a:t>
            </a:r>
            <a:endParaRPr lang="en-US"/>
          </a:p>
        </p:txBody>
      </p:sp>
      <p:sp>
        <p:nvSpPr>
          <p:cNvPr id="49162" name="Text Box 12"/>
          <p:cNvSpPr txBox="1">
            <a:spLocks noChangeArrowheads="1"/>
          </p:cNvSpPr>
          <p:nvPr/>
        </p:nvSpPr>
        <p:spPr bwMode="auto">
          <a:xfrm>
            <a:off x="1346200" y="1822450"/>
            <a:ext cx="385763" cy="701675"/>
          </a:xfrm>
          <a:prstGeom prst="rect">
            <a:avLst/>
          </a:prstGeom>
          <a:noFill/>
          <a:ln w="9525">
            <a:noFill/>
            <a:miter lim="800000"/>
            <a:headEnd/>
            <a:tailEnd/>
          </a:ln>
        </p:spPr>
        <p:txBody>
          <a:bodyPr wrap="none">
            <a:spAutoFit/>
          </a:bodyPr>
          <a:lstStyle/>
          <a:p>
            <a:pPr eaLnBrk="0" hangingPunct="0"/>
            <a:r>
              <a:rPr lang="en-US" sz="4000" b="1"/>
              <a:t>1</a:t>
            </a:r>
          </a:p>
        </p:txBody>
      </p:sp>
      <p:sp>
        <p:nvSpPr>
          <p:cNvPr id="49163" name="Text Box 13"/>
          <p:cNvSpPr txBox="1">
            <a:spLocks noChangeArrowheads="1"/>
          </p:cNvSpPr>
          <p:nvPr/>
        </p:nvSpPr>
        <p:spPr bwMode="auto">
          <a:xfrm>
            <a:off x="4318000" y="1812925"/>
            <a:ext cx="422275" cy="701675"/>
          </a:xfrm>
          <a:prstGeom prst="rect">
            <a:avLst/>
          </a:prstGeom>
          <a:noFill/>
          <a:ln w="9525">
            <a:noFill/>
            <a:miter lim="800000"/>
            <a:headEnd/>
            <a:tailEnd/>
          </a:ln>
        </p:spPr>
        <p:txBody>
          <a:bodyPr wrap="none">
            <a:spAutoFit/>
          </a:bodyPr>
          <a:lstStyle/>
          <a:p>
            <a:pPr eaLnBrk="0" hangingPunct="0"/>
            <a:r>
              <a:rPr lang="en-US" sz="4000" b="1"/>
              <a:t>2</a:t>
            </a:r>
          </a:p>
        </p:txBody>
      </p:sp>
      <p:sp>
        <p:nvSpPr>
          <p:cNvPr id="49164" name="Text Box 14"/>
          <p:cNvSpPr txBox="1">
            <a:spLocks noChangeArrowheads="1"/>
          </p:cNvSpPr>
          <p:nvPr/>
        </p:nvSpPr>
        <p:spPr bwMode="auto">
          <a:xfrm>
            <a:off x="7400925" y="1822450"/>
            <a:ext cx="422275" cy="701675"/>
          </a:xfrm>
          <a:prstGeom prst="rect">
            <a:avLst/>
          </a:prstGeom>
          <a:noFill/>
          <a:ln w="9525">
            <a:noFill/>
            <a:miter lim="800000"/>
            <a:headEnd/>
            <a:tailEnd/>
          </a:ln>
        </p:spPr>
        <p:txBody>
          <a:bodyPr wrap="none">
            <a:spAutoFit/>
          </a:bodyPr>
          <a:lstStyle/>
          <a:p>
            <a:pPr eaLnBrk="0" hangingPunct="0"/>
            <a:r>
              <a:rPr lang="en-US" sz="4000" b="1"/>
              <a:t>3</a:t>
            </a:r>
          </a:p>
        </p:txBody>
      </p:sp>
      <p:sp>
        <p:nvSpPr>
          <p:cNvPr id="299023" name="Text Box 15"/>
          <p:cNvSpPr txBox="1">
            <a:spLocks noChangeArrowheads="1"/>
          </p:cNvSpPr>
          <p:nvPr/>
        </p:nvSpPr>
        <p:spPr bwMode="auto">
          <a:xfrm>
            <a:off x="682625" y="4227513"/>
            <a:ext cx="696913" cy="366712"/>
          </a:xfrm>
          <a:prstGeom prst="rect">
            <a:avLst/>
          </a:prstGeom>
          <a:noFill/>
          <a:ln w="9525">
            <a:noFill/>
            <a:miter lim="800000"/>
            <a:headEnd/>
            <a:tailEnd/>
          </a:ln>
          <a:effectLst/>
        </p:spPr>
        <p:txBody>
          <a:bodyPr wrap="none">
            <a:spAutoFit/>
          </a:bodyPr>
          <a:lstStyle/>
          <a:p>
            <a:pPr eaLnBrk="0" hangingPunct="0">
              <a:defRPr/>
            </a:pPr>
            <a:r>
              <a:rPr lang="en-US" sz="1800" b="1"/>
              <a:t>HHS</a:t>
            </a:r>
          </a:p>
        </p:txBody>
      </p:sp>
      <p:sp>
        <p:nvSpPr>
          <p:cNvPr id="299024" name="Oval 16"/>
          <p:cNvSpPr>
            <a:spLocks noChangeArrowheads="1"/>
          </p:cNvSpPr>
          <p:nvPr/>
        </p:nvSpPr>
        <p:spPr bwMode="auto">
          <a:xfrm>
            <a:off x="3000375" y="1612900"/>
            <a:ext cx="3100388" cy="4819650"/>
          </a:xfrm>
          <a:prstGeom prst="ellipse">
            <a:avLst/>
          </a:prstGeom>
          <a:noFill/>
          <a:ln w="38100">
            <a:solidFill>
              <a:srgbClr val="CC0000"/>
            </a:solidFill>
            <a:round/>
            <a:headEnd/>
            <a:tailEnd/>
          </a:ln>
        </p:spPr>
        <p:txBody>
          <a:bodyPr wrap="none" lIns="92075" tIns="46038" rIns="92075" bIns="46038" anchor="ctr"/>
          <a:lstStyle/>
          <a:p>
            <a:pPr eaLnBrk="0" hangingPunct="0"/>
            <a:endParaRPr lang="en-US" sz="1800"/>
          </a:p>
        </p:txBody>
      </p:sp>
    </p:spTree>
    <p:extLst>
      <p:ext uri="{BB962C8B-B14F-4D97-AF65-F5344CB8AC3E}">
        <p14:creationId xmlns:p14="http://schemas.microsoft.com/office/powerpoint/2010/main" val="15431401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99024"/>
                                        </p:tgtEl>
                                        <p:attrNameLst>
                                          <p:attrName>style.visibility</p:attrName>
                                        </p:attrNameLst>
                                      </p:cBhvr>
                                      <p:to>
                                        <p:strVal val="visible"/>
                                      </p:to>
                                    </p:set>
                                    <p:animEffect transition="in" filter="wipe(up)">
                                      <p:cBhvr>
                                        <p:cTn id="7" dur="500"/>
                                        <p:tgtEl>
                                          <p:spTgt spid="299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defRPr/>
            </a:pPr>
            <a:r>
              <a:rPr lang="en-US" smtClean="0"/>
              <a:t>Common State Concerns</a:t>
            </a:r>
          </a:p>
        </p:txBody>
      </p:sp>
      <p:sp>
        <p:nvSpPr>
          <p:cNvPr id="20483" name="Content Placeholder 2"/>
          <p:cNvSpPr>
            <a:spLocks noGrp="1"/>
          </p:cNvSpPr>
          <p:nvPr>
            <p:ph idx="4294967295"/>
          </p:nvPr>
        </p:nvSpPr>
        <p:spPr>
          <a:xfrm>
            <a:off x="457200" y="1600200"/>
            <a:ext cx="8229600" cy="4525963"/>
          </a:xfrm>
          <a:prstGeom prst="rect">
            <a:avLst/>
          </a:prstGeom>
        </p:spPr>
        <p:txBody>
          <a:bodyPr/>
          <a:lstStyle/>
          <a:p>
            <a:pPr>
              <a:defRPr/>
            </a:pPr>
            <a:r>
              <a:rPr lang="en-US" dirty="0" smtClean="0"/>
              <a:t>Operating System</a:t>
            </a:r>
          </a:p>
          <a:p>
            <a:pPr lvl="1">
              <a:defRPr/>
            </a:pPr>
            <a:r>
              <a:rPr lang="en-US" dirty="0" smtClean="0"/>
              <a:t>States using variety of DB</a:t>
            </a:r>
          </a:p>
          <a:p>
            <a:pPr lvl="1">
              <a:defRPr/>
            </a:pPr>
            <a:r>
              <a:rPr lang="en-US" dirty="0" smtClean="0"/>
              <a:t>JPATS runs on Oracle…have </a:t>
            </a:r>
            <a:r>
              <a:rPr lang="en-US" dirty="0" err="1" smtClean="0"/>
              <a:t>MySQL</a:t>
            </a:r>
            <a:r>
              <a:rPr lang="en-US" dirty="0" smtClean="0"/>
              <a:t> version</a:t>
            </a:r>
          </a:p>
          <a:p>
            <a:pPr>
              <a:defRPr/>
            </a:pPr>
            <a:r>
              <a:rPr lang="en-US" dirty="0" smtClean="0"/>
              <a:t>Cost of purchasing OS and associated hardware</a:t>
            </a:r>
          </a:p>
          <a:p>
            <a:pPr lvl="1">
              <a:defRPr/>
            </a:pPr>
            <a:r>
              <a:rPr lang="en-US" dirty="0" smtClean="0"/>
              <a:t>Annex will be included in implementation guide that shows hardware and software costs</a:t>
            </a:r>
          </a:p>
          <a:p>
            <a:pPr lvl="1">
              <a:defRPr/>
            </a:pPr>
            <a:r>
              <a:rPr lang="en-US" dirty="0" smtClean="0"/>
              <a:t>Grant funding (e.g., Hospital Preparedness Program)</a:t>
            </a:r>
          </a:p>
          <a:p>
            <a:pPr>
              <a:defRPr/>
            </a:pPr>
            <a:r>
              <a:rPr lang="en-US" dirty="0" smtClean="0"/>
              <a:t>Local infrastructure and support concerns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a:hlinkClick r:id="" action="ppaction://ole?verb=0"/>
          </p:cNvPr>
          <p:cNvGraphicFramePr>
            <a:graphicFrameLocks/>
          </p:cNvGraphicFramePr>
          <p:nvPr/>
        </p:nvGraphicFramePr>
        <p:xfrm>
          <a:off x="6553200" y="1758950"/>
          <a:ext cx="2565400" cy="2311400"/>
        </p:xfrm>
        <a:graphic>
          <a:graphicData uri="http://schemas.openxmlformats.org/presentationml/2006/ole">
            <mc:AlternateContent xmlns:mc="http://schemas.openxmlformats.org/markup-compatibility/2006">
              <mc:Choice xmlns:v="urn:schemas-microsoft-com:vml" Requires="v">
                <p:oleObj spid="_x0000_s23576" r:id="rId4" imgW="5838825" imgH="4348163" progId="">
                  <p:embed/>
                </p:oleObj>
              </mc:Choice>
              <mc:Fallback>
                <p:oleObj r:id="rId4" imgW="5838825" imgH="4348163" progId="">
                  <p:embed/>
                  <p:pic>
                    <p:nvPicPr>
                      <p:cNvPr id="0" name="Picture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758950"/>
                        <a:ext cx="2565400" cy="231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7507" name="Rectangle 3"/>
          <p:cNvSpPr>
            <a:spLocks noGrp="1" noRot="1" noChangeArrowheads="1"/>
          </p:cNvSpPr>
          <p:nvPr>
            <p:ph type="title"/>
          </p:nvPr>
        </p:nvSpPr>
        <p:spPr/>
        <p:txBody>
          <a:bodyPr/>
          <a:lstStyle/>
          <a:p>
            <a:pPr eaLnBrk="1" hangingPunct="1">
              <a:defRPr/>
            </a:pPr>
            <a:r>
              <a:rPr lang="en-US" sz="3200" dirty="0" smtClean="0"/>
              <a:t>Patient Evacuation</a:t>
            </a:r>
          </a:p>
        </p:txBody>
      </p:sp>
      <p:sp>
        <p:nvSpPr>
          <p:cNvPr id="277508" name="Rectangle 4"/>
          <p:cNvSpPr>
            <a:spLocks noGrp="1" noChangeArrowheads="1"/>
          </p:cNvSpPr>
          <p:nvPr>
            <p:ph type="body" idx="4294967295"/>
          </p:nvPr>
        </p:nvSpPr>
        <p:spPr>
          <a:xfrm>
            <a:off x="350553" y="1806575"/>
            <a:ext cx="6122987" cy="3243263"/>
          </a:xfrm>
          <a:prstGeom prst="rect">
            <a:avLst/>
          </a:prstGeom>
        </p:spPr>
        <p:txBody>
          <a:bodyPr/>
          <a:lstStyle/>
          <a:p>
            <a:pPr eaLnBrk="1" hangingPunct="1">
              <a:defRPr/>
            </a:pPr>
            <a:r>
              <a:rPr lang="en-US" dirty="0" smtClean="0"/>
              <a:t>Provide Patient Movement from the disaster area; air, bus, train</a:t>
            </a:r>
          </a:p>
          <a:p>
            <a:pPr eaLnBrk="1" hangingPunct="1">
              <a:defRPr/>
            </a:pPr>
            <a:r>
              <a:rPr lang="en-US" dirty="0" smtClean="0"/>
              <a:t>Utilize </a:t>
            </a:r>
            <a:r>
              <a:rPr lang="en-US" u="sng" dirty="0" smtClean="0"/>
              <a:t>all</a:t>
            </a:r>
            <a:r>
              <a:rPr lang="en-US" dirty="0" smtClean="0"/>
              <a:t> types of transportation</a:t>
            </a:r>
          </a:p>
          <a:p>
            <a:pPr eaLnBrk="1" hangingPunct="1">
              <a:defRPr/>
            </a:pPr>
            <a:r>
              <a:rPr lang="en-US" dirty="0" smtClean="0"/>
              <a:t>ESF#8 Patient Movement Coordination Cell manages and staffs requests</a:t>
            </a:r>
          </a:p>
          <a:p>
            <a:pPr eaLnBrk="1" hangingPunct="1">
              <a:defRPr/>
            </a:pPr>
            <a:r>
              <a:rPr lang="en-US" dirty="0" smtClean="0"/>
              <a:t>Primarily relies on aeromedical</a:t>
            </a:r>
          </a:p>
          <a:p>
            <a:pPr eaLnBrk="1" hangingPunct="1">
              <a:defRPr/>
            </a:pPr>
            <a:r>
              <a:rPr lang="en-US" dirty="0" smtClean="0"/>
              <a:t>USTRANSCOM: Patient regulating, movement requests, staging, tracking</a:t>
            </a:r>
          </a:p>
          <a:p>
            <a:pPr lvl="1" eaLnBrk="1" hangingPunct="1">
              <a:defRPr/>
            </a:pPr>
            <a:r>
              <a:rPr lang="en-US" dirty="0" smtClean="0"/>
              <a:t>Embarkation</a:t>
            </a:r>
          </a:p>
          <a:p>
            <a:pPr lvl="1" eaLnBrk="1" hangingPunct="1">
              <a:defRPr/>
            </a:pPr>
            <a:r>
              <a:rPr lang="en-US" dirty="0" smtClean="0"/>
              <a:t>Debarkation</a:t>
            </a:r>
          </a:p>
        </p:txBody>
      </p:sp>
      <p:sp>
        <p:nvSpPr>
          <p:cNvPr id="3077" name="Rectangle 5"/>
          <p:cNvSpPr>
            <a:spLocks noChangeArrowheads="1"/>
          </p:cNvSpPr>
          <p:nvPr/>
        </p:nvSpPr>
        <p:spPr bwMode="auto">
          <a:xfrm>
            <a:off x="2450677" y="1108075"/>
            <a:ext cx="4207498" cy="585418"/>
          </a:xfrm>
          <a:prstGeom prst="rect">
            <a:avLst/>
          </a:prstGeom>
          <a:noFill/>
          <a:ln w="9525">
            <a:noFill/>
            <a:miter lim="800000"/>
            <a:headEnd/>
            <a:tailEnd/>
          </a:ln>
        </p:spPr>
        <p:txBody>
          <a:bodyPr wrap="none" lIns="92075" tIns="46038" rIns="92075" bIns="46038">
            <a:spAutoFit/>
          </a:bodyPr>
          <a:lstStyle/>
          <a:p>
            <a:pPr eaLnBrk="0" hangingPunct="0">
              <a:buClr>
                <a:schemeClr val="hlink"/>
              </a:buClr>
              <a:buFont typeface="Wingdings" pitchFamily="2" charset="2"/>
              <a:buNone/>
              <a:defRPr/>
            </a:pPr>
            <a:r>
              <a:rPr lang="en-US" sz="3200" b="1" u="sng" dirty="0" smtClean="0">
                <a:solidFill>
                  <a:srgbClr val="000099"/>
                </a:solidFill>
                <a:latin typeface="+mn-lt"/>
              </a:rPr>
              <a:t>Primary:  DoD / HHS</a:t>
            </a:r>
            <a:r>
              <a:rPr lang="en-US" sz="3200" b="1" dirty="0" smtClean="0">
                <a:solidFill>
                  <a:srgbClr val="000099"/>
                </a:solidFill>
                <a:latin typeface="+mn-lt"/>
              </a:rPr>
              <a:t> </a:t>
            </a:r>
            <a:endParaRPr lang="en-US" sz="3200" b="1" dirty="0">
              <a:solidFill>
                <a:srgbClr val="000099"/>
              </a:solidFill>
              <a:latin typeface="+mn-lt"/>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4200" y="4876800"/>
            <a:ext cx="2005013" cy="1336675"/>
          </a:xfrm>
          <a:prstGeom prst="rect">
            <a:avLst/>
          </a:prstGeom>
        </p:spPr>
      </p:pic>
      <p:pic>
        <p:nvPicPr>
          <p:cNvPr id="3079" name="Picture 7" descr="j0183328"/>
          <p:cNvPicPr>
            <a:picLocks noChangeAspect="1" noChangeArrowheads="1"/>
          </p:cNvPicPr>
          <p:nvPr/>
        </p:nvPicPr>
        <p:blipFill>
          <a:blip r:embed="rId7" cstate="screen"/>
          <a:srcRect/>
          <a:stretch>
            <a:fillRect/>
          </a:stretch>
        </p:blipFill>
        <p:spPr bwMode="auto">
          <a:xfrm>
            <a:off x="5920362" y="4308475"/>
            <a:ext cx="1441450" cy="1447800"/>
          </a:xfrm>
          <a:prstGeom prst="rect">
            <a:avLst/>
          </a:prstGeom>
          <a:noFill/>
          <a:ln w="9525">
            <a:noFill/>
            <a:miter lim="800000"/>
            <a:headEnd/>
            <a:tailEnd/>
          </a:ln>
        </p:spPr>
      </p:pic>
    </p:spTree>
    <p:extLst>
      <p:ext uri="{BB962C8B-B14F-4D97-AF65-F5344CB8AC3E}">
        <p14:creationId xmlns:p14="http://schemas.microsoft.com/office/powerpoint/2010/main" val="20508097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7508">
                                            <p:txEl>
                                              <p:pRg st="0" end="0"/>
                                            </p:txEl>
                                          </p:spTgt>
                                        </p:tgtEl>
                                        <p:attrNameLst>
                                          <p:attrName>style.visibility</p:attrName>
                                        </p:attrNameLst>
                                      </p:cBhvr>
                                      <p:to>
                                        <p:strVal val="visible"/>
                                      </p:to>
                                    </p:set>
                                    <p:anim calcmode="lin" valueType="num">
                                      <p:cBhvr additive="base">
                                        <p:cTn id="7" dur="500" fill="hold"/>
                                        <p:tgtEl>
                                          <p:spTgt spid="27750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750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7508">
                                            <p:txEl>
                                              <p:pRg st="1" end="1"/>
                                            </p:txEl>
                                          </p:spTgt>
                                        </p:tgtEl>
                                        <p:attrNameLst>
                                          <p:attrName>style.visibility</p:attrName>
                                        </p:attrNameLst>
                                      </p:cBhvr>
                                      <p:to>
                                        <p:strVal val="visible"/>
                                      </p:to>
                                    </p:set>
                                    <p:anim calcmode="lin" valueType="num">
                                      <p:cBhvr additive="base">
                                        <p:cTn id="13" dur="500" fill="hold"/>
                                        <p:tgtEl>
                                          <p:spTgt spid="27750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750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7508">
                                            <p:txEl>
                                              <p:pRg st="2" end="2"/>
                                            </p:txEl>
                                          </p:spTgt>
                                        </p:tgtEl>
                                        <p:attrNameLst>
                                          <p:attrName>style.visibility</p:attrName>
                                        </p:attrNameLst>
                                      </p:cBhvr>
                                      <p:to>
                                        <p:strVal val="visible"/>
                                      </p:to>
                                    </p:set>
                                    <p:anim calcmode="lin" valueType="num">
                                      <p:cBhvr additive="base">
                                        <p:cTn id="19" dur="500" fill="hold"/>
                                        <p:tgtEl>
                                          <p:spTgt spid="27750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750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7508">
                                            <p:txEl>
                                              <p:pRg st="3" end="3"/>
                                            </p:txEl>
                                          </p:spTgt>
                                        </p:tgtEl>
                                        <p:attrNameLst>
                                          <p:attrName>style.visibility</p:attrName>
                                        </p:attrNameLst>
                                      </p:cBhvr>
                                      <p:to>
                                        <p:strVal val="visible"/>
                                      </p:to>
                                    </p:set>
                                    <p:anim calcmode="lin" valueType="num">
                                      <p:cBhvr additive="base">
                                        <p:cTn id="25" dur="500" fill="hold"/>
                                        <p:tgtEl>
                                          <p:spTgt spid="27750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750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7508">
                                            <p:txEl>
                                              <p:pRg st="4" end="4"/>
                                            </p:txEl>
                                          </p:spTgt>
                                        </p:tgtEl>
                                        <p:attrNameLst>
                                          <p:attrName>style.visibility</p:attrName>
                                        </p:attrNameLst>
                                      </p:cBhvr>
                                      <p:to>
                                        <p:strVal val="visible"/>
                                      </p:to>
                                    </p:set>
                                    <p:anim calcmode="lin" valueType="num">
                                      <p:cBhvr additive="base">
                                        <p:cTn id="31" dur="500" fill="hold"/>
                                        <p:tgtEl>
                                          <p:spTgt spid="27750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7508">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77508">
                                            <p:txEl>
                                              <p:pRg st="5" end="5"/>
                                            </p:txEl>
                                          </p:spTgt>
                                        </p:tgtEl>
                                        <p:attrNameLst>
                                          <p:attrName>style.visibility</p:attrName>
                                        </p:attrNameLst>
                                      </p:cBhvr>
                                      <p:to>
                                        <p:strVal val="visible"/>
                                      </p:to>
                                    </p:set>
                                    <p:anim calcmode="lin" valueType="num">
                                      <p:cBhvr additive="base">
                                        <p:cTn id="35" dur="500" fill="hold"/>
                                        <p:tgtEl>
                                          <p:spTgt spid="277508">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77508">
                                            <p:txEl>
                                              <p:pRg st="5" end="5"/>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77508">
                                            <p:txEl>
                                              <p:pRg st="6" end="6"/>
                                            </p:txEl>
                                          </p:spTgt>
                                        </p:tgtEl>
                                        <p:attrNameLst>
                                          <p:attrName>style.visibility</p:attrName>
                                        </p:attrNameLst>
                                      </p:cBhvr>
                                      <p:to>
                                        <p:strVal val="visible"/>
                                      </p:to>
                                    </p:set>
                                    <p:anim calcmode="lin" valueType="num">
                                      <p:cBhvr additive="base">
                                        <p:cTn id="39" dur="500" fill="hold"/>
                                        <p:tgtEl>
                                          <p:spTgt spid="277508">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7750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5" name="Rectangle 2"/>
          <p:cNvSpPr>
            <a:spLocks noGrp="1" noChangeArrowheads="1"/>
          </p:cNvSpPr>
          <p:nvPr>
            <p:ph type="title" idx="4294967295"/>
          </p:nvPr>
        </p:nvSpPr>
        <p:spPr>
          <a:xfrm>
            <a:off x="850900" y="0"/>
            <a:ext cx="7570788" cy="914400"/>
          </a:xfrm>
        </p:spPr>
        <p:txBody>
          <a:bodyPr lIns="90488" tIns="44450" rIns="90488" bIns="44450"/>
          <a:lstStyle/>
          <a:p>
            <a:pPr eaLnBrk="1" hangingPunct="1">
              <a:defRPr/>
            </a:pPr>
            <a:r>
              <a:rPr lang="en-US" sz="4800" smtClean="0"/>
              <a:t>AE Operations</a:t>
            </a:r>
          </a:p>
        </p:txBody>
      </p:sp>
      <p:sp>
        <p:nvSpPr>
          <p:cNvPr id="51203" name="Rectangle 7"/>
          <p:cNvSpPr>
            <a:spLocks noChangeArrowheads="1"/>
          </p:cNvSpPr>
          <p:nvPr/>
        </p:nvSpPr>
        <p:spPr bwMode="auto">
          <a:xfrm>
            <a:off x="6911975" y="3575050"/>
            <a:ext cx="1781175" cy="274638"/>
          </a:xfrm>
          <a:prstGeom prst="rect">
            <a:avLst/>
          </a:prstGeom>
          <a:noFill/>
          <a:ln w="12700">
            <a:noFill/>
            <a:miter lim="800000"/>
            <a:headEnd/>
            <a:tailEnd/>
          </a:ln>
        </p:spPr>
        <p:txBody>
          <a:bodyPr lIns="90488" tIns="44450" rIns="90488" bIns="44450">
            <a:spAutoFit/>
          </a:bodyPr>
          <a:lstStyle/>
          <a:p>
            <a:pPr algn="ctr"/>
            <a:r>
              <a:rPr lang="en-US" sz="1200" b="1" i="1">
                <a:solidFill>
                  <a:schemeClr val="tx2"/>
                </a:solidFill>
                <a:latin typeface="Arial" pitchFamily="34" charset="0"/>
              </a:rPr>
              <a:t>Definitive Care</a:t>
            </a:r>
          </a:p>
        </p:txBody>
      </p:sp>
      <p:pic>
        <p:nvPicPr>
          <p:cNvPr id="12293" name="Picture 24" descr="wrmc1"/>
          <p:cNvPicPr>
            <a:picLocks noChangeAspect="1" noChangeArrowheads="1"/>
          </p:cNvPicPr>
          <p:nvPr/>
        </p:nvPicPr>
        <p:blipFill>
          <a:blip r:embed="rId3" cstate="screen"/>
          <a:srcRect/>
          <a:stretch>
            <a:fillRect/>
          </a:stretch>
        </p:blipFill>
        <p:spPr bwMode="auto">
          <a:xfrm>
            <a:off x="7165975" y="2374900"/>
            <a:ext cx="1524000" cy="990600"/>
          </a:xfrm>
          <a:prstGeom prst="rect">
            <a:avLst/>
          </a:prstGeom>
          <a:ln>
            <a:noFill/>
          </a:ln>
          <a:effectLst>
            <a:outerShdw blurRad="292100" dist="139700" dir="2700000" algn="tl" rotWithShape="0">
              <a:srgbClr val="333333">
                <a:alpha val="65000"/>
              </a:srgbClr>
            </a:outerShdw>
          </a:effectLst>
        </p:spPr>
      </p:pic>
      <p:sp>
        <p:nvSpPr>
          <p:cNvPr id="51205" name="AutoShape 25"/>
          <p:cNvSpPr>
            <a:spLocks noChangeArrowheads="1"/>
          </p:cNvSpPr>
          <p:nvPr/>
        </p:nvSpPr>
        <p:spPr bwMode="auto">
          <a:xfrm>
            <a:off x="1292225" y="3052763"/>
            <a:ext cx="1209675" cy="373062"/>
          </a:xfrm>
          <a:prstGeom prst="curvedDownArrow">
            <a:avLst>
              <a:gd name="adj1" fmla="val 54913"/>
              <a:gd name="adj2" fmla="val 109827"/>
              <a:gd name="adj3" fmla="val 33333"/>
            </a:avLst>
          </a:prstGeom>
          <a:solidFill>
            <a:srgbClr val="FF0000"/>
          </a:solidFill>
          <a:ln w="9525">
            <a:solidFill>
              <a:schemeClr val="tx1"/>
            </a:solidFill>
            <a:miter lim="800000"/>
            <a:headEnd/>
            <a:tailEnd/>
          </a:ln>
        </p:spPr>
        <p:txBody>
          <a:bodyPr wrap="none" anchor="ctr"/>
          <a:lstStyle/>
          <a:p>
            <a:endParaRPr lang="en-US" sz="3600" b="1" i="1">
              <a:solidFill>
                <a:srgbClr val="000066"/>
              </a:solidFill>
              <a:latin typeface="Arial" pitchFamily="34" charset="0"/>
            </a:endParaRPr>
          </a:p>
        </p:txBody>
      </p:sp>
      <p:sp>
        <p:nvSpPr>
          <p:cNvPr id="51206" name="AutoShape 26"/>
          <p:cNvSpPr>
            <a:spLocks noChangeArrowheads="1"/>
          </p:cNvSpPr>
          <p:nvPr/>
        </p:nvSpPr>
        <p:spPr bwMode="auto">
          <a:xfrm>
            <a:off x="3787775" y="2632075"/>
            <a:ext cx="1131888" cy="314325"/>
          </a:xfrm>
          <a:prstGeom prst="curvedDownArrow">
            <a:avLst>
              <a:gd name="adj1" fmla="val 54949"/>
              <a:gd name="adj2" fmla="val 109898"/>
              <a:gd name="adj3" fmla="val 33333"/>
            </a:avLst>
          </a:prstGeom>
          <a:solidFill>
            <a:srgbClr val="FF0000"/>
          </a:solidFill>
          <a:ln w="9525">
            <a:solidFill>
              <a:schemeClr val="tx1"/>
            </a:solidFill>
            <a:miter lim="800000"/>
            <a:headEnd/>
            <a:tailEnd/>
          </a:ln>
        </p:spPr>
        <p:txBody>
          <a:bodyPr wrap="none" anchor="ctr"/>
          <a:lstStyle/>
          <a:p>
            <a:endParaRPr lang="en-US" sz="3600" b="1" i="1">
              <a:solidFill>
                <a:srgbClr val="000066"/>
              </a:solidFill>
              <a:latin typeface="Arial" pitchFamily="34" charset="0"/>
            </a:endParaRPr>
          </a:p>
        </p:txBody>
      </p:sp>
      <p:sp>
        <p:nvSpPr>
          <p:cNvPr id="51207" name="AutoShape 27"/>
          <p:cNvSpPr>
            <a:spLocks noChangeArrowheads="1"/>
          </p:cNvSpPr>
          <p:nvPr/>
        </p:nvSpPr>
        <p:spPr bwMode="auto">
          <a:xfrm>
            <a:off x="6046788" y="2379663"/>
            <a:ext cx="1108075" cy="261937"/>
          </a:xfrm>
          <a:prstGeom prst="curvedDownArrow">
            <a:avLst>
              <a:gd name="adj1" fmla="val 55014"/>
              <a:gd name="adj2" fmla="val 110008"/>
              <a:gd name="adj3" fmla="val 33333"/>
            </a:avLst>
          </a:prstGeom>
          <a:solidFill>
            <a:srgbClr val="FF0000"/>
          </a:solidFill>
          <a:ln w="9525">
            <a:solidFill>
              <a:schemeClr val="tx1"/>
            </a:solidFill>
            <a:miter lim="800000"/>
            <a:headEnd/>
            <a:tailEnd/>
          </a:ln>
        </p:spPr>
        <p:txBody>
          <a:bodyPr wrap="none" anchor="ctr"/>
          <a:lstStyle/>
          <a:p>
            <a:endParaRPr lang="en-US" sz="3600" b="1" i="1">
              <a:solidFill>
                <a:srgbClr val="000066"/>
              </a:solidFill>
              <a:latin typeface="Arial" pitchFamily="34" charset="0"/>
            </a:endParaRPr>
          </a:p>
        </p:txBody>
      </p:sp>
      <p:sp>
        <p:nvSpPr>
          <p:cNvPr id="51208" name="Rectangle 34"/>
          <p:cNvSpPr>
            <a:spLocks noChangeArrowheads="1"/>
          </p:cNvSpPr>
          <p:nvPr/>
        </p:nvSpPr>
        <p:spPr bwMode="auto">
          <a:xfrm>
            <a:off x="382588" y="4760913"/>
            <a:ext cx="993775" cy="1004887"/>
          </a:xfrm>
          <a:prstGeom prst="rect">
            <a:avLst/>
          </a:prstGeom>
          <a:noFill/>
          <a:ln w="9525">
            <a:noFill/>
            <a:miter lim="800000"/>
            <a:headEnd/>
            <a:tailEnd/>
          </a:ln>
        </p:spPr>
        <p:txBody>
          <a:bodyPr>
            <a:spAutoFit/>
          </a:bodyPr>
          <a:lstStyle/>
          <a:p>
            <a:pPr algn="ctr"/>
            <a:r>
              <a:rPr lang="en-US" sz="1200" b="1" i="1">
                <a:solidFill>
                  <a:schemeClr val="tx2"/>
                </a:solidFill>
                <a:latin typeface="Arial" pitchFamily="34" charset="0"/>
              </a:rPr>
              <a:t>Patients from area hospitals, nursing homes</a:t>
            </a:r>
          </a:p>
        </p:txBody>
      </p:sp>
      <p:sp>
        <p:nvSpPr>
          <p:cNvPr id="51209" name="Rectangle 35"/>
          <p:cNvSpPr>
            <a:spLocks noChangeArrowheads="1"/>
          </p:cNvSpPr>
          <p:nvPr/>
        </p:nvSpPr>
        <p:spPr bwMode="auto">
          <a:xfrm>
            <a:off x="2652713" y="4168775"/>
            <a:ext cx="1487487" cy="646331"/>
          </a:xfrm>
          <a:prstGeom prst="rect">
            <a:avLst/>
          </a:prstGeom>
          <a:noFill/>
          <a:ln w="9525">
            <a:noFill/>
            <a:miter lim="800000"/>
            <a:headEnd/>
            <a:tailEnd/>
          </a:ln>
        </p:spPr>
        <p:txBody>
          <a:bodyPr>
            <a:spAutoFit/>
          </a:bodyPr>
          <a:lstStyle/>
          <a:p>
            <a:pPr algn="ctr"/>
            <a:r>
              <a:rPr lang="en-US" sz="1200" b="1" i="1" dirty="0">
                <a:solidFill>
                  <a:schemeClr val="tx2"/>
                </a:solidFill>
                <a:latin typeface="Arial" pitchFamily="34" charset="0"/>
              </a:rPr>
              <a:t>DASF / MAC </a:t>
            </a:r>
            <a:r>
              <a:rPr lang="en-US" sz="1200" b="1" i="1" dirty="0" smtClean="0">
                <a:solidFill>
                  <a:schemeClr val="tx2"/>
                </a:solidFill>
                <a:latin typeface="Arial" pitchFamily="34" charset="0"/>
              </a:rPr>
              <a:t>T</a:t>
            </a:r>
            <a:endParaRPr lang="en-US" sz="1200" b="1" i="1" dirty="0">
              <a:solidFill>
                <a:schemeClr val="tx2"/>
              </a:solidFill>
              <a:latin typeface="Arial" pitchFamily="34" charset="0"/>
            </a:endParaRPr>
          </a:p>
          <a:p>
            <a:pPr algn="ctr"/>
            <a:r>
              <a:rPr lang="en-US" sz="1200" b="1" i="1" dirty="0" smtClean="0">
                <a:solidFill>
                  <a:schemeClr val="tx2"/>
                </a:solidFill>
                <a:latin typeface="Arial" pitchFamily="34" charset="0"/>
              </a:rPr>
              <a:t>at  </a:t>
            </a:r>
            <a:endParaRPr lang="en-US" sz="1200" b="1" i="1" dirty="0">
              <a:solidFill>
                <a:schemeClr val="tx2"/>
              </a:solidFill>
              <a:latin typeface="Arial" pitchFamily="34" charset="0"/>
            </a:endParaRPr>
          </a:p>
          <a:p>
            <a:pPr algn="ctr"/>
            <a:r>
              <a:rPr lang="en-US" sz="1200" b="1" i="1" dirty="0">
                <a:solidFill>
                  <a:schemeClr val="tx2"/>
                </a:solidFill>
                <a:latin typeface="Arial" pitchFamily="34" charset="0"/>
              </a:rPr>
              <a:t>APOE</a:t>
            </a:r>
          </a:p>
        </p:txBody>
      </p:sp>
      <p:sp>
        <p:nvSpPr>
          <p:cNvPr id="51210" name="Rectangle 36"/>
          <p:cNvSpPr>
            <a:spLocks noChangeArrowheads="1"/>
          </p:cNvSpPr>
          <p:nvPr/>
        </p:nvSpPr>
        <p:spPr bwMode="auto">
          <a:xfrm>
            <a:off x="5057775" y="3813175"/>
            <a:ext cx="1168400" cy="646331"/>
          </a:xfrm>
          <a:prstGeom prst="rect">
            <a:avLst/>
          </a:prstGeom>
          <a:noFill/>
          <a:ln w="9525">
            <a:noFill/>
            <a:miter lim="800000"/>
            <a:headEnd/>
            <a:tailEnd/>
          </a:ln>
        </p:spPr>
        <p:txBody>
          <a:bodyPr>
            <a:spAutoFit/>
          </a:bodyPr>
          <a:lstStyle/>
          <a:p>
            <a:pPr algn="ctr"/>
            <a:r>
              <a:rPr lang="en-US" sz="1200" b="1" i="1" dirty="0">
                <a:solidFill>
                  <a:schemeClr val="tx2"/>
                </a:solidFill>
                <a:latin typeface="Arial" pitchFamily="34" charset="0"/>
              </a:rPr>
              <a:t>FCC </a:t>
            </a:r>
          </a:p>
          <a:p>
            <a:pPr algn="ctr"/>
            <a:r>
              <a:rPr lang="en-US" sz="1200" b="1" i="1" dirty="0">
                <a:solidFill>
                  <a:schemeClr val="tx2"/>
                </a:solidFill>
                <a:latin typeface="Arial" pitchFamily="34" charset="0"/>
              </a:rPr>
              <a:t>a</a:t>
            </a:r>
            <a:r>
              <a:rPr lang="en-US" sz="1200" b="1" i="1" dirty="0" smtClean="0">
                <a:solidFill>
                  <a:schemeClr val="tx2"/>
                </a:solidFill>
                <a:latin typeface="Arial" pitchFamily="34" charset="0"/>
              </a:rPr>
              <a:t>t </a:t>
            </a:r>
            <a:endParaRPr lang="en-US" sz="1200" b="1" i="1" dirty="0">
              <a:solidFill>
                <a:schemeClr val="tx2"/>
              </a:solidFill>
              <a:latin typeface="Arial" pitchFamily="34" charset="0"/>
            </a:endParaRPr>
          </a:p>
          <a:p>
            <a:pPr algn="ctr"/>
            <a:r>
              <a:rPr lang="en-US" sz="1200" b="1" i="1" dirty="0">
                <a:solidFill>
                  <a:schemeClr val="tx2"/>
                </a:solidFill>
                <a:latin typeface="Arial" pitchFamily="34" charset="0"/>
              </a:rPr>
              <a:t>APOD</a:t>
            </a:r>
          </a:p>
        </p:txBody>
      </p:sp>
      <p:pic>
        <p:nvPicPr>
          <p:cNvPr id="12301" name="Picture 7"/>
          <p:cNvPicPr>
            <a:picLocks noChangeAspect="1" noChangeArrowheads="1"/>
          </p:cNvPicPr>
          <p:nvPr/>
        </p:nvPicPr>
        <p:blipFill>
          <a:blip r:embed="rId4" cstate="screen"/>
          <a:srcRect/>
          <a:stretch>
            <a:fillRect/>
          </a:stretch>
        </p:blipFill>
        <p:spPr bwMode="auto">
          <a:xfrm>
            <a:off x="2701925" y="3108325"/>
            <a:ext cx="1333500" cy="920750"/>
          </a:xfrm>
          <a:prstGeom prst="rect">
            <a:avLst/>
          </a:prstGeom>
          <a:ln>
            <a:noFill/>
          </a:ln>
          <a:effectLst>
            <a:outerShdw blurRad="292100" dist="139700" dir="2700000" algn="tl" rotWithShape="0">
              <a:srgbClr val="333333">
                <a:alpha val="65000"/>
              </a:srgbClr>
            </a:outerShdw>
          </a:effectLst>
        </p:spPr>
      </p:pic>
      <p:pic>
        <p:nvPicPr>
          <p:cNvPr id="12304" name="Picture 11" descr="http://t3.gstatic.com/images?q=tbn:LJe7Vav2DTQwAM:http://pics3.city-data.com/businesses/p/7/3/7/4/8647374.JPG">
            <a:hlinkClick r:id="rId5"/>
          </p:cNvPr>
          <p:cNvPicPr>
            <a:picLocks noChangeAspect="1" noChangeArrowheads="1"/>
          </p:cNvPicPr>
          <p:nvPr/>
        </p:nvPicPr>
        <p:blipFill>
          <a:blip r:embed="rId6" cstate="screen"/>
          <a:srcRect/>
          <a:stretch>
            <a:fillRect/>
          </a:stretch>
        </p:blipFill>
        <p:spPr bwMode="auto">
          <a:xfrm>
            <a:off x="174625" y="3506788"/>
            <a:ext cx="1493838" cy="1123950"/>
          </a:xfrm>
          <a:prstGeom prst="rect">
            <a:avLst/>
          </a:prstGeom>
          <a:ln>
            <a:noFill/>
          </a:ln>
          <a:effectLst>
            <a:outerShdw blurRad="292100" dist="139700" dir="2700000" algn="tl" rotWithShape="0">
              <a:srgbClr val="333333">
                <a:alpha val="65000"/>
              </a:srgbClr>
            </a:outerShdw>
          </a:effectLst>
        </p:spPr>
      </p:pic>
      <p:grpSp>
        <p:nvGrpSpPr>
          <p:cNvPr id="2" name="Group 28"/>
          <p:cNvGrpSpPr>
            <a:grpSpLocks/>
          </p:cNvGrpSpPr>
          <p:nvPr/>
        </p:nvGrpSpPr>
        <p:grpSpPr bwMode="auto">
          <a:xfrm>
            <a:off x="1162050" y="5656263"/>
            <a:ext cx="6805613" cy="1176337"/>
            <a:chOff x="1162595" y="5656216"/>
            <a:chExt cx="6805748" cy="1175658"/>
          </a:xfrm>
        </p:grpSpPr>
        <p:sp>
          <p:nvSpPr>
            <p:cNvPr id="51224" name="AutoShape 26"/>
            <p:cNvSpPr>
              <a:spLocks noChangeArrowheads="1"/>
            </p:cNvSpPr>
            <p:nvPr/>
          </p:nvSpPr>
          <p:spPr bwMode="auto">
            <a:xfrm flipH="1" flipV="1">
              <a:off x="1162595" y="5656216"/>
              <a:ext cx="6805748" cy="862149"/>
            </a:xfrm>
            <a:prstGeom prst="curvedDownArrow">
              <a:avLst>
                <a:gd name="adj1" fmla="val 57925"/>
                <a:gd name="adj2" fmla="val 109894"/>
                <a:gd name="adj3" fmla="val 33333"/>
              </a:avLst>
            </a:prstGeom>
            <a:solidFill>
              <a:srgbClr val="FF0000"/>
            </a:solidFill>
            <a:ln w="9525">
              <a:solidFill>
                <a:schemeClr val="tx1"/>
              </a:solidFill>
              <a:miter lim="800000"/>
              <a:headEnd/>
              <a:tailEnd/>
            </a:ln>
          </p:spPr>
          <p:txBody>
            <a:bodyPr wrap="none" anchor="ctr"/>
            <a:lstStyle/>
            <a:p>
              <a:endParaRPr lang="en-US" sz="3600" b="1" i="1">
                <a:solidFill>
                  <a:srgbClr val="000066"/>
                </a:solidFill>
                <a:latin typeface="Arial" pitchFamily="34" charset="0"/>
              </a:endParaRPr>
            </a:p>
          </p:txBody>
        </p:sp>
        <p:pic>
          <p:nvPicPr>
            <p:cNvPr id="51225" name="Picture 27" descr="hhs-seal.gif"/>
            <p:cNvPicPr>
              <a:picLocks noChangeAspect="1"/>
            </p:cNvPicPr>
            <p:nvPr/>
          </p:nvPicPr>
          <p:blipFill>
            <a:blip r:embed="rId7" cstate="screen"/>
            <a:srcRect/>
            <a:stretch>
              <a:fillRect/>
            </a:stretch>
          </p:blipFill>
          <p:spPr bwMode="auto">
            <a:xfrm>
              <a:off x="4419328" y="6061165"/>
              <a:ext cx="770709" cy="770709"/>
            </a:xfrm>
            <a:prstGeom prst="rect">
              <a:avLst/>
            </a:prstGeom>
            <a:noFill/>
            <a:ln w="9525">
              <a:noFill/>
              <a:miter lim="800000"/>
              <a:headEnd/>
              <a:tailEnd/>
            </a:ln>
          </p:spPr>
        </p:pic>
      </p:grpSp>
      <p:pic>
        <p:nvPicPr>
          <p:cNvPr id="28" name="Picture 27" descr="100_3319.JPG"/>
          <p:cNvPicPr>
            <a:picLocks noChangeAspect="1"/>
          </p:cNvPicPr>
          <p:nvPr/>
        </p:nvPicPr>
        <p:blipFill>
          <a:blip r:embed="rId8" cstate="screen"/>
          <a:stretch>
            <a:fillRect/>
          </a:stretch>
        </p:blipFill>
        <p:spPr>
          <a:xfrm>
            <a:off x="5035826" y="2875720"/>
            <a:ext cx="1139687" cy="854765"/>
          </a:xfrm>
          <a:prstGeom prst="rect">
            <a:avLst/>
          </a:prstGeom>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13101" y="4568032"/>
            <a:ext cx="850270" cy="848301"/>
          </a:xfrm>
          <a:prstGeom prst="rect">
            <a:avLst/>
          </a:prstGeom>
        </p:spPr>
      </p:pic>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48192" y="4815106"/>
            <a:ext cx="648264" cy="646763"/>
          </a:xfrm>
          <a:prstGeom prst="rect">
            <a:avLst/>
          </a:prstGeom>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96138" y="3854397"/>
            <a:ext cx="808037" cy="825603"/>
          </a:xfrm>
          <a:prstGeom prst="rect">
            <a:avLst/>
          </a:prstGeom>
        </p:spPr>
      </p:pic>
      <p:pic>
        <p:nvPicPr>
          <p:cNvPr id="4" name="Picture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02025" y="4800600"/>
            <a:ext cx="609600" cy="609600"/>
          </a:xfrm>
          <a:prstGeom prst="rect">
            <a:avLst/>
          </a:prstGeom>
        </p:spPr>
      </p:pic>
      <p:pic>
        <p:nvPicPr>
          <p:cNvPr id="29" name="Picture 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04174" y="3922712"/>
            <a:ext cx="688975" cy="688975"/>
          </a:xfrm>
          <a:prstGeom prst="rect">
            <a:avLst/>
          </a:prstGeom>
        </p:spPr>
      </p:pic>
      <p:pic>
        <p:nvPicPr>
          <p:cNvPr id="51222" name="Picture 26" descr="hhs-seal.gif"/>
          <p:cNvPicPr>
            <a:picLocks noChangeAspect="1"/>
          </p:cNvPicPr>
          <p:nvPr/>
        </p:nvPicPr>
        <p:blipFill>
          <a:blip r:embed="rId14" cstate="screen"/>
          <a:srcRect/>
          <a:stretch>
            <a:fillRect/>
          </a:stretch>
        </p:blipFill>
        <p:spPr bwMode="auto">
          <a:xfrm>
            <a:off x="7642225" y="4597400"/>
            <a:ext cx="723900" cy="725488"/>
          </a:xfrm>
          <a:prstGeom prst="rect">
            <a:avLst/>
          </a:prstGeom>
          <a:noFill/>
          <a:ln w="9525">
            <a:noFill/>
            <a:miter lim="800000"/>
            <a:headEnd/>
            <a:tailEnd/>
          </a:ln>
        </p:spPr>
      </p:pic>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502025" y="1472047"/>
            <a:ext cx="1062831" cy="1062831"/>
          </a:xfrm>
          <a:prstGeom prst="rect">
            <a:avLst/>
          </a:prstGeom>
        </p:spPr>
      </p:pic>
      <p:pic>
        <p:nvPicPr>
          <p:cNvPr id="30" name="Picture 2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78130" y="2326358"/>
            <a:ext cx="1031299" cy="576239"/>
          </a:xfrm>
          <a:prstGeom prst="rect">
            <a:avLst/>
          </a:prstGeom>
        </p:spPr>
      </p:pic>
      <p:pic>
        <p:nvPicPr>
          <p:cNvPr id="31" name="Picture 3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998369" y="1665853"/>
            <a:ext cx="1031299" cy="576239"/>
          </a:xfrm>
          <a:prstGeom prst="rect">
            <a:avLst/>
          </a:prstGeom>
        </p:spPr>
      </p:pic>
    </p:spTree>
    <p:extLst>
      <p:ext uri="{BB962C8B-B14F-4D97-AF65-F5344CB8AC3E}">
        <p14:creationId xmlns:p14="http://schemas.microsoft.com/office/powerpoint/2010/main" val="334549696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p:txBody>
          <a:bodyPr/>
          <a:lstStyle/>
          <a:p>
            <a:pPr>
              <a:defRPr/>
            </a:pPr>
            <a:r>
              <a:rPr lang="en-US" sz="3200" dirty="0" smtClean="0"/>
              <a:t>National EMS Contract</a:t>
            </a:r>
            <a:br>
              <a:rPr lang="en-US" sz="3200" dirty="0" smtClean="0"/>
            </a:br>
            <a:r>
              <a:rPr lang="en-US" sz="2400" dirty="0" smtClean="0"/>
              <a:t>(aka FEMA Ambulance Contract)</a:t>
            </a:r>
            <a:endParaRPr lang="en-US" sz="3200" dirty="0" smtClean="0"/>
          </a:p>
        </p:txBody>
      </p:sp>
      <p:sp>
        <p:nvSpPr>
          <p:cNvPr id="7171" name="Content Placeholder 5"/>
          <p:cNvSpPr>
            <a:spLocks noGrp="1"/>
          </p:cNvSpPr>
          <p:nvPr>
            <p:ph sz="half" idx="1"/>
          </p:nvPr>
        </p:nvSpPr>
        <p:spPr/>
        <p:txBody>
          <a:bodyPr/>
          <a:lstStyle/>
          <a:p>
            <a:pPr>
              <a:defRPr/>
            </a:pPr>
            <a:r>
              <a:rPr lang="en-US" dirty="0" smtClean="0"/>
              <a:t>FEMA contract executed through HHS operational support</a:t>
            </a:r>
          </a:p>
          <a:p>
            <a:pPr>
              <a:defRPr/>
            </a:pPr>
            <a:endParaRPr lang="en-US" dirty="0" smtClean="0"/>
          </a:p>
          <a:p>
            <a:pPr>
              <a:defRPr/>
            </a:pPr>
            <a:r>
              <a:rPr lang="en-US" dirty="0" smtClean="0"/>
              <a:t>Can only be utilized within a Stafford Act Activation/Declaration</a:t>
            </a:r>
          </a:p>
          <a:p>
            <a:pPr>
              <a:defRPr/>
            </a:pPr>
            <a:endParaRPr lang="en-US" dirty="0" smtClean="0"/>
          </a:p>
        </p:txBody>
      </p:sp>
      <p:pic>
        <p:nvPicPr>
          <p:cNvPr id="70660" name="Picture 2"/>
          <p:cNvPicPr>
            <a:picLocks noGrp="1" noChangeAspect="1" noChangeArrowheads="1"/>
          </p:cNvPicPr>
          <p:nvPr>
            <p:ph sz="half" idx="2"/>
          </p:nvPr>
        </p:nvPicPr>
        <p:blipFill>
          <a:blip r:embed="rId3" cstate="screen"/>
          <a:srcRect/>
          <a:stretch>
            <a:fillRect/>
          </a:stretch>
        </p:blipFill>
        <p:spPr>
          <a:xfrm>
            <a:off x="4838700" y="2547938"/>
            <a:ext cx="3657600" cy="2630487"/>
          </a:xfrm>
          <a:effectLst>
            <a:softEdge rad="112500"/>
          </a:effectLst>
        </p:spPr>
      </p:pic>
      <p:sp>
        <p:nvSpPr>
          <p:cNvPr id="8197" name="Slide Number Placeholder 3"/>
          <p:cNvSpPr>
            <a:spLocks noGrp="1"/>
          </p:cNvSpPr>
          <p:nvPr>
            <p:ph type="sldNum" sz="quarter" idx="11"/>
          </p:nvPr>
        </p:nvSpPr>
        <p:spPr>
          <a:xfrm>
            <a:off x="457200" y="6251575"/>
            <a:ext cx="2133600" cy="476250"/>
          </a:xfrm>
          <a:noFill/>
        </p:spPr>
        <p:txBody>
          <a:bodyPr/>
          <a:lstStyle/>
          <a:p>
            <a:pPr algn="l"/>
            <a:fld id="{6234EAE8-D82D-4786-88F8-AB696890311E}" type="slidenum">
              <a:rPr lang="en-US" smtClean="0">
                <a:latin typeface="Arial" pitchFamily="34" charset="0"/>
              </a:rPr>
              <a:pPr algn="l"/>
              <a:t>7</a:t>
            </a:fld>
            <a:endParaRPr lang="en-US" smtClean="0">
              <a:latin typeface="Arial" pitchFamily="34" charset="0"/>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US" dirty="0" smtClean="0"/>
              <a:t>Quick Facts</a:t>
            </a:r>
            <a:endParaRPr lang="en-US" dirty="0"/>
          </a:p>
        </p:txBody>
      </p:sp>
      <p:sp>
        <p:nvSpPr>
          <p:cNvPr id="6148" name="Rectangle 3"/>
          <p:cNvSpPr>
            <a:spLocks noGrp="1" noChangeArrowheads="1"/>
          </p:cNvSpPr>
          <p:nvPr>
            <p:ph type="body" idx="4294967295"/>
          </p:nvPr>
        </p:nvSpPr>
        <p:spPr>
          <a:xfrm>
            <a:off x="457200" y="1447800"/>
            <a:ext cx="8229600" cy="5029200"/>
          </a:xfrm>
          <a:prstGeom prst="rect">
            <a:avLst/>
          </a:prstGeom>
        </p:spPr>
        <p:txBody>
          <a:bodyPr/>
          <a:lstStyle/>
          <a:p>
            <a:pPr>
              <a:defRPr/>
            </a:pPr>
            <a:r>
              <a:rPr lang="en-US" dirty="0" smtClean="0"/>
              <a:t>Centrally managed, regionally coordinated contract</a:t>
            </a:r>
          </a:p>
          <a:p>
            <a:pPr>
              <a:defRPr/>
            </a:pPr>
            <a:r>
              <a:rPr lang="en-US" dirty="0" smtClean="0"/>
              <a:t>Provide a full array of licensed ground, air ambulance  and </a:t>
            </a:r>
            <a:r>
              <a:rPr lang="en-US" dirty="0" err="1" smtClean="0"/>
              <a:t>para</a:t>
            </a:r>
            <a:r>
              <a:rPr lang="en-US" dirty="0" smtClean="0"/>
              <a:t>-transit services to assist states in accomplishing patient evacuation</a:t>
            </a:r>
          </a:p>
          <a:p>
            <a:pPr>
              <a:defRPr/>
            </a:pPr>
            <a:r>
              <a:rPr lang="en-US" dirty="0" smtClean="0"/>
              <a:t>May be ordered as needed to supplement response to a disaster, act of terrorism or other public health emergency.  </a:t>
            </a:r>
          </a:p>
          <a:p>
            <a:pPr>
              <a:defRPr/>
            </a:pPr>
            <a:r>
              <a:rPr lang="en-US" dirty="0" smtClean="0"/>
              <a:t>State public health authorities determine there are unmet requirements to rapidly and safely evacuate patients with complex and ongoing medical needs; </a:t>
            </a:r>
          </a:p>
          <a:p>
            <a:pPr>
              <a:defRPr/>
            </a:pPr>
            <a:r>
              <a:rPr lang="en-US" dirty="0" smtClean="0"/>
              <a:t>Initiate request for federal assistance;</a:t>
            </a:r>
          </a:p>
          <a:p>
            <a:pPr>
              <a:defRPr/>
            </a:pPr>
            <a:r>
              <a:rPr lang="en-US" dirty="0" smtClean="0"/>
              <a:t>First zone in 24 hours or less; second zone in 48 hours.	</a:t>
            </a:r>
          </a:p>
          <a:p>
            <a:pPr>
              <a:defRPr/>
            </a:pPr>
            <a:endParaRPr lang="en-US" dirty="0" smtClean="0"/>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p:txBody>
          <a:bodyPr/>
          <a:lstStyle/>
          <a:p>
            <a:pPr>
              <a:defRPr/>
            </a:pPr>
            <a:r>
              <a:rPr lang="en-US" sz="2800" dirty="0" smtClean="0"/>
              <a:t>GROUND AMBULANCE</a:t>
            </a:r>
          </a:p>
          <a:p>
            <a:pPr lvl="1">
              <a:defRPr/>
            </a:pPr>
            <a:r>
              <a:rPr lang="en-US" sz="2400" dirty="0" smtClean="0"/>
              <a:t>300 ground ambulances (ALS &amp; BLS)</a:t>
            </a:r>
          </a:p>
          <a:p>
            <a:pPr lvl="1">
              <a:defRPr/>
            </a:pPr>
            <a:r>
              <a:rPr lang="en-US" sz="2400" dirty="0" smtClean="0"/>
              <a:t>Typically a 70%/30% ALS/BLS split</a:t>
            </a:r>
          </a:p>
          <a:p>
            <a:pPr>
              <a:defRPr/>
            </a:pPr>
            <a:r>
              <a:rPr lang="en-US" sz="2800" dirty="0" smtClean="0"/>
              <a:t>AIR AMBULANCE</a:t>
            </a:r>
          </a:p>
          <a:p>
            <a:pPr lvl="1">
              <a:defRPr/>
            </a:pPr>
            <a:r>
              <a:rPr lang="en-US" sz="2400" dirty="0" smtClean="0"/>
              <a:t>25 air ambulances, helicopter and/or fixed wing</a:t>
            </a:r>
          </a:p>
          <a:p>
            <a:pPr>
              <a:defRPr/>
            </a:pPr>
            <a:r>
              <a:rPr lang="en-US" sz="2800" dirty="0" smtClean="0"/>
              <a:t>PARA-TRANSIT</a:t>
            </a:r>
          </a:p>
          <a:p>
            <a:pPr lvl="1">
              <a:defRPr/>
            </a:pPr>
            <a:r>
              <a:rPr lang="en-US" sz="2400" dirty="0" smtClean="0"/>
              <a:t>Ability to </a:t>
            </a:r>
            <a:r>
              <a:rPr lang="en-US" sz="2400" dirty="0" smtClean="0"/>
              <a:t>transport </a:t>
            </a:r>
            <a:r>
              <a:rPr lang="en-US" sz="2400" dirty="0" smtClean="0"/>
              <a:t>3,500 individuals</a:t>
            </a:r>
          </a:p>
          <a:p>
            <a:pPr lvl="1">
              <a:defRPr/>
            </a:pPr>
            <a:r>
              <a:rPr lang="en-US" sz="2400" dirty="0" smtClean="0"/>
              <a:t>Not 3,500 vehicles</a:t>
            </a:r>
            <a:endParaRPr lang="en-US" dirty="0"/>
          </a:p>
        </p:txBody>
      </p:sp>
      <p:sp>
        <p:nvSpPr>
          <p:cNvPr id="8195" name="Rectangle 2"/>
          <p:cNvSpPr>
            <a:spLocks noGrp="1" noChangeArrowheads="1"/>
          </p:cNvSpPr>
          <p:nvPr>
            <p:ph type="title"/>
          </p:nvPr>
        </p:nvSpPr>
        <p:spPr/>
        <p:txBody>
          <a:bodyPr/>
          <a:lstStyle/>
          <a:p>
            <a:r>
              <a:rPr lang="en-US" smtClean="0"/>
              <a:t>Performance Requirements </a:t>
            </a:r>
            <a:br>
              <a:rPr lang="en-US" smtClean="0"/>
            </a:br>
            <a:r>
              <a:rPr lang="en-US" smtClean="0"/>
              <a:t>Per Zone</a:t>
            </a:r>
            <a:endParaRPr lang="en-US" dirty="0" smtClean="0"/>
          </a:p>
        </p:txBody>
      </p:sp>
      <p:sp>
        <p:nvSpPr>
          <p:cNvPr id="5" name="TextBox 4"/>
          <p:cNvSpPr txBox="1"/>
          <p:nvPr/>
        </p:nvSpPr>
        <p:spPr>
          <a:xfrm>
            <a:off x="1668463" y="5514975"/>
            <a:ext cx="6403975" cy="954088"/>
          </a:xfrm>
          <a:prstGeom prst="rect">
            <a:avLst/>
          </a:prstGeom>
          <a:noFill/>
        </p:spPr>
        <p:txBody>
          <a:bodyPr wrap="none">
            <a:spAutoFit/>
          </a:bodyPr>
          <a:lstStyle/>
          <a:p>
            <a:pPr algn="ctr">
              <a:defRPr/>
            </a:pPr>
            <a:r>
              <a:rPr lang="en-US" sz="2800" b="1" dirty="0">
                <a:solidFill>
                  <a:srgbClr val="C00000"/>
                </a:solidFill>
                <a:effectLst>
                  <a:outerShdw blurRad="38100" dist="38100" dir="2700000" algn="tl">
                    <a:srgbClr val="000000">
                      <a:alpha val="43137"/>
                    </a:srgbClr>
                  </a:outerShdw>
                </a:effectLst>
              </a:rPr>
              <a:t>BOTTOM LINE:</a:t>
            </a:r>
          </a:p>
          <a:p>
            <a:pPr algn="ctr">
              <a:defRPr/>
            </a:pPr>
            <a:r>
              <a:rPr lang="en-US" sz="2800" b="1" dirty="0">
                <a:solidFill>
                  <a:srgbClr val="C00000"/>
                </a:solidFill>
                <a:effectLst>
                  <a:outerShdw blurRad="38100" dist="38100" dir="2700000" algn="tl">
                    <a:srgbClr val="000000">
                      <a:alpha val="43137"/>
                    </a:srgbClr>
                  </a:outerShdw>
                </a:effectLst>
              </a:rPr>
              <a:t>LIMITED NUMBER OF RESOURCES</a:t>
            </a: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ASPR Slide Template July 2011">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Pct val="85000"/>
          <a:buFont typeface="Monotype Sorts"/>
          <a:buNone/>
          <a:tabLst/>
          <a:defRPr kumimoji="0" 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Pct val="85000"/>
          <a:buFont typeface="Monotype Sorts"/>
          <a:buNone/>
          <a:tabLst/>
          <a:defRPr kumimoji="0" 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9297E526CB61419C9ABE1ED184A48E" ma:contentTypeVersion="0" ma:contentTypeDescription="Create a new document." ma:contentTypeScope="" ma:versionID="7de680b6d29a915b782225d85f80045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330722D-D6AC-4B19-8777-E01947964D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B8FB1B9F-356D-46A7-8936-5BC1AB897380}">
  <ds:schemaRefs>
    <ds:schemaRef ds:uri="http://schemas.microsoft.com/sharepoint/v3/contenttype/forms"/>
  </ds:schemaRefs>
</ds:datastoreItem>
</file>

<file path=customXml/itemProps3.xml><?xml version="1.0" encoding="utf-8"?>
<ds:datastoreItem xmlns:ds="http://schemas.openxmlformats.org/officeDocument/2006/customXml" ds:itemID="{3C610541-E78F-4CB4-AD84-255BEEA672A3}">
  <ds:schemaRefs>
    <ds:schemaRef ds:uri="http://schemas.microsoft.com/office/2006/documentManagement/types"/>
    <ds:schemaRef ds:uri="http://purl.org/dc/terms/"/>
    <ds:schemaRef ds:uri="http://www.w3.org/XML/1998/namespace"/>
    <ds:schemaRef ds:uri="http://purl.org/dc/dcmitype/"/>
    <ds:schemaRef ds:uri="http://schemas.microsoft.com/office/2006/metadata/propertie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1304</TotalTime>
  <Words>3154</Words>
  <Application>Microsoft Office PowerPoint</Application>
  <PresentationFormat>On-screen Show (4:3)</PresentationFormat>
  <Paragraphs>475</Paragraphs>
  <Slides>40</Slides>
  <Notes>26</Notes>
  <HiddenSlides>2</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0" baseType="lpstr">
      <vt:lpstr>Abadi MT Condensed Light</vt:lpstr>
      <vt:lpstr>Adobe Garamond Pro</vt:lpstr>
      <vt:lpstr>Arial</vt:lpstr>
      <vt:lpstr>Calibri</vt:lpstr>
      <vt:lpstr>Monotype Sorts</vt:lpstr>
      <vt:lpstr>Times New Roman</vt:lpstr>
      <vt:lpstr>Verdana</vt:lpstr>
      <vt:lpstr>Wingdings</vt:lpstr>
      <vt:lpstr>ASPR Slide Template July 2011</vt:lpstr>
      <vt:lpstr>Acrobat Document</vt:lpstr>
      <vt:lpstr>PowerPoint Presentation</vt:lpstr>
      <vt:lpstr>Acronyms</vt:lpstr>
      <vt:lpstr>NDMS Partners</vt:lpstr>
      <vt:lpstr>Components of NDMS</vt:lpstr>
      <vt:lpstr>Patient Evacuation</vt:lpstr>
      <vt:lpstr>AE Operations</vt:lpstr>
      <vt:lpstr>National EMS Contract (aka FEMA Ambulance Contract)</vt:lpstr>
      <vt:lpstr>Quick Facts</vt:lpstr>
      <vt:lpstr>Performance Requirements  Per Zone</vt:lpstr>
      <vt:lpstr>     Contract Zones</vt:lpstr>
      <vt:lpstr>EMS Roles</vt:lpstr>
      <vt:lpstr>Patient Tracking</vt:lpstr>
      <vt:lpstr>Joint Patient Assessment and Tracking System (JPATS)</vt:lpstr>
      <vt:lpstr>State Patient Tracking System Challenge</vt:lpstr>
      <vt:lpstr>Components of NDMS</vt:lpstr>
      <vt:lpstr>  Definitive Medical Care</vt:lpstr>
      <vt:lpstr>PowerPoint Presentation</vt:lpstr>
      <vt:lpstr>Definitive Medical Care</vt:lpstr>
      <vt:lpstr>Federal Patient Movement Limitations and Gaps</vt:lpstr>
      <vt:lpstr>Current Parts and Pieces</vt:lpstr>
      <vt:lpstr>Limitations/Gaps</vt:lpstr>
      <vt:lpstr>ESF #8 Patient Movement Planning Factors</vt:lpstr>
      <vt:lpstr>Contraindications for DoD Aeromedical Evacuation</vt:lpstr>
      <vt:lpstr>Timelines</vt:lpstr>
      <vt:lpstr>Patient Movement Planning Factors</vt:lpstr>
      <vt:lpstr>“Notice” Incident</vt:lpstr>
      <vt:lpstr>“No-Notice” Incident</vt:lpstr>
      <vt:lpstr>Gaps…</vt:lpstr>
      <vt:lpstr>What we are doing…</vt:lpstr>
      <vt:lpstr>What you can do…</vt:lpstr>
      <vt:lpstr>Comments?</vt:lpstr>
      <vt:lpstr>Find Us Online</vt:lpstr>
      <vt:lpstr>Patient Tracking Backup Slides</vt:lpstr>
      <vt:lpstr>JPATS Functionality</vt:lpstr>
      <vt:lpstr>ESF #8 Patient Tracking “Interoperability”</vt:lpstr>
      <vt:lpstr>ESF #8 Patient Tracking “Interoperability” Components</vt:lpstr>
      <vt:lpstr>ESF #8 Patient Tracking “Interoperability” Components - cont</vt:lpstr>
      <vt:lpstr>ESF #8 Patient Tracking “Interoperability” Components</vt:lpstr>
      <vt:lpstr>ESF #8 Patient Tracking “Interoperability” Direction</vt:lpstr>
      <vt:lpstr>Common State Concerns</vt:lpstr>
    </vt:vector>
  </TitlesOfParts>
  <Company>DHHS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Department of Health and Human Services</dc:creator>
  <cp:lastModifiedBy>Hopper, Ken (OS/ASPR/OEM)</cp:lastModifiedBy>
  <cp:revision>122</cp:revision>
  <cp:lastPrinted>2014-07-22T11:32:14Z</cp:lastPrinted>
  <dcterms:created xsi:type="dcterms:W3CDTF">2012-02-07T21:37:31Z</dcterms:created>
  <dcterms:modified xsi:type="dcterms:W3CDTF">2016-01-12T02:10:31Z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0x010100269297E526CB61419C9ABE1ED184A48E</vt:lpwstr>
  </property>
</Properties>
</file>